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9932F-DF33-A850-5320-48BD6B83E98A}" v="3" dt="2026-03-27T08:00:4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Römische Kunst: Frachtschiff. Mosaik des 3. Jahrhunderts n. Chr. Ostia,  Piazzale delle Corporazioni, Italien">
            <a:extLst>
              <a:ext uri="{FF2B5EF4-FFF2-40B4-BE49-F238E27FC236}">
                <a16:creationId xmlns:a16="http://schemas.microsoft.com/office/drawing/2014/main" id="{F1283EFE-1231-39D6-0342-FAD6F0B0B0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5930" r="-1" b="6912"/>
          <a:stretch>
            <a:fillRect/>
          </a:stretch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pl-PL" sz="4300">
                <a:solidFill>
                  <a:schemeClr val="bg1"/>
                </a:solidFill>
                <a:ea typeface="+mj-lt"/>
                <a:cs typeface="+mj-lt"/>
              </a:rPr>
              <a:t>Sacral and magical approach to the perils of the sea in Roman times</a:t>
            </a:r>
            <a:endParaRPr lang="en-US" sz="430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sz="2000">
                <a:solidFill>
                  <a:schemeClr val="bg1"/>
                </a:solidFill>
              </a:rPr>
              <a:t>Anna Tarwacka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he sanctuary of Hercules Victor in Tivoli - Indagini e Misteri EN">
            <a:extLst>
              <a:ext uri="{FF2B5EF4-FFF2-40B4-BE49-F238E27FC236}">
                <a16:creationId xmlns:a16="http://schemas.microsoft.com/office/drawing/2014/main" id="{43892B4E-3387-98A0-9647-A6471229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55" y="511293"/>
            <a:ext cx="3781834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38AA-4044-323F-4A9D-E446D4D1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" sz="2400" err="1">
                <a:latin typeface="Times New Roman"/>
                <a:cs typeface="Times New Roman"/>
              </a:rPr>
              <a:t>Macrob</a:t>
            </a:r>
            <a:r>
              <a:rPr lang="it" sz="2400">
                <a:latin typeface="Times New Roman"/>
                <a:cs typeface="Times New Roman"/>
              </a:rPr>
              <a:t>., </a:t>
            </a:r>
            <a:r>
              <a:rPr lang="it" sz="2400" i="1">
                <a:latin typeface="Times New Roman"/>
                <a:cs typeface="Times New Roman"/>
              </a:rPr>
              <a:t>Sat.</a:t>
            </a:r>
            <a:r>
              <a:rPr lang="it" sz="2400">
                <a:latin typeface="Times New Roman"/>
                <a:cs typeface="Times New Roman"/>
              </a:rPr>
              <a:t> 3,6,11: </a:t>
            </a:r>
            <a:r>
              <a:rPr lang="en-GB" sz="2400" i="1">
                <a:latin typeface="Times New Roman"/>
                <a:cs typeface="Times New Roman"/>
              </a:rPr>
              <a:t>Marcus, </a:t>
            </a:r>
            <a:r>
              <a:rPr lang="en-GB" sz="2400" i="1" err="1">
                <a:latin typeface="Times New Roman"/>
                <a:cs typeface="Times New Roman"/>
              </a:rPr>
              <a:t>inquit</a:t>
            </a:r>
            <a:r>
              <a:rPr lang="en-GB" sz="2400" i="1">
                <a:latin typeface="Times New Roman"/>
                <a:cs typeface="Times New Roman"/>
              </a:rPr>
              <a:t>, Octavius </a:t>
            </a:r>
            <a:r>
              <a:rPr lang="en-GB" sz="2400" i="1" err="1">
                <a:latin typeface="Times New Roman"/>
                <a:cs typeface="Times New Roman"/>
              </a:rPr>
              <a:t>Herrenus</a:t>
            </a:r>
            <a:r>
              <a:rPr lang="en-GB" sz="2400" i="1">
                <a:latin typeface="Times New Roman"/>
                <a:cs typeface="Times New Roman"/>
              </a:rPr>
              <a:t>, prima </a:t>
            </a:r>
            <a:r>
              <a:rPr lang="en-GB" sz="2400" i="1" err="1">
                <a:latin typeface="Times New Roman"/>
                <a:cs typeface="Times New Roman"/>
              </a:rPr>
              <a:t>adolescentia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tibicen</a:t>
            </a:r>
            <a:r>
              <a:rPr lang="en-GB" sz="2400" i="1">
                <a:latin typeface="Times New Roman"/>
                <a:cs typeface="Times New Roman"/>
              </a:rPr>
              <a:t>, </a:t>
            </a:r>
            <a:r>
              <a:rPr lang="en-GB" sz="2400" i="1" err="1">
                <a:latin typeface="Times New Roman"/>
                <a:cs typeface="Times New Roman"/>
              </a:rPr>
              <a:t>postquam</a:t>
            </a:r>
            <a:r>
              <a:rPr lang="en-GB" sz="2400" i="1">
                <a:latin typeface="Times New Roman"/>
                <a:cs typeface="Times New Roman"/>
              </a:rPr>
              <a:t> arti suae </a:t>
            </a:r>
            <a:r>
              <a:rPr lang="en-GB" sz="2400" i="1" err="1">
                <a:latin typeface="Times New Roman"/>
                <a:cs typeface="Times New Roman"/>
              </a:rPr>
              <a:t>diffisus</a:t>
            </a:r>
            <a:r>
              <a:rPr lang="en-GB" sz="2400" i="1">
                <a:latin typeface="Times New Roman"/>
                <a:cs typeface="Times New Roman"/>
              </a:rPr>
              <a:t> est, </a:t>
            </a:r>
            <a:r>
              <a:rPr lang="en-GB" sz="2400" i="1" err="1">
                <a:latin typeface="Times New Roman"/>
                <a:cs typeface="Times New Roman"/>
              </a:rPr>
              <a:t>instituit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mercaturam</a:t>
            </a:r>
            <a:r>
              <a:rPr lang="en-GB" sz="2400" i="1">
                <a:latin typeface="Times New Roman"/>
                <a:cs typeface="Times New Roman"/>
              </a:rPr>
              <a:t>, et bene re </a:t>
            </a:r>
            <a:r>
              <a:rPr lang="en-GB" sz="2400" i="1" err="1">
                <a:latin typeface="Times New Roman"/>
                <a:cs typeface="Times New Roman"/>
              </a:rPr>
              <a:t>gesta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decimam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Herculi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profanavit</a:t>
            </a:r>
            <a:r>
              <a:rPr lang="en-GB" sz="2400" i="1">
                <a:latin typeface="Times New Roman"/>
                <a:cs typeface="Times New Roman"/>
              </a:rPr>
              <a:t>. </a:t>
            </a:r>
            <a:r>
              <a:rPr lang="en-GB" sz="2400" i="1" err="1">
                <a:latin typeface="Times New Roman"/>
                <a:cs typeface="Times New Roman"/>
              </a:rPr>
              <a:t>Postea</a:t>
            </a:r>
            <a:r>
              <a:rPr lang="en-GB" sz="2400" i="1">
                <a:latin typeface="Times New Roman"/>
                <a:cs typeface="Times New Roman"/>
              </a:rPr>
              <a:t>, cum </a:t>
            </a:r>
            <a:r>
              <a:rPr lang="en-GB" sz="2400" i="1" err="1">
                <a:latin typeface="Times New Roman"/>
                <a:cs typeface="Times New Roman"/>
              </a:rPr>
              <a:t>navigans</a:t>
            </a:r>
            <a:r>
              <a:rPr lang="en-GB" sz="2400" i="1">
                <a:latin typeface="Times New Roman"/>
                <a:cs typeface="Times New Roman"/>
              </a:rPr>
              <a:t> hoc idem </a:t>
            </a:r>
            <a:r>
              <a:rPr lang="en-GB" sz="2400" i="1" err="1">
                <a:latin typeface="Times New Roman"/>
                <a:cs typeface="Times New Roman"/>
              </a:rPr>
              <a:t>ageret</a:t>
            </a:r>
            <a:r>
              <a:rPr lang="en-GB" sz="2400" i="1">
                <a:latin typeface="Times New Roman"/>
                <a:cs typeface="Times New Roman"/>
              </a:rPr>
              <a:t>, a </a:t>
            </a:r>
            <a:r>
              <a:rPr lang="en-GB" sz="2400" i="1" err="1">
                <a:latin typeface="Times New Roman"/>
                <a:cs typeface="Times New Roman"/>
              </a:rPr>
              <a:t>praedonibus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circumventus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fortissime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repugnavit</a:t>
            </a:r>
            <a:r>
              <a:rPr lang="en-GB" sz="2400" i="1">
                <a:latin typeface="Times New Roman"/>
                <a:cs typeface="Times New Roman"/>
              </a:rPr>
              <a:t> et victor </a:t>
            </a:r>
            <a:r>
              <a:rPr lang="en-GB" sz="2400" i="1" err="1">
                <a:latin typeface="Times New Roman"/>
                <a:cs typeface="Times New Roman"/>
              </a:rPr>
              <a:t>recessit</a:t>
            </a:r>
            <a:r>
              <a:rPr lang="en-GB" sz="2400" i="1">
                <a:latin typeface="Times New Roman"/>
                <a:cs typeface="Times New Roman"/>
              </a:rPr>
              <a:t>. </a:t>
            </a:r>
            <a:r>
              <a:rPr lang="en-GB" sz="2400" i="1" err="1">
                <a:latin typeface="Times New Roman"/>
                <a:cs typeface="Times New Roman"/>
              </a:rPr>
              <a:t>Hunc</a:t>
            </a:r>
            <a:r>
              <a:rPr lang="en-GB" sz="2400" i="1">
                <a:latin typeface="Times New Roman"/>
                <a:cs typeface="Times New Roman"/>
              </a:rPr>
              <a:t> in </a:t>
            </a:r>
            <a:r>
              <a:rPr lang="en-GB" sz="2400" i="1" err="1">
                <a:latin typeface="Times New Roman"/>
                <a:cs typeface="Times New Roman"/>
              </a:rPr>
              <a:t>somnis</a:t>
            </a:r>
            <a:r>
              <a:rPr lang="en-GB" sz="2400" i="1">
                <a:latin typeface="Times New Roman"/>
                <a:cs typeface="Times New Roman"/>
              </a:rPr>
              <a:t> Hercules </a:t>
            </a:r>
            <a:r>
              <a:rPr lang="en-GB" sz="2400" i="1" err="1">
                <a:latin typeface="Times New Roman"/>
                <a:cs typeface="Times New Roman"/>
              </a:rPr>
              <a:t>docuit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sua</a:t>
            </a:r>
            <a:r>
              <a:rPr lang="en-GB" sz="2400" i="1">
                <a:latin typeface="Times New Roman"/>
                <a:cs typeface="Times New Roman"/>
              </a:rPr>
              <a:t> opera </a:t>
            </a:r>
            <a:r>
              <a:rPr lang="en-GB" sz="2400" i="1" err="1">
                <a:latin typeface="Times New Roman"/>
                <a:cs typeface="Times New Roman"/>
              </a:rPr>
              <a:t>servatum</a:t>
            </a:r>
            <a:r>
              <a:rPr lang="en-GB" sz="2400" i="1">
                <a:latin typeface="Times New Roman"/>
                <a:cs typeface="Times New Roman"/>
              </a:rPr>
              <a:t>. Cui Octavius </a:t>
            </a:r>
            <a:r>
              <a:rPr lang="en-GB" sz="2400" i="1" err="1">
                <a:latin typeface="Times New Roman"/>
                <a:cs typeface="Times New Roman"/>
              </a:rPr>
              <a:t>impetrato</a:t>
            </a:r>
            <a:r>
              <a:rPr lang="en-GB" sz="2400" i="1">
                <a:latin typeface="Times New Roman"/>
                <a:cs typeface="Times New Roman"/>
              </a:rPr>
              <a:t> a </a:t>
            </a:r>
            <a:r>
              <a:rPr lang="en-GB" sz="2400" i="1" err="1">
                <a:latin typeface="Times New Roman"/>
                <a:cs typeface="Times New Roman"/>
              </a:rPr>
              <a:t>magistratibus</a:t>
            </a:r>
            <a:r>
              <a:rPr lang="en-GB" sz="2400" i="1">
                <a:latin typeface="Times New Roman"/>
                <a:cs typeface="Times New Roman"/>
              </a:rPr>
              <a:t> loco </a:t>
            </a:r>
            <a:r>
              <a:rPr lang="en-GB" sz="2400" i="1" err="1">
                <a:latin typeface="Times New Roman"/>
                <a:cs typeface="Times New Roman"/>
              </a:rPr>
              <a:t>aedem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sacravit</a:t>
            </a:r>
            <a:r>
              <a:rPr lang="en-GB" sz="2400" i="1">
                <a:latin typeface="Times New Roman"/>
                <a:cs typeface="Times New Roman"/>
              </a:rPr>
              <a:t> et signum, </a:t>
            </a:r>
            <a:r>
              <a:rPr lang="en-GB" sz="2400" i="1" err="1">
                <a:latin typeface="Times New Roman"/>
                <a:cs typeface="Times New Roman"/>
              </a:rPr>
              <a:t>Victoremque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incisis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litteris</a:t>
            </a:r>
            <a:r>
              <a:rPr lang="en-GB" sz="2400" i="1">
                <a:latin typeface="Times New Roman"/>
                <a:cs typeface="Times New Roman"/>
              </a:rPr>
              <a:t> </a:t>
            </a:r>
            <a:r>
              <a:rPr lang="en-GB" sz="2400" i="1" err="1">
                <a:latin typeface="Times New Roman"/>
                <a:cs typeface="Times New Roman"/>
              </a:rPr>
              <a:t>appellavit</a:t>
            </a:r>
            <a:r>
              <a:rPr lang="en-GB" sz="2400">
                <a:latin typeface="Times New Roman"/>
                <a:cs typeface="Times New Roman"/>
              </a:rPr>
              <a:t>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920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AC2E-3E24-2E9A-0103-86E6DA81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Inscritpion</a:t>
            </a:r>
            <a:r>
              <a:rPr lang="en-US" dirty="0"/>
              <a:t> from </a:t>
            </a:r>
            <a:r>
              <a:rPr lang="en-US"/>
              <a:t>Syedra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AD4008-35F0-389F-967B-7D3B0A3C9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852" y="1825625"/>
            <a:ext cx="93242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8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phin amulet, Agate">
            <a:extLst>
              <a:ext uri="{FF2B5EF4-FFF2-40B4-BE49-F238E27FC236}">
                <a16:creationId xmlns:a16="http://schemas.microsoft.com/office/drawing/2014/main" id="{9F78598E-654D-8842-95FF-F829CDC4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79" b="1430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5A4D5-049E-CF3C-AF2D-1E8E39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Amulets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4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0BCF-1487-454A-BE4F-79A4CF0D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Astragals </a:t>
            </a:r>
            <a:r>
              <a:rPr lang="en-US" sz="3600"/>
              <a:t>and other symbols on anchor stocks 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39CF38-8EB0-371B-2DF0-D3DDB7B6D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799" r="12311" b="-1"/>
          <a:stretch>
            <a:fillRect/>
          </a:stretch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5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D29DC-5905-86FB-7556-D9D030C1E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2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2C561-A91D-2A2B-BAEE-2D1CF87B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Prophecies</a:t>
            </a:r>
            <a:endParaRPr lang="en-US"/>
          </a:p>
        </p:txBody>
      </p:sp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1EC8E653-1E48-10C4-2FF6-2E23DB81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8549" r="1" b="4433"/>
          <a:stretch>
            <a:fillRect/>
          </a:stretch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8DB68-E132-1ED1-C009-CBCB65A5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Defixiones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239EB-016F-6160-3BC3-167115ED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Times New Roman"/>
                <a:cs typeface="Times New Roman"/>
              </a:rPr>
              <a:t>Tab. Sulis. 44 </a:t>
            </a:r>
            <a:r>
              <a:rPr lang="en-GB" sz="2200" i="1">
                <a:latin typeface="Calibri"/>
                <a:ea typeface="Calibri"/>
                <a:cs typeface="Calibri"/>
              </a:rPr>
              <a:t>in fine</a:t>
            </a:r>
            <a:r>
              <a:rPr lang="en-GB" sz="2200">
                <a:latin typeface="Calibri"/>
                <a:ea typeface="Calibri"/>
                <a:cs typeface="Calibri"/>
              </a:rPr>
              <a:t>: </a:t>
            </a:r>
            <a:r>
              <a:rPr lang="en-GB" sz="2200" i="1">
                <a:latin typeface="Calibri"/>
                <a:ea typeface="Calibri"/>
                <a:cs typeface="Calibri"/>
              </a:rPr>
              <a:t>dono si ṃuḷ[ie]r si/ ba(ro) si servus si lib-/er si puẹr si puel-/la euṃ latr[on-]/em qui ṛem ip̣sa-/m iṇvolavị[t] d-/euṣ [i]nvenia[t]</a:t>
            </a:r>
            <a:r>
              <a:rPr lang="en-GB" sz="2200">
                <a:latin typeface="Calibri"/>
                <a:ea typeface="Calibri"/>
                <a:cs typeface="Calibri"/>
              </a:rPr>
              <a:t>. </a:t>
            </a:r>
            <a:endParaRPr lang="en-US" sz="2200" b="1"/>
          </a:p>
        </p:txBody>
      </p:sp>
      <p:pic>
        <p:nvPicPr>
          <p:cNvPr id="4" name="Picture 3" descr="&lt;em&gt;Tab.Sulis&lt;/em&gt; 44 a:  -  - Drawing by R.S.O.T.">
            <a:extLst>
              <a:ext uri="{FF2B5EF4-FFF2-40B4-BE49-F238E27FC236}">
                <a16:creationId xmlns:a16="http://schemas.microsoft.com/office/drawing/2014/main" id="{A01CD3DC-2306-07FD-E272-ACAC8818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51" r="2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5075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Panoramiczny</PresentationFormat>
  <Paragraphs>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Motyw pakietu Office</vt:lpstr>
      <vt:lpstr>Sacral and magical approach to the perils of the sea in Roman times</vt:lpstr>
      <vt:lpstr>Prezentacja programu PowerPoint</vt:lpstr>
      <vt:lpstr>Inscritpion from Syedra</vt:lpstr>
      <vt:lpstr>Amulets</vt:lpstr>
      <vt:lpstr>Astragals and other symbols on anchor stocks </vt:lpstr>
      <vt:lpstr>Prezentacja programu PowerPoint</vt:lpstr>
      <vt:lpstr>Prophecies</vt:lpstr>
      <vt:lpstr>Defixiones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Jacek Wiewiorowski</dc:creator>
  <cp:lastModifiedBy>Jacek Wiewiorowski</cp:lastModifiedBy>
  <cp:revision>69</cp:revision>
  <dcterms:created xsi:type="dcterms:W3CDTF">2026-03-17T07:11:32Z</dcterms:created>
  <dcterms:modified xsi:type="dcterms:W3CDTF">2026-03-27T09:30:56Z</dcterms:modified>
</cp:coreProperties>
</file>