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4" r:id="rId2"/>
    <p:sldId id="321" r:id="rId3"/>
    <p:sldId id="457" r:id="rId4"/>
    <p:sldId id="546" r:id="rId5"/>
    <p:sldId id="458" r:id="rId6"/>
    <p:sldId id="460" r:id="rId7"/>
    <p:sldId id="459" r:id="rId8"/>
    <p:sldId id="372" r:id="rId9"/>
    <p:sldId id="427" r:id="rId10"/>
    <p:sldId id="414" r:id="rId11"/>
    <p:sldId id="452" r:id="rId12"/>
    <p:sldId id="453" r:id="rId13"/>
    <p:sldId id="551" r:id="rId14"/>
    <p:sldId id="455" r:id="rId15"/>
    <p:sldId id="544" r:id="rId16"/>
    <p:sldId id="550" r:id="rId17"/>
    <p:sldId id="345" r:id="rId18"/>
    <p:sldId id="549" r:id="rId19"/>
    <p:sldId id="428" r:id="rId20"/>
    <p:sldId id="429" r:id="rId21"/>
    <p:sldId id="430" r:id="rId22"/>
    <p:sldId id="547" r:id="rId23"/>
    <p:sldId id="434" r:id="rId24"/>
    <p:sldId id="456" r:id="rId25"/>
    <p:sldId id="451" r:id="rId26"/>
    <p:sldId id="548" r:id="rId27"/>
    <p:sldId id="432" r:id="rId28"/>
    <p:sldId id="440" r:id="rId29"/>
    <p:sldId id="441" r:id="rId30"/>
    <p:sldId id="443" r:id="rId31"/>
    <p:sldId id="445" r:id="rId32"/>
    <p:sldId id="449" r:id="rId33"/>
    <p:sldId id="447" r:id="rId34"/>
    <p:sldId id="446" r:id="rId35"/>
    <p:sldId id="450" r:id="rId36"/>
    <p:sldId id="545" r:id="rId37"/>
    <p:sldId id="431" r:id="rId38"/>
    <p:sldId id="43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CDE2B-4848-496A-A3E9-5E9279355C7C}" v="553" dt="2026-03-27T11:38:39.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p:cViewPr varScale="1">
        <p:scale>
          <a:sx n="59" d="100"/>
          <a:sy n="59" d="100"/>
        </p:scale>
        <p:origin x="150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E0E4F-0132-0B4E-8C0B-ADFDF3D3A26B}" type="datetimeFigureOut">
              <a:rPr lang="en-US" smtClean="0"/>
              <a:t>3/27/2026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9CBCB-7CE7-C547-8220-7A943EF4E7BF}" type="slidenum">
              <a:rPr lang="en-US" smtClean="0"/>
              <a:t>‹#›</a:t>
            </a:fld>
            <a:endParaRPr lang="en-US"/>
          </a:p>
        </p:txBody>
      </p:sp>
    </p:spTree>
    <p:extLst>
      <p:ext uri="{BB962C8B-B14F-4D97-AF65-F5344CB8AC3E}">
        <p14:creationId xmlns:p14="http://schemas.microsoft.com/office/powerpoint/2010/main" val="13184547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49CBCB-7CE7-C547-8220-7A943EF4E7BF}" type="slidenum">
              <a:rPr lang="en-US" smtClean="0"/>
              <a:t>27</a:t>
            </a:fld>
            <a:endParaRPr lang="en-US"/>
          </a:p>
        </p:txBody>
      </p:sp>
    </p:spTree>
    <p:extLst>
      <p:ext uri="{BB962C8B-B14F-4D97-AF65-F5344CB8AC3E}">
        <p14:creationId xmlns:p14="http://schemas.microsoft.com/office/powerpoint/2010/main" val="135636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B40AF4-6E2B-457E-9FA1-EE81121EF92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7527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4F6562-58A7-40E6-83DB-373B6D4EE94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62163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0B0C-F3D4-4F4A-98F8-54C056ED881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28348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4F87CD-29BB-4442-8283-FD7D66DA605D}"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41342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D0337E-27B1-4ABC-95C5-BCC386BE518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70524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C5BFE3-51C1-4A2F-9E4D-9D02EDD41624}"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27125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2CA72-D533-4865-A089-2015CBBDFC2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1670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3A1D71-4C90-40A8-A99A-CF487D73E74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28448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13A9C9A-FE16-4BC5-AABD-820112C877D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4673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DB8AD-D32E-456B-9F13-F147DAB2131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52063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F1763-D63A-4C4D-9654-9312E11BEF5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74627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22CFC-F568-4E52-9215-951DD435E3E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90105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93E3C2-6FD1-4532-93B1-6E68AF52E59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7637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3BD6A32-E210-4D46-8C89-8842C8B7A3DD}"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extLst>
      <p:ext uri="{BB962C8B-B14F-4D97-AF65-F5344CB8AC3E}">
        <p14:creationId xmlns:p14="http://schemas.microsoft.com/office/powerpoint/2010/main" val="38571345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5422"/>
            <a:ext cx="7772400" cy="2619722"/>
          </a:xfrm>
        </p:spPr>
        <p:txBody>
          <a:bodyPr/>
          <a:lstStyle/>
          <a:p>
            <a:r>
              <a:rPr lang="en-GB" b="1" dirty="0"/>
              <a:t>The juridical status of Constantinople between Constantine and Julian</a:t>
            </a:r>
            <a:endParaRPr lang="en-GB" dirty="0"/>
          </a:p>
        </p:txBody>
      </p:sp>
      <p:sp>
        <p:nvSpPr>
          <p:cNvPr id="3" name="Subtitle 2"/>
          <p:cNvSpPr>
            <a:spLocks noGrp="1"/>
          </p:cNvSpPr>
          <p:nvPr>
            <p:ph type="subTitle" idx="1"/>
          </p:nvPr>
        </p:nvSpPr>
        <p:spPr>
          <a:xfrm>
            <a:off x="21720" y="8"/>
            <a:ext cx="9144000" cy="2852936"/>
          </a:xfrm>
        </p:spPr>
        <p:txBody>
          <a:bodyPr/>
          <a:lstStyle/>
          <a:p>
            <a:r>
              <a:rPr lang="en-GB" dirty="0"/>
              <a:t> </a:t>
            </a:r>
            <a:r>
              <a:rPr lang="en-GB" sz="2400" dirty="0"/>
              <a:t>International Seminar "Issues of Roman Law and Roman Maritime Law" </a:t>
            </a:r>
          </a:p>
          <a:p>
            <a:r>
              <a:rPr lang="en-GB" sz="2400" dirty="0"/>
              <a:t>27 March 2026 </a:t>
            </a:r>
          </a:p>
          <a:p>
            <a:r>
              <a:rPr lang="en-GB" sz="2400" dirty="0"/>
              <a:t>An accompanying event to the 14th National Maritime Law Conference, </a:t>
            </a:r>
            <a:r>
              <a:rPr lang="en-GB" sz="2400" dirty="0" err="1"/>
              <a:t>Gdańsk</a:t>
            </a:r>
            <a:r>
              <a:rPr lang="en-GB" sz="2400" dirty="0"/>
              <a:t>, March 26, 2026</a:t>
            </a:r>
            <a:endParaRPr lang="en-GB" sz="2400" i="1" dirty="0"/>
          </a:p>
        </p:txBody>
      </p:sp>
      <p:sp>
        <p:nvSpPr>
          <p:cNvPr id="4" name="TextBox 3"/>
          <p:cNvSpPr txBox="1"/>
          <p:nvPr/>
        </p:nvSpPr>
        <p:spPr>
          <a:xfrm>
            <a:off x="1115616" y="4725144"/>
            <a:ext cx="6840760" cy="2062103"/>
          </a:xfrm>
          <a:prstGeom prst="rect">
            <a:avLst/>
          </a:prstGeom>
          <a:noFill/>
        </p:spPr>
        <p:txBody>
          <a:bodyPr wrap="square" rtlCol="0">
            <a:spAutoFit/>
          </a:bodyPr>
          <a:lstStyle/>
          <a:p>
            <a:pPr algn="ctr"/>
            <a:r>
              <a:rPr lang="en-US" sz="3200" dirty="0"/>
              <a:t>Benet Salway,</a:t>
            </a:r>
          </a:p>
          <a:p>
            <a:pPr algn="ctr"/>
            <a:r>
              <a:rPr lang="en-US" sz="3200" dirty="0"/>
              <a:t>History Department, University College London (</a:t>
            </a:r>
            <a:r>
              <a:rPr lang="en-US" sz="3200" dirty="0" err="1"/>
              <a:t>r.salway@ucl.ac.uk</a:t>
            </a:r>
            <a:r>
              <a:rPr lang="en-US" sz="3200" dirty="0"/>
              <a:t>)</a:t>
            </a:r>
          </a:p>
        </p:txBody>
      </p:sp>
    </p:spTree>
    <p:extLst>
      <p:ext uri="{BB962C8B-B14F-4D97-AF65-F5344CB8AC3E}">
        <p14:creationId xmlns:p14="http://schemas.microsoft.com/office/powerpoint/2010/main" val="248829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93"/>
            <a:ext cx="9144000" cy="1143000"/>
          </a:xfrm>
        </p:spPr>
        <p:txBody>
          <a:bodyPr/>
          <a:lstStyle/>
          <a:p>
            <a:r>
              <a:rPr lang="en-US" dirty="0"/>
              <a:t>Relationship of courtiers to senators</a:t>
            </a:r>
          </a:p>
        </p:txBody>
      </p:sp>
      <p:sp>
        <p:nvSpPr>
          <p:cNvPr id="3" name="Content Placeholder 2"/>
          <p:cNvSpPr>
            <a:spLocks noGrp="1"/>
          </p:cNvSpPr>
          <p:nvPr>
            <p:ph idx="1"/>
          </p:nvPr>
        </p:nvSpPr>
        <p:spPr>
          <a:xfrm>
            <a:off x="539552" y="1196752"/>
            <a:ext cx="8604448" cy="5328592"/>
          </a:xfrm>
        </p:spPr>
        <p:txBody>
          <a:bodyPr/>
          <a:lstStyle/>
          <a:p>
            <a:r>
              <a:rPr lang="en-US" dirty="0"/>
              <a:t>After defeat of Licinius (Autumn AD 324), at the same time as Constantine </a:t>
            </a:r>
            <a:r>
              <a:rPr lang="en-US" dirty="0" err="1"/>
              <a:t>refounds</a:t>
            </a:r>
            <a:r>
              <a:rPr lang="en-US" dirty="0"/>
              <a:t> Byzantium as </a:t>
            </a:r>
            <a:r>
              <a:rPr lang="en-US" i="1" dirty="0" err="1"/>
              <a:t>Constantinopolis</a:t>
            </a:r>
            <a:r>
              <a:rPr lang="en-US" dirty="0"/>
              <a:t>:</a:t>
            </a:r>
          </a:p>
          <a:p>
            <a:r>
              <a:rPr lang="en-US" dirty="0"/>
              <a:t>Grants senatorial title (</a:t>
            </a:r>
            <a:r>
              <a:rPr lang="en-US" i="1" dirty="0" err="1"/>
              <a:t>uir</a:t>
            </a:r>
            <a:r>
              <a:rPr lang="en-US" i="1" dirty="0"/>
              <a:t> </a:t>
            </a:r>
            <a:r>
              <a:rPr lang="en-US" i="1" dirty="0" err="1"/>
              <a:t>clarissimus</a:t>
            </a:r>
            <a:r>
              <a:rPr lang="en-US" dirty="0"/>
              <a:t>) to officials upon entering highest posts of equestrian career (e.g. praetorian prefecture) and to circle of imperial companions (</a:t>
            </a:r>
            <a:r>
              <a:rPr lang="en-US" i="1" dirty="0" err="1"/>
              <a:t>comites</a:t>
            </a:r>
            <a:r>
              <a:rPr lang="en-US" dirty="0"/>
              <a:t>) not already senators</a:t>
            </a:r>
          </a:p>
          <a:p>
            <a:r>
              <a:rPr lang="en-US" dirty="0"/>
              <a:t>Grants equestrian </a:t>
            </a:r>
            <a:r>
              <a:rPr lang="en-US" dirty="0" err="1"/>
              <a:t>honours</a:t>
            </a:r>
            <a:r>
              <a:rPr lang="en-US" dirty="0"/>
              <a:t> to many of municipal status in East (Eusebius, </a:t>
            </a:r>
            <a:r>
              <a:rPr lang="en-US" i="1" dirty="0"/>
              <a:t>VC </a:t>
            </a:r>
            <a:r>
              <a:rPr lang="en-US" dirty="0"/>
              <a:t>4.2):</a:t>
            </a:r>
          </a:p>
        </p:txBody>
      </p:sp>
    </p:spTree>
    <p:extLst>
      <p:ext uri="{BB962C8B-B14F-4D97-AF65-F5344CB8AC3E}">
        <p14:creationId xmlns:p14="http://schemas.microsoft.com/office/powerpoint/2010/main" val="6166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0CB-D55B-A2DC-9E7E-AA3DB9E773D8}"/>
              </a:ext>
            </a:extLst>
          </p:cNvPr>
          <p:cNvSpPr>
            <a:spLocks noGrp="1"/>
          </p:cNvSpPr>
          <p:nvPr>
            <p:ph type="title"/>
          </p:nvPr>
        </p:nvSpPr>
        <p:spPr>
          <a:xfrm>
            <a:off x="457200" y="0"/>
            <a:ext cx="8229600" cy="814858"/>
          </a:xfrm>
        </p:spPr>
        <p:txBody>
          <a:bodyPr/>
          <a:lstStyle/>
          <a:p>
            <a:r>
              <a:rPr lang="en-GB" sz="4000" dirty="0"/>
              <a:t>The status of Byzantium before 324</a:t>
            </a:r>
          </a:p>
        </p:txBody>
      </p:sp>
      <p:pic>
        <p:nvPicPr>
          <p:cNvPr id="5" name="Content Placeholder 4" descr="Map&#10;&#10;Description automatically generated">
            <a:extLst>
              <a:ext uri="{FF2B5EF4-FFF2-40B4-BE49-F238E27FC236}">
                <a16:creationId xmlns:a16="http://schemas.microsoft.com/office/drawing/2014/main" id="{3240927D-B64C-BAEF-5452-E970E546E90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7934" y="820786"/>
            <a:ext cx="8229600" cy="4082602"/>
          </a:xfrm>
        </p:spPr>
      </p:pic>
      <p:sp>
        <p:nvSpPr>
          <p:cNvPr id="6" name="TextBox 5">
            <a:extLst>
              <a:ext uri="{FF2B5EF4-FFF2-40B4-BE49-F238E27FC236}">
                <a16:creationId xmlns:a16="http://schemas.microsoft.com/office/drawing/2014/main" id="{EFF9B85D-4B82-C0BD-D20F-7DB6F6E94D46}"/>
              </a:ext>
            </a:extLst>
          </p:cNvPr>
          <p:cNvSpPr txBox="1"/>
          <p:nvPr/>
        </p:nvSpPr>
        <p:spPr>
          <a:xfrm>
            <a:off x="466852" y="4928669"/>
            <a:ext cx="8507288" cy="1938992"/>
          </a:xfrm>
          <a:prstGeom prst="rect">
            <a:avLst/>
          </a:prstGeom>
          <a:noFill/>
        </p:spPr>
        <p:txBody>
          <a:bodyPr wrap="square" rtlCol="0">
            <a:spAutoFit/>
          </a:bodyPr>
          <a:lstStyle/>
          <a:p>
            <a:r>
              <a:rPr lang="en-GB" sz="2400" dirty="0"/>
              <a:t>From creation of Thrace under Claudius to civil war of 193-197, Byzantium was a free Greek </a:t>
            </a:r>
            <a:r>
              <a:rPr lang="en-GB" sz="2400" i="1" dirty="0"/>
              <a:t>polis</a:t>
            </a:r>
            <a:r>
              <a:rPr lang="en-GB" sz="2400" dirty="0"/>
              <a:t>, but under supervision of governor of Pontus-Bithynia, with </a:t>
            </a:r>
            <a:r>
              <a:rPr lang="en-GB" sz="2400" i="1" dirty="0" err="1"/>
              <a:t>centurio</a:t>
            </a:r>
            <a:r>
              <a:rPr lang="en-GB" sz="2400" i="1" dirty="0"/>
              <a:t> </a:t>
            </a:r>
            <a:r>
              <a:rPr lang="en-GB" sz="2400" i="1" dirty="0" err="1"/>
              <a:t>regionarius</a:t>
            </a:r>
            <a:r>
              <a:rPr lang="en-GB" sz="2400" i="1" dirty="0"/>
              <a:t> </a:t>
            </a:r>
            <a:r>
              <a:rPr lang="en-GB" sz="2400" dirty="0"/>
              <a:t>stationed there, as we know from the letters of Pliny the Younger (</a:t>
            </a:r>
            <a:r>
              <a:rPr lang="en-GB" sz="2400" i="1" dirty="0"/>
              <a:t>Ep</a:t>
            </a:r>
            <a:r>
              <a:rPr lang="en-GB" sz="2400" dirty="0"/>
              <a:t>. </a:t>
            </a:r>
            <a:r>
              <a:rPr lang="en-GB" sz="2400"/>
              <a:t>X.77).</a:t>
            </a:r>
            <a:endParaRPr lang="en-GB" sz="2400" dirty="0"/>
          </a:p>
        </p:txBody>
      </p:sp>
    </p:spTree>
    <p:extLst>
      <p:ext uri="{BB962C8B-B14F-4D97-AF65-F5344CB8AC3E}">
        <p14:creationId xmlns:p14="http://schemas.microsoft.com/office/powerpoint/2010/main" val="62632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7B10-FE2E-ABB7-04FF-9B0FCC66DE30}"/>
              </a:ext>
            </a:extLst>
          </p:cNvPr>
          <p:cNvSpPr>
            <a:spLocks noGrp="1"/>
          </p:cNvSpPr>
          <p:nvPr>
            <p:ph type="title"/>
          </p:nvPr>
        </p:nvSpPr>
        <p:spPr>
          <a:xfrm>
            <a:off x="395536" y="0"/>
            <a:ext cx="8229600" cy="1143000"/>
          </a:xfrm>
        </p:spPr>
        <p:txBody>
          <a:bodyPr/>
          <a:lstStyle/>
          <a:p>
            <a:r>
              <a:rPr lang="en-GB" sz="4000" dirty="0"/>
              <a:t>The status of Byzantium before 324</a:t>
            </a:r>
          </a:p>
        </p:txBody>
      </p:sp>
      <p:pic>
        <p:nvPicPr>
          <p:cNvPr id="5" name="Content Placeholder 4" descr="Map&#10;&#10;Description automatically generated">
            <a:extLst>
              <a:ext uri="{FF2B5EF4-FFF2-40B4-BE49-F238E27FC236}">
                <a16:creationId xmlns:a16="http://schemas.microsoft.com/office/drawing/2014/main" id="{4D3049D2-B4C6-0920-70EB-769F0F8C602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95536" y="1052736"/>
            <a:ext cx="8229600" cy="4086866"/>
          </a:xfrm>
        </p:spPr>
      </p:pic>
      <p:sp>
        <p:nvSpPr>
          <p:cNvPr id="7" name="TextBox 6">
            <a:extLst>
              <a:ext uri="{FF2B5EF4-FFF2-40B4-BE49-F238E27FC236}">
                <a16:creationId xmlns:a16="http://schemas.microsoft.com/office/drawing/2014/main" id="{7C4AE865-D48E-BC29-70A8-1B8FCF7B7C31}"/>
              </a:ext>
            </a:extLst>
          </p:cNvPr>
          <p:cNvSpPr txBox="1"/>
          <p:nvPr/>
        </p:nvSpPr>
        <p:spPr>
          <a:xfrm>
            <a:off x="395536" y="5205099"/>
            <a:ext cx="8568952" cy="1569660"/>
          </a:xfrm>
          <a:prstGeom prst="rect">
            <a:avLst/>
          </a:prstGeom>
          <a:noFill/>
        </p:spPr>
        <p:txBody>
          <a:bodyPr wrap="square">
            <a:spAutoFit/>
          </a:bodyPr>
          <a:lstStyle/>
          <a:p>
            <a:r>
              <a:rPr lang="en-GB" sz="2400" dirty="0"/>
              <a:t>Byzantium was punished for loyalty to the cause of </a:t>
            </a:r>
            <a:r>
              <a:rPr lang="en-GB" sz="2400" dirty="0" err="1"/>
              <a:t>Pescennius</a:t>
            </a:r>
            <a:r>
              <a:rPr lang="en-GB" sz="2400" dirty="0"/>
              <a:t> Niger, supposedly reduced to status of a </a:t>
            </a:r>
            <a:r>
              <a:rPr lang="el-GR" sz="2400" dirty="0"/>
              <a:t>κώμη</a:t>
            </a:r>
            <a:r>
              <a:rPr lang="en-GB" sz="2400" dirty="0"/>
              <a:t> of </a:t>
            </a:r>
            <a:r>
              <a:rPr lang="en-GB" sz="2400" dirty="0" err="1"/>
              <a:t>Perinthus</a:t>
            </a:r>
            <a:r>
              <a:rPr lang="en-GB" sz="2400" dirty="0"/>
              <a:t>, but restored to civic status as Greek </a:t>
            </a:r>
            <a:r>
              <a:rPr lang="en-GB" sz="2400" i="1" dirty="0"/>
              <a:t>polis </a:t>
            </a:r>
            <a:r>
              <a:rPr lang="en-GB" sz="2400" dirty="0"/>
              <a:t>or, even (so Matthews), raised to a Roman </a:t>
            </a:r>
            <a:r>
              <a:rPr lang="en-GB" sz="2400" i="1" dirty="0"/>
              <a:t>colonia </a:t>
            </a:r>
            <a:r>
              <a:rPr lang="en-GB" sz="2400" dirty="0"/>
              <a:t>by Caracalla.</a:t>
            </a:r>
          </a:p>
        </p:txBody>
      </p:sp>
    </p:spTree>
    <p:extLst>
      <p:ext uri="{BB962C8B-B14F-4D97-AF65-F5344CB8AC3E}">
        <p14:creationId xmlns:p14="http://schemas.microsoft.com/office/powerpoint/2010/main" val="370011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67FC-AB0E-13D5-90E2-F6E9C07C1BFB}"/>
              </a:ext>
            </a:extLst>
          </p:cNvPr>
          <p:cNvSpPr>
            <a:spLocks noGrp="1"/>
          </p:cNvSpPr>
          <p:nvPr>
            <p:ph type="title"/>
          </p:nvPr>
        </p:nvSpPr>
        <p:spPr/>
        <p:txBody>
          <a:bodyPr/>
          <a:lstStyle/>
          <a:p>
            <a:r>
              <a:rPr lang="en-GB" sz="2800" dirty="0"/>
              <a:t>But the coinage of Byzantium shows </a:t>
            </a:r>
            <a:r>
              <a:rPr lang="en-GB" sz="2800" i="1" dirty="0"/>
              <a:t>no</a:t>
            </a:r>
            <a:r>
              <a:rPr lang="en-GB" sz="2800" dirty="0"/>
              <a:t> indication of change (cf. coinage of </a:t>
            </a:r>
            <a:r>
              <a:rPr lang="en-GB" sz="2800" i="1" dirty="0"/>
              <a:t>Tyrus colonia </a:t>
            </a:r>
            <a:r>
              <a:rPr lang="en-GB" sz="2800" i="1" dirty="0" err="1"/>
              <a:t>Septimia</a:t>
            </a:r>
            <a:r>
              <a:rPr lang="en-GB" sz="2800" i="1" dirty="0"/>
              <a:t> Metropolis – RPC </a:t>
            </a:r>
            <a:r>
              <a:rPr lang="en-GB" sz="2800" dirty="0"/>
              <a:t>V.3 ID 87099, 69677)</a:t>
            </a:r>
          </a:p>
        </p:txBody>
      </p:sp>
      <p:sp>
        <p:nvSpPr>
          <p:cNvPr id="3" name="Content Placeholder 2">
            <a:extLst>
              <a:ext uri="{FF2B5EF4-FFF2-40B4-BE49-F238E27FC236}">
                <a16:creationId xmlns:a16="http://schemas.microsoft.com/office/drawing/2014/main" id="{5EA8112E-7535-A15A-902C-EACA3D71A550}"/>
              </a:ext>
            </a:extLst>
          </p:cNvPr>
          <p:cNvSpPr>
            <a:spLocks noGrp="1"/>
          </p:cNvSpPr>
          <p:nvPr>
            <p:ph idx="1"/>
          </p:nvPr>
        </p:nvSpPr>
        <p:spPr>
          <a:xfrm>
            <a:off x="3851920" y="1600200"/>
            <a:ext cx="4834880" cy="4525963"/>
          </a:xfrm>
        </p:spPr>
        <p:txBody>
          <a:bodyPr/>
          <a:lstStyle/>
          <a:p>
            <a:r>
              <a:rPr lang="en-GB" sz="1800" dirty="0"/>
              <a:t>RPC Volume: VI №: 874 (temporary)</a:t>
            </a:r>
          </a:p>
          <a:p>
            <a:r>
              <a:rPr lang="en-GB" sz="1800" dirty="0"/>
              <a:t>Reign: Elagabalus Persons: Elagabalus (Augustus) Magistrate: Marcus Aurelius </a:t>
            </a:r>
            <a:r>
              <a:rPr lang="en-GB" sz="1800" dirty="0" err="1"/>
              <a:t>Tatianos</a:t>
            </a:r>
            <a:r>
              <a:rPr lang="en-GB" sz="1800" dirty="0"/>
              <a:t> (</a:t>
            </a:r>
            <a:r>
              <a:rPr lang="en-GB" sz="1800" dirty="0" err="1"/>
              <a:t>heros</a:t>
            </a:r>
            <a:r>
              <a:rPr lang="en-GB" sz="1800" dirty="0"/>
              <a:t>)</a:t>
            </a:r>
          </a:p>
          <a:p>
            <a:r>
              <a:rPr lang="en-GB" sz="1800" dirty="0"/>
              <a:t>City: Byzantium  Region: Thrace Province: Thrace</a:t>
            </a:r>
          </a:p>
          <a:p>
            <a:r>
              <a:rPr lang="en-GB" sz="1800" dirty="0"/>
              <a:t>Denomination: Æ (30 mm) Average weight: 14.30 g.</a:t>
            </a:r>
          </a:p>
          <a:p>
            <a:r>
              <a:rPr lang="en-GB" sz="1800" dirty="0"/>
              <a:t>Obverse: </a:t>
            </a:r>
            <a:r>
              <a:rPr lang="el-GR" sz="1800" dirty="0"/>
              <a:t>ΑΥΤ Κ Μ ΑΥΡ ΑΝΤΩΝΕΙΝΟϹ ΑΥΓ; </a:t>
            </a:r>
            <a:r>
              <a:rPr lang="en-GB" sz="1800" dirty="0"/>
              <a:t>laureate, draped and cuirassed bust of Elagabalus, right, with aegis, seen from front</a:t>
            </a:r>
          </a:p>
          <a:p>
            <a:r>
              <a:rPr lang="en-GB" sz="1800" dirty="0"/>
              <a:t>Reverse: </a:t>
            </a:r>
            <a:r>
              <a:rPr lang="el-GR" sz="1800" dirty="0"/>
              <a:t>ΕΠΙ ΑΥΡ ΤΑΤΙΑΝΟΥ ΗΡ ΒΥΖΑΝΤΙΩΝ; </a:t>
            </a:r>
            <a:r>
              <a:rPr lang="en-GB" sz="1800" dirty="0"/>
              <a:t>lighted torch</a:t>
            </a:r>
          </a:p>
          <a:p>
            <a:r>
              <a:rPr lang="en-GB" sz="1800" dirty="0"/>
              <a:t>Reference: </a:t>
            </a:r>
            <a:r>
              <a:rPr lang="en-GB" sz="1800" dirty="0" err="1"/>
              <a:t>Schönert</a:t>
            </a:r>
            <a:r>
              <a:rPr lang="en-GB" sz="1800" dirty="0"/>
              <a:t>-Geiss, </a:t>
            </a:r>
            <a:r>
              <a:rPr lang="en-GB" sz="1800" dirty="0" err="1"/>
              <a:t>Byzantion</a:t>
            </a:r>
            <a:r>
              <a:rPr lang="en-GB" sz="1800" dirty="0"/>
              <a:t> 1657 Specimens: 3</a:t>
            </a:r>
          </a:p>
        </p:txBody>
      </p:sp>
      <p:pic>
        <p:nvPicPr>
          <p:cNvPr id="3075" name="Picture 3" descr="undefined">
            <a:extLst>
              <a:ext uri="{FF2B5EF4-FFF2-40B4-BE49-F238E27FC236}">
                <a16:creationId xmlns:a16="http://schemas.microsoft.com/office/drawing/2014/main" id="{8F76378A-8351-57A6-26AC-4CBB4D04A19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1556793"/>
            <a:ext cx="264719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undefined">
            <a:extLst>
              <a:ext uri="{FF2B5EF4-FFF2-40B4-BE49-F238E27FC236}">
                <a16:creationId xmlns:a16="http://schemas.microsoft.com/office/drawing/2014/main" id="{ECE48567-1D57-E03F-31A0-0F074A6670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409" y="4077072"/>
            <a:ext cx="2744961" cy="253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7B10-FE2E-ABB7-04FF-9B0FCC66DE30}"/>
              </a:ext>
            </a:extLst>
          </p:cNvPr>
          <p:cNvSpPr>
            <a:spLocks noGrp="1"/>
          </p:cNvSpPr>
          <p:nvPr>
            <p:ph type="title"/>
          </p:nvPr>
        </p:nvSpPr>
        <p:spPr>
          <a:xfrm>
            <a:off x="395536" y="0"/>
            <a:ext cx="8229600" cy="1143000"/>
          </a:xfrm>
        </p:spPr>
        <p:txBody>
          <a:bodyPr/>
          <a:lstStyle/>
          <a:p>
            <a:r>
              <a:rPr lang="en-GB" sz="4000" dirty="0"/>
              <a:t>The status of Byzantium before 324</a:t>
            </a:r>
          </a:p>
        </p:txBody>
      </p:sp>
      <p:sp>
        <p:nvSpPr>
          <p:cNvPr id="7" name="TextBox 6">
            <a:extLst>
              <a:ext uri="{FF2B5EF4-FFF2-40B4-BE49-F238E27FC236}">
                <a16:creationId xmlns:a16="http://schemas.microsoft.com/office/drawing/2014/main" id="{7C4AE865-D48E-BC29-70A8-1B8FCF7B7C31}"/>
              </a:ext>
            </a:extLst>
          </p:cNvPr>
          <p:cNvSpPr txBox="1"/>
          <p:nvPr/>
        </p:nvSpPr>
        <p:spPr>
          <a:xfrm>
            <a:off x="395536" y="5205099"/>
            <a:ext cx="8568952" cy="1569660"/>
          </a:xfrm>
          <a:prstGeom prst="rect">
            <a:avLst/>
          </a:prstGeom>
          <a:noFill/>
        </p:spPr>
        <p:txBody>
          <a:bodyPr wrap="square">
            <a:spAutoFit/>
          </a:bodyPr>
          <a:lstStyle/>
          <a:p>
            <a:r>
              <a:rPr lang="en-GB" sz="2400" dirty="0"/>
              <a:t>During later 3</a:t>
            </a:r>
            <a:r>
              <a:rPr lang="en-GB" sz="2400" baseline="30000" dirty="0"/>
              <a:t>rd</a:t>
            </a:r>
            <a:r>
              <a:rPr lang="en-GB" sz="2400" dirty="0"/>
              <a:t> century senatorial governors of surrounding provinces replaced by equestrian </a:t>
            </a:r>
            <a:r>
              <a:rPr lang="en-GB" sz="2400" i="1" dirty="0" err="1"/>
              <a:t>praesides</a:t>
            </a:r>
            <a:r>
              <a:rPr lang="en-GB" sz="2400" i="1" dirty="0"/>
              <a:t> </a:t>
            </a:r>
            <a:r>
              <a:rPr lang="en-GB" sz="2400" dirty="0"/>
              <a:t>(e.g. </a:t>
            </a:r>
            <a:r>
              <a:rPr lang="en-GB" sz="2400" i="1" dirty="0" err="1"/>
              <a:t>I.Perinthos-Herakleia</a:t>
            </a:r>
            <a:r>
              <a:rPr lang="en-GB" sz="2400" dirty="0"/>
              <a:t>, 14-17), by which time Byzantium transferred to the province of </a:t>
            </a:r>
            <a:r>
              <a:rPr lang="en-GB" sz="2400" i="1" dirty="0"/>
              <a:t>Europa</a:t>
            </a:r>
            <a:r>
              <a:rPr lang="en-GB" sz="2400" dirty="0"/>
              <a:t> with its chief city at </a:t>
            </a:r>
            <a:r>
              <a:rPr lang="en-GB" sz="2400" dirty="0" err="1"/>
              <a:t>Perinthus</a:t>
            </a:r>
            <a:r>
              <a:rPr lang="en-GB" sz="2400" dirty="0"/>
              <a:t>-Heraclea.</a:t>
            </a:r>
          </a:p>
        </p:txBody>
      </p:sp>
      <p:pic>
        <p:nvPicPr>
          <p:cNvPr id="8" name="Content Placeholder 7" descr="Map&#10;&#10;Description automatically generated">
            <a:extLst>
              <a:ext uri="{FF2B5EF4-FFF2-40B4-BE49-F238E27FC236}">
                <a16:creationId xmlns:a16="http://schemas.microsoft.com/office/drawing/2014/main" id="{AC899CCF-3E60-28EF-C4B1-FAB0779DBDD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 y="980728"/>
            <a:ext cx="8229600" cy="4091188"/>
          </a:xfrm>
        </p:spPr>
      </p:pic>
    </p:spTree>
    <p:extLst>
      <p:ext uri="{BB962C8B-B14F-4D97-AF65-F5344CB8AC3E}">
        <p14:creationId xmlns:p14="http://schemas.microsoft.com/office/powerpoint/2010/main" val="332833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D64C47E7-B832-B9C0-5CB4-45AA5F616547}"/>
              </a:ext>
            </a:extLst>
          </p:cNvPr>
          <p:cNvSpPr>
            <a:spLocks noGrp="1" noChangeArrowheads="1"/>
          </p:cNvSpPr>
          <p:nvPr>
            <p:ph type="body" idx="1"/>
          </p:nvPr>
        </p:nvSpPr>
        <p:spPr>
          <a:xfrm>
            <a:off x="43872" y="381000"/>
            <a:ext cx="8664575" cy="6096000"/>
          </a:xfrm>
        </p:spPr>
        <p:txBody>
          <a:bodyPr/>
          <a:lstStyle/>
          <a:p>
            <a:pPr eaLnBrk="1" hangingPunct="1"/>
            <a:r>
              <a:rPr lang="en-GB" altLang="en-US" dirty="0"/>
              <a:t>330: triumphator over Goths; inauguration of </a:t>
            </a:r>
            <a:r>
              <a:rPr lang="en-GB" altLang="en-US" i="1" dirty="0" err="1"/>
              <a:t>Constantinopolis</a:t>
            </a:r>
            <a:r>
              <a:rPr lang="en-GB" altLang="en-US" i="1" dirty="0"/>
              <a:t> </a:t>
            </a:r>
            <a:r>
              <a:rPr lang="en-GB" altLang="en-US" dirty="0"/>
              <a:t>(11 May)</a:t>
            </a:r>
          </a:p>
        </p:txBody>
      </p:sp>
      <p:pic>
        <p:nvPicPr>
          <p:cNvPr id="32772" name="Picture 4" descr="istanbul_column_goth">
            <a:extLst>
              <a:ext uri="{FF2B5EF4-FFF2-40B4-BE49-F238E27FC236}">
                <a16:creationId xmlns:a16="http://schemas.microsoft.com/office/drawing/2014/main" id="{9A05ABCA-B203-AEB7-41B5-795EB28613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052" y="1484784"/>
            <a:ext cx="3566385"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a:extLst>
              <a:ext uri="{FF2B5EF4-FFF2-40B4-BE49-F238E27FC236}">
                <a16:creationId xmlns:a16="http://schemas.microsoft.com/office/drawing/2014/main" id="{D80139D0-18EE-7F5E-9930-4FD7F1708C80}"/>
              </a:ext>
            </a:extLst>
          </p:cNvPr>
          <p:cNvSpPr txBox="1">
            <a:spLocks noChangeArrowheads="1"/>
          </p:cNvSpPr>
          <p:nvPr/>
        </p:nvSpPr>
        <p:spPr bwMode="auto">
          <a:xfrm>
            <a:off x="2211645" y="3240881"/>
            <a:ext cx="14398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i="1" dirty="0" err="1">
                <a:latin typeface="Times New Roman" panose="02020603050405020304" pitchFamily="18" charset="0"/>
              </a:rPr>
              <a:t>Fortunae</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reduci</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ob</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deuictos</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Gothos</a:t>
            </a:r>
            <a:endParaRPr lang="en-US" altLang="en-US" sz="2400" i="1" dirty="0">
              <a:latin typeface="Times New Roman" panose="02020603050405020304" pitchFamily="18" charset="0"/>
            </a:endParaRPr>
          </a:p>
        </p:txBody>
      </p:sp>
      <p:pic>
        <p:nvPicPr>
          <p:cNvPr id="32774" name="Picture 8" descr="http://4.bp.blogspot.com/_ZeLOyeVFiC0/SkylZucDkFI/AAAAAAAABrQ/Ym87j9BLZYU/s400/Urbs+Constantinopolitana+Nova+Roma.jpg">
            <a:extLst>
              <a:ext uri="{FF2B5EF4-FFF2-40B4-BE49-F238E27FC236}">
                <a16:creationId xmlns:a16="http://schemas.microsoft.com/office/drawing/2014/main" id="{C16439CA-4905-1C3F-7DD9-D0C8950289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37810" y="1899014"/>
            <a:ext cx="5562318" cy="476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78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B1F6-5A3D-F6C8-2CCA-3DC566D9C057}"/>
              </a:ext>
            </a:extLst>
          </p:cNvPr>
          <p:cNvSpPr>
            <a:spLocks noGrp="1"/>
          </p:cNvSpPr>
          <p:nvPr>
            <p:ph type="title"/>
          </p:nvPr>
        </p:nvSpPr>
        <p:spPr/>
        <p:txBody>
          <a:bodyPr/>
          <a:lstStyle/>
          <a:p>
            <a:r>
              <a:rPr lang="en-GB" sz="3200" dirty="0"/>
              <a:t>Series of medium bronze medallions struck for inauguration of Constantinople </a:t>
            </a:r>
          </a:p>
        </p:txBody>
      </p:sp>
      <p:pic>
        <p:nvPicPr>
          <p:cNvPr id="5" name="Content Placeholder 4">
            <a:extLst>
              <a:ext uri="{FF2B5EF4-FFF2-40B4-BE49-F238E27FC236}">
                <a16:creationId xmlns:a16="http://schemas.microsoft.com/office/drawing/2014/main" id="{56E4553B-9803-15A5-51D2-1108FEDEF812}"/>
              </a:ext>
            </a:extLst>
          </p:cNvPr>
          <p:cNvPicPr>
            <a:picLocks noGrp="1" noChangeAspect="1"/>
          </p:cNvPicPr>
          <p:nvPr>
            <p:ph idx="1"/>
          </p:nvPr>
        </p:nvPicPr>
        <p:blipFill>
          <a:blip r:embed="rId2"/>
          <a:stretch>
            <a:fillRect/>
          </a:stretch>
        </p:blipFill>
        <p:spPr bwMode="auto">
          <a:xfrm>
            <a:off x="1292484" y="1417638"/>
            <a:ext cx="6559032" cy="4276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48466A90-78F6-B4FB-68C0-C9859497D32C}"/>
              </a:ext>
            </a:extLst>
          </p:cNvPr>
          <p:cNvSpPr txBox="1"/>
          <p:nvPr/>
        </p:nvSpPr>
        <p:spPr>
          <a:xfrm>
            <a:off x="395536" y="5706199"/>
            <a:ext cx="8640960" cy="923330"/>
          </a:xfrm>
          <a:prstGeom prst="rect">
            <a:avLst/>
          </a:prstGeom>
          <a:noFill/>
        </p:spPr>
        <p:txBody>
          <a:bodyPr wrap="square">
            <a:spAutoFit/>
          </a:bodyPr>
          <a:lstStyle/>
          <a:p>
            <a:pPr algn="l"/>
            <a:r>
              <a:rPr lang="en-GB" sz="1800" b="0" i="0" u="none" strike="noStrike" baseline="0" dirty="0">
                <a:latin typeface="TimesNewRomanPSMT"/>
              </a:rPr>
              <a:t>A. Type of GLORIA EXERCITVS, struck for Constantine II.</a:t>
            </a:r>
          </a:p>
          <a:p>
            <a:pPr algn="l"/>
            <a:r>
              <a:rPr lang="en-GB" sz="1800" b="0" i="0" u="none" strike="noStrike" baseline="0" dirty="0">
                <a:latin typeface="TimesNewRomanPSMT"/>
              </a:rPr>
              <a:t>B. VRBS ROMA</a:t>
            </a:r>
          </a:p>
          <a:p>
            <a:pPr algn="l"/>
            <a:r>
              <a:rPr lang="en-GB" sz="1800" b="0" i="0" u="none" strike="noStrike" baseline="0" dirty="0">
                <a:latin typeface="TimesNewRomanPSMT"/>
              </a:rPr>
              <a:t>C. CONSTANTINOPOLIS</a:t>
            </a:r>
            <a:endParaRPr lang="en-GB" dirty="0"/>
          </a:p>
        </p:txBody>
      </p:sp>
    </p:spTree>
    <p:extLst>
      <p:ext uri="{BB962C8B-B14F-4D97-AF65-F5344CB8AC3E}">
        <p14:creationId xmlns:p14="http://schemas.microsoft.com/office/powerpoint/2010/main" val="87484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518" y="260649"/>
            <a:ext cx="8234962" cy="616043"/>
          </a:xfrm>
        </p:spPr>
        <p:txBody>
          <a:bodyPr anchor="b">
            <a:noAutofit/>
          </a:bodyPr>
          <a:lstStyle/>
          <a:p>
            <a:r>
              <a:rPr lang="en-US" sz="3600" dirty="0"/>
              <a:t>Constantinople under Constantine</a:t>
            </a:r>
          </a:p>
        </p:txBody>
      </p:sp>
      <p:sp>
        <p:nvSpPr>
          <p:cNvPr id="3" name="Content Placeholder 2"/>
          <p:cNvSpPr>
            <a:spLocks noGrp="1"/>
          </p:cNvSpPr>
          <p:nvPr>
            <p:ph idx="1"/>
          </p:nvPr>
        </p:nvSpPr>
        <p:spPr>
          <a:xfrm>
            <a:off x="657518" y="1149917"/>
            <a:ext cx="2474321" cy="5447434"/>
          </a:xfrm>
        </p:spPr>
        <p:txBody>
          <a:bodyPr anchor="t">
            <a:normAutofit fontScale="85000" lnSpcReduction="20000"/>
          </a:bodyPr>
          <a:lstStyle/>
          <a:p>
            <a:pPr marL="0" indent="0">
              <a:buNone/>
            </a:pPr>
            <a:r>
              <a:rPr lang="en-US" dirty="0"/>
              <a:t>Hypothetical:</a:t>
            </a:r>
          </a:p>
          <a:p>
            <a:pPr marL="0" indent="0">
              <a:buNone/>
            </a:pPr>
            <a:endParaRPr lang="en-US" dirty="0"/>
          </a:p>
          <a:p>
            <a:pPr marL="0" indent="0">
              <a:buNone/>
            </a:pPr>
            <a:r>
              <a:rPr lang="en-US" dirty="0"/>
              <a:t>in 324/330 Constantinople </a:t>
            </a:r>
            <a:r>
              <a:rPr lang="en-US" dirty="0" err="1"/>
              <a:t>refounded</a:t>
            </a:r>
            <a:r>
              <a:rPr lang="en-US" dirty="0"/>
              <a:t> as</a:t>
            </a:r>
            <a:r>
              <a:rPr lang="en-US" i="1" dirty="0"/>
              <a:t> colonia Romana </a:t>
            </a:r>
            <a:r>
              <a:rPr lang="en-US" dirty="0"/>
              <a:t>(Moser)</a:t>
            </a:r>
          </a:p>
          <a:p>
            <a:pPr marL="0" indent="0">
              <a:buNone/>
            </a:pPr>
            <a:endParaRPr lang="en-US" dirty="0"/>
          </a:p>
          <a:p>
            <a:pPr marL="0" indent="0">
              <a:buNone/>
            </a:pPr>
            <a:r>
              <a:rPr lang="en-US" dirty="0"/>
              <a:t>and/or as existing </a:t>
            </a:r>
            <a:r>
              <a:rPr lang="en-US" i="1" dirty="0"/>
              <a:t>colonia </a:t>
            </a:r>
            <a:r>
              <a:rPr lang="en-US" dirty="0"/>
              <a:t>(Matthews) granted the </a:t>
            </a:r>
            <a:r>
              <a:rPr lang="en-US" i="1" dirty="0"/>
              <a:t>Ius </a:t>
            </a:r>
            <a:r>
              <a:rPr lang="en-US" i="1" dirty="0" err="1"/>
              <a:t>Italicum</a:t>
            </a:r>
            <a:r>
              <a:rPr lang="en-US" dirty="0"/>
              <a:t>.</a:t>
            </a:r>
          </a:p>
          <a:p>
            <a:endParaRPr lang="en-GB" sz="1700" dirty="0"/>
          </a:p>
        </p:txBody>
      </p:sp>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4">
            <a:extLst>
              <a:ext uri="{FF2B5EF4-FFF2-40B4-BE49-F238E27FC236}">
                <a16:creationId xmlns:a16="http://schemas.microsoft.com/office/drawing/2014/main" id="{97660C90-44EC-DA16-243B-2D20CEEC96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3131840" y="1149917"/>
            <a:ext cx="5841215" cy="443932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7595-5D4F-1716-14E6-A761980EB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239EF-26AC-5AB2-ACCB-503A1CEA8341}"/>
              </a:ext>
            </a:extLst>
          </p:cNvPr>
          <p:cNvSpPr>
            <a:spLocks noGrp="1"/>
          </p:cNvSpPr>
          <p:nvPr>
            <p:ph type="title"/>
          </p:nvPr>
        </p:nvSpPr>
        <p:spPr>
          <a:xfrm>
            <a:off x="395536" y="143508"/>
            <a:ext cx="8229600" cy="954360"/>
          </a:xfrm>
        </p:spPr>
        <p:txBody>
          <a:bodyPr/>
          <a:lstStyle/>
          <a:p>
            <a:r>
              <a:rPr lang="en-US" dirty="0"/>
              <a:t>The status of Constantinople under Constantine</a:t>
            </a:r>
          </a:p>
        </p:txBody>
      </p:sp>
      <p:sp>
        <p:nvSpPr>
          <p:cNvPr id="3" name="Content Placeholder 2">
            <a:extLst>
              <a:ext uri="{FF2B5EF4-FFF2-40B4-BE49-F238E27FC236}">
                <a16:creationId xmlns:a16="http://schemas.microsoft.com/office/drawing/2014/main" id="{96F7BB19-D796-F78B-6AB3-9633DF94F25A}"/>
              </a:ext>
            </a:extLst>
          </p:cNvPr>
          <p:cNvSpPr>
            <a:spLocks noGrp="1"/>
          </p:cNvSpPr>
          <p:nvPr>
            <p:ph idx="1"/>
          </p:nvPr>
        </p:nvSpPr>
        <p:spPr>
          <a:xfrm>
            <a:off x="427584" y="1484784"/>
            <a:ext cx="8568952" cy="5499484"/>
          </a:xfrm>
        </p:spPr>
        <p:txBody>
          <a:bodyPr/>
          <a:lstStyle/>
          <a:p>
            <a:endParaRPr lang="en-GB" dirty="0"/>
          </a:p>
          <a:p>
            <a:r>
              <a:rPr lang="en-GB" dirty="0"/>
              <a:t>Key texts for proponents of the special status of Constantinople from the outset – i.e. imperial ‘capital’, standing outside </a:t>
            </a:r>
            <a:r>
              <a:rPr lang="en-GB" i="1" dirty="0"/>
              <a:t>formula </a:t>
            </a:r>
            <a:r>
              <a:rPr lang="en-GB" i="1" dirty="0" err="1"/>
              <a:t>prouinciae</a:t>
            </a:r>
            <a:r>
              <a:rPr lang="en-GB" i="1" dirty="0"/>
              <a:t> </a:t>
            </a:r>
            <a:r>
              <a:rPr lang="en-GB" dirty="0"/>
              <a:t>of </a:t>
            </a:r>
            <a:r>
              <a:rPr lang="en-GB" i="1" dirty="0"/>
              <a:t>Europa -</a:t>
            </a:r>
            <a:r>
              <a:rPr lang="en-GB" dirty="0"/>
              <a:t> (e.g. </a:t>
            </a:r>
            <a:r>
              <a:rPr lang="en-GB" dirty="0" err="1"/>
              <a:t>Chastagnol</a:t>
            </a:r>
            <a:r>
              <a:rPr lang="en-GB" dirty="0"/>
              <a:t>, Heather, Matthews) are later 4</a:t>
            </a:r>
            <a:r>
              <a:rPr lang="en-GB" baseline="30000" dirty="0"/>
              <a:t>th</a:t>
            </a:r>
            <a:r>
              <a:rPr lang="en-GB" dirty="0"/>
              <a:t>-century </a:t>
            </a:r>
            <a:r>
              <a:rPr lang="en-US" i="1" dirty="0"/>
              <a:t>Origo Constantini </a:t>
            </a:r>
            <a:r>
              <a:rPr lang="en-US" dirty="0"/>
              <a:t>and </a:t>
            </a:r>
            <a:r>
              <a:rPr lang="en-US" i="1" dirty="0" err="1"/>
              <a:t>CTh</a:t>
            </a:r>
            <a:r>
              <a:rPr lang="en-US" i="1" dirty="0"/>
              <a:t> </a:t>
            </a:r>
            <a:r>
              <a:rPr lang="en-US" dirty="0"/>
              <a:t>3.32.2 (c. 330-337)</a:t>
            </a:r>
          </a:p>
        </p:txBody>
      </p:sp>
    </p:spTree>
    <p:extLst>
      <p:ext uri="{BB962C8B-B14F-4D97-AF65-F5344CB8AC3E}">
        <p14:creationId xmlns:p14="http://schemas.microsoft.com/office/powerpoint/2010/main" val="5563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Origo</a:t>
            </a:r>
            <a:r>
              <a:rPr lang="en-US" i="1" dirty="0"/>
              <a:t> </a:t>
            </a:r>
            <a:r>
              <a:rPr lang="en-US" i="1" dirty="0" err="1"/>
              <a:t>Constantini</a:t>
            </a:r>
            <a:r>
              <a:rPr lang="en-US" i="1" dirty="0"/>
              <a:t> </a:t>
            </a:r>
            <a:r>
              <a:rPr lang="en-US" dirty="0"/>
              <a:t>(</a:t>
            </a:r>
            <a:r>
              <a:rPr lang="en-US" dirty="0" err="1"/>
              <a:t>Anonymus</a:t>
            </a:r>
            <a:r>
              <a:rPr lang="en-US" dirty="0"/>
              <a:t> </a:t>
            </a:r>
            <a:r>
              <a:rPr lang="en-US" dirty="0" err="1"/>
              <a:t>Valesianus</a:t>
            </a:r>
            <a:r>
              <a:rPr lang="en-US" dirty="0"/>
              <a:t>, pars prior), 6.30</a:t>
            </a:r>
          </a:p>
        </p:txBody>
      </p:sp>
      <p:sp>
        <p:nvSpPr>
          <p:cNvPr id="3" name="Content Placeholder 2"/>
          <p:cNvSpPr>
            <a:spLocks noGrp="1"/>
          </p:cNvSpPr>
          <p:nvPr>
            <p:ph idx="1"/>
          </p:nvPr>
        </p:nvSpPr>
        <p:spPr/>
        <p:txBody>
          <a:bodyPr/>
          <a:lstStyle/>
          <a:p>
            <a:r>
              <a:rPr lang="en-GB" dirty="0"/>
              <a:t>He (Constantine) established there a senate of the second order and called its members ‘</a:t>
            </a:r>
            <a:r>
              <a:rPr lang="en-GB" i="1" dirty="0" err="1"/>
              <a:t>clari</a:t>
            </a:r>
            <a:r>
              <a:rPr lang="en-GB" i="1" dirty="0"/>
              <a:t>’</a:t>
            </a:r>
            <a:r>
              <a:rPr lang="en-GB" dirty="0"/>
              <a:t>: </a:t>
            </a:r>
            <a:r>
              <a:rPr lang="en-GB" i="1" dirty="0" err="1"/>
              <a:t>ibi</a:t>
            </a:r>
            <a:r>
              <a:rPr lang="en-GB" i="1" dirty="0"/>
              <a:t> </a:t>
            </a:r>
            <a:r>
              <a:rPr lang="en-GB" i="1" dirty="0" err="1"/>
              <a:t>senatum</a:t>
            </a:r>
            <a:r>
              <a:rPr lang="en-GB" i="1" dirty="0"/>
              <a:t> </a:t>
            </a:r>
            <a:r>
              <a:rPr lang="en-GB" i="1" dirty="0" err="1"/>
              <a:t>constituit</a:t>
            </a:r>
            <a:r>
              <a:rPr lang="en-GB" i="1" dirty="0"/>
              <a:t> </a:t>
            </a:r>
            <a:r>
              <a:rPr lang="en-GB" i="1" dirty="0" err="1"/>
              <a:t>secundi</a:t>
            </a:r>
            <a:r>
              <a:rPr lang="en-GB" i="1" dirty="0"/>
              <a:t> </a:t>
            </a:r>
            <a:r>
              <a:rPr lang="en-GB" i="1" dirty="0" err="1"/>
              <a:t>ordinis</a:t>
            </a:r>
            <a:r>
              <a:rPr lang="en-GB" i="1" dirty="0"/>
              <a:t>, </a:t>
            </a:r>
            <a:r>
              <a:rPr lang="en-GB" i="1" dirty="0" err="1"/>
              <a:t>claros</a:t>
            </a:r>
            <a:r>
              <a:rPr lang="en-GB" i="1" dirty="0"/>
              <a:t> </a:t>
            </a:r>
            <a:r>
              <a:rPr lang="en-GB" i="1" dirty="0" err="1"/>
              <a:t>uocauit</a:t>
            </a:r>
            <a:r>
              <a:rPr lang="en-GB" dirty="0"/>
              <a:t>.</a:t>
            </a:r>
          </a:p>
          <a:p>
            <a:endParaRPr lang="en-GB" dirty="0"/>
          </a:p>
          <a:p>
            <a:r>
              <a:rPr lang="en-GB" dirty="0"/>
              <a:t>Moser (2018), 57-63, argues that this enigmatic account is compatible with a </a:t>
            </a:r>
            <a:r>
              <a:rPr lang="en-GB" i="1" dirty="0"/>
              <a:t>colonia </a:t>
            </a:r>
            <a:r>
              <a:rPr lang="en-GB" i="1" dirty="0" err="1"/>
              <a:t>splendissima</a:t>
            </a:r>
            <a:r>
              <a:rPr lang="en-GB" i="1" dirty="0"/>
              <a:t> </a:t>
            </a:r>
            <a:r>
              <a:rPr lang="en-GB" i="1" dirty="0" err="1"/>
              <a:t>Constantinopolis</a:t>
            </a:r>
            <a:r>
              <a:rPr lang="en-GB" dirty="0"/>
              <a:t>, with </a:t>
            </a:r>
            <a:r>
              <a:rPr lang="en-GB" i="1" dirty="0" err="1"/>
              <a:t>uiri</a:t>
            </a:r>
            <a:r>
              <a:rPr lang="en-GB" i="1" dirty="0"/>
              <a:t> </a:t>
            </a:r>
            <a:r>
              <a:rPr lang="en-GB" i="1" dirty="0" err="1"/>
              <a:t>splendidi</a:t>
            </a:r>
            <a:r>
              <a:rPr lang="en-GB" i="1" dirty="0"/>
              <a:t>/</a:t>
            </a:r>
            <a:r>
              <a:rPr lang="en-GB" i="1"/>
              <a:t>splendidissimi</a:t>
            </a:r>
            <a:r>
              <a:rPr lang="en-GB" i="1" dirty="0"/>
              <a:t> </a:t>
            </a:r>
            <a:r>
              <a:rPr lang="en-GB" dirty="0" err="1"/>
              <a:t>curiales</a:t>
            </a:r>
            <a:r>
              <a:rPr lang="en-GB" dirty="0"/>
              <a:t>.</a:t>
            </a:r>
          </a:p>
          <a:p>
            <a:endParaRPr lang="en-US" dirty="0"/>
          </a:p>
        </p:txBody>
      </p:sp>
    </p:spTree>
    <p:extLst>
      <p:ext uri="{BB962C8B-B14F-4D97-AF65-F5344CB8AC3E}">
        <p14:creationId xmlns:p14="http://schemas.microsoft.com/office/powerpoint/2010/main" val="184497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7623"/>
            <a:ext cx="8229600" cy="1786210"/>
          </a:xfrm>
        </p:spPr>
        <p:txBody>
          <a:bodyPr/>
          <a:lstStyle/>
          <a:p>
            <a:r>
              <a:rPr lang="en-GB" sz="4000" b="1" dirty="0"/>
              <a:t>The juridical status of Constantinople between Constantine and Julian</a:t>
            </a:r>
            <a:endParaRPr lang="en-US" sz="4000" dirty="0"/>
          </a:p>
        </p:txBody>
      </p:sp>
      <p:sp>
        <p:nvSpPr>
          <p:cNvPr id="3" name="Content Placeholder 2"/>
          <p:cNvSpPr>
            <a:spLocks noGrp="1"/>
          </p:cNvSpPr>
          <p:nvPr>
            <p:ph idx="1"/>
          </p:nvPr>
        </p:nvSpPr>
        <p:spPr>
          <a:xfrm>
            <a:off x="251520" y="1916832"/>
            <a:ext cx="8517632" cy="3960440"/>
          </a:xfrm>
        </p:spPr>
        <p:txBody>
          <a:bodyPr/>
          <a:lstStyle/>
          <a:p>
            <a:r>
              <a:rPr lang="en-US" sz="2800" dirty="0"/>
              <a:t>The significance of Constantine’s policies towards the traditional senatorial aristocracy of the city of Rome and of the establishment of his new eponymous city on the </a:t>
            </a:r>
            <a:r>
              <a:rPr lang="en-US" sz="2800" dirty="0" err="1"/>
              <a:t>Bosphorus</a:t>
            </a:r>
            <a:r>
              <a:rPr lang="en-US" sz="2800" dirty="0"/>
              <a:t> continue to be the subject of considerable debate. </a:t>
            </a:r>
          </a:p>
          <a:p>
            <a:r>
              <a:rPr lang="en-GB" sz="2800" dirty="0"/>
              <a:t>This paper continues on from those that I delivered at the Colloquia Ceranea II, </a:t>
            </a:r>
            <a:r>
              <a:rPr lang="en-GB" sz="2800" dirty="0" err="1"/>
              <a:t>Łódź</a:t>
            </a:r>
            <a:r>
              <a:rPr lang="en-GB" sz="2800" dirty="0"/>
              <a:t>, 24 April 2020 (on the city of Rome under Constantine) and at the International Congress of Byzantine Studies, Venice, 23 August 2022 (on the development of the senate of Constantinople)</a:t>
            </a:r>
            <a:endParaRPr lang="en-US" sz="2800" dirty="0"/>
          </a:p>
          <a:p>
            <a:endParaRPr lang="en-US" sz="2800" i="1" dirty="0"/>
          </a:p>
        </p:txBody>
      </p:sp>
    </p:spTree>
    <p:extLst>
      <p:ext uri="{BB962C8B-B14F-4D97-AF65-F5344CB8AC3E}">
        <p14:creationId xmlns:p14="http://schemas.microsoft.com/office/powerpoint/2010/main" val="22136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Libanius</a:t>
            </a:r>
            <a:r>
              <a:rPr lang="en-US" dirty="0"/>
              <a:t>, Or. 42 (in </a:t>
            </a:r>
            <a:r>
              <a:rPr lang="en-US" dirty="0" err="1"/>
              <a:t>defence</a:t>
            </a:r>
            <a:r>
              <a:rPr lang="en-US" dirty="0"/>
              <a:t> of </a:t>
            </a:r>
            <a:r>
              <a:rPr lang="en-US" dirty="0" err="1"/>
              <a:t>Thalassius</a:t>
            </a:r>
            <a:r>
              <a:rPr lang="en-US" dirty="0"/>
              <a:t> c. AD 390)</a:t>
            </a:r>
          </a:p>
        </p:txBody>
      </p:sp>
      <p:sp>
        <p:nvSpPr>
          <p:cNvPr id="3" name="Content Placeholder 2"/>
          <p:cNvSpPr>
            <a:spLocks noGrp="1"/>
          </p:cNvSpPr>
          <p:nvPr>
            <p:ph idx="1"/>
          </p:nvPr>
        </p:nvSpPr>
        <p:spPr/>
        <p:txBody>
          <a:bodyPr/>
          <a:lstStyle/>
          <a:p>
            <a:r>
              <a:rPr lang="en-US" dirty="0"/>
              <a:t>Mentions </a:t>
            </a:r>
            <a:r>
              <a:rPr lang="en-US" dirty="0" err="1"/>
              <a:t>Ablabius</a:t>
            </a:r>
            <a:r>
              <a:rPr lang="en-US" dirty="0"/>
              <a:t> and </a:t>
            </a:r>
            <a:r>
              <a:rPr lang="en-US" dirty="0" err="1"/>
              <a:t>Tychamenes</a:t>
            </a:r>
            <a:r>
              <a:rPr lang="en-US" dirty="0"/>
              <a:t>, under Constantine, as precedents for  disreputable senators in Constantinople.</a:t>
            </a:r>
          </a:p>
          <a:p>
            <a:endParaRPr lang="en-US" dirty="0"/>
          </a:p>
          <a:p>
            <a:r>
              <a:rPr lang="en-US" dirty="0"/>
              <a:t>But these are </a:t>
            </a:r>
            <a:r>
              <a:rPr lang="en-US" i="1" dirty="0" err="1"/>
              <a:t>clarissimi</a:t>
            </a:r>
            <a:r>
              <a:rPr lang="en-US" dirty="0"/>
              <a:t> </a:t>
            </a:r>
            <a:r>
              <a:rPr lang="en-US" u="sng" dirty="0"/>
              <a:t>in</a:t>
            </a:r>
            <a:r>
              <a:rPr lang="en-US" dirty="0"/>
              <a:t> Constantinople not </a:t>
            </a:r>
            <a:r>
              <a:rPr lang="en-US" u="sng" dirty="0"/>
              <a:t>of</a:t>
            </a:r>
            <a:r>
              <a:rPr lang="en-US" dirty="0"/>
              <a:t> Constantinople.</a:t>
            </a:r>
          </a:p>
        </p:txBody>
      </p:sp>
    </p:spTree>
    <p:extLst>
      <p:ext uri="{BB962C8B-B14F-4D97-AF65-F5344CB8AC3E}">
        <p14:creationId xmlns:p14="http://schemas.microsoft.com/office/powerpoint/2010/main" val="34730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Constantinianus</a:t>
            </a:r>
            <a:r>
              <a:rPr lang="en-US" i="1" dirty="0"/>
              <a:t> praetor </a:t>
            </a:r>
            <a:r>
              <a:rPr lang="en-US" dirty="0"/>
              <a:t>at </a:t>
            </a:r>
            <a:r>
              <a:rPr lang="en-US" dirty="0" err="1"/>
              <a:t>C’ple</a:t>
            </a:r>
            <a:r>
              <a:rPr lang="en-US" dirty="0"/>
              <a:t>? (</a:t>
            </a:r>
            <a:r>
              <a:rPr lang="en-US" i="1" dirty="0" err="1"/>
              <a:t>CTh</a:t>
            </a:r>
            <a:r>
              <a:rPr lang="en-US" i="1" dirty="0"/>
              <a:t> </a:t>
            </a:r>
            <a:r>
              <a:rPr lang="en-US" dirty="0"/>
              <a:t>3.32.2 c. 330-337)</a:t>
            </a:r>
            <a:endParaRPr lang="en-US" i="1" dirty="0"/>
          </a:p>
        </p:txBody>
      </p:sp>
      <p:sp>
        <p:nvSpPr>
          <p:cNvPr id="3" name="Content Placeholder 2"/>
          <p:cNvSpPr>
            <a:spLocks noGrp="1"/>
          </p:cNvSpPr>
          <p:nvPr>
            <p:ph idx="1"/>
          </p:nvPr>
        </p:nvSpPr>
        <p:spPr/>
        <p:txBody>
          <a:bodyPr/>
          <a:lstStyle/>
          <a:p>
            <a:r>
              <a:rPr lang="en-US" dirty="0"/>
              <a:t>Yes, acc. to </a:t>
            </a:r>
            <a:r>
              <a:rPr lang="en-US" dirty="0" err="1"/>
              <a:t>Chastagnol</a:t>
            </a:r>
            <a:r>
              <a:rPr lang="en-US" dirty="0"/>
              <a:t>, appealing to </a:t>
            </a:r>
            <a:r>
              <a:rPr lang="en-US" i="1" dirty="0" err="1"/>
              <a:t>CTh</a:t>
            </a:r>
            <a:r>
              <a:rPr lang="en-US" i="1" dirty="0"/>
              <a:t> </a:t>
            </a:r>
            <a:r>
              <a:rPr lang="en-US" dirty="0"/>
              <a:t>6.4.5 of 9 Sept. 340 (issued </a:t>
            </a:r>
            <a:r>
              <a:rPr lang="en-US" i="1" dirty="0"/>
              <a:t>ad </a:t>
            </a:r>
            <a:r>
              <a:rPr lang="en-US" i="1" dirty="0" err="1"/>
              <a:t>senatum</a:t>
            </a:r>
            <a:r>
              <a:rPr lang="en-US" i="1" dirty="0"/>
              <a:t> </a:t>
            </a:r>
            <a:r>
              <a:rPr lang="en-US" dirty="0"/>
              <a:t>from Antioch), which does attest to a praetor in Constantinople. </a:t>
            </a:r>
          </a:p>
          <a:p>
            <a:endParaRPr lang="en-US" dirty="0"/>
          </a:p>
          <a:p>
            <a:r>
              <a:rPr lang="en-US" dirty="0"/>
              <a:t>But, as comparison with overlapping fragments in </a:t>
            </a:r>
            <a:r>
              <a:rPr lang="en-US" i="1" dirty="0"/>
              <a:t>CJ </a:t>
            </a:r>
            <a:r>
              <a:rPr lang="en-US" dirty="0"/>
              <a:t>(5.71.18 + 7.62.17) demonstrates, that </a:t>
            </a:r>
            <a:r>
              <a:rPr lang="en-US" dirty="0" err="1"/>
              <a:t>acephalous</a:t>
            </a:r>
            <a:r>
              <a:rPr lang="en-US" dirty="0"/>
              <a:t> and undated </a:t>
            </a:r>
            <a:r>
              <a:rPr lang="en-US" i="1" dirty="0" err="1"/>
              <a:t>CTh</a:t>
            </a:r>
            <a:r>
              <a:rPr lang="en-US" i="1" dirty="0"/>
              <a:t> </a:t>
            </a:r>
            <a:r>
              <a:rPr lang="en-US" dirty="0"/>
              <a:t>3.32.2 relates to Rome not Constantinople (see Moser 2018, 69-72)</a:t>
            </a:r>
          </a:p>
        </p:txBody>
      </p:sp>
    </p:spTree>
    <p:extLst>
      <p:ext uri="{BB962C8B-B14F-4D97-AF65-F5344CB8AC3E}">
        <p14:creationId xmlns:p14="http://schemas.microsoft.com/office/powerpoint/2010/main" val="4862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60CF4-061E-DE98-1A11-3D95DB8AB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B7CD0-5EF3-8360-FD98-FD7D8E232A91}"/>
              </a:ext>
            </a:extLst>
          </p:cNvPr>
          <p:cNvSpPr>
            <a:spLocks noGrp="1"/>
          </p:cNvSpPr>
          <p:nvPr>
            <p:ph type="title"/>
          </p:nvPr>
        </p:nvSpPr>
        <p:spPr>
          <a:xfrm>
            <a:off x="395536" y="143508"/>
            <a:ext cx="8229600" cy="954360"/>
          </a:xfrm>
        </p:spPr>
        <p:txBody>
          <a:bodyPr/>
          <a:lstStyle/>
          <a:p>
            <a:r>
              <a:rPr lang="en-US" dirty="0"/>
              <a:t>The status of Constantinople under Constantine</a:t>
            </a:r>
          </a:p>
        </p:txBody>
      </p:sp>
      <p:sp>
        <p:nvSpPr>
          <p:cNvPr id="3" name="Content Placeholder 2">
            <a:extLst>
              <a:ext uri="{FF2B5EF4-FFF2-40B4-BE49-F238E27FC236}">
                <a16:creationId xmlns:a16="http://schemas.microsoft.com/office/drawing/2014/main" id="{18B88790-872A-19C3-BA4B-019D1457D998}"/>
              </a:ext>
            </a:extLst>
          </p:cNvPr>
          <p:cNvSpPr>
            <a:spLocks noGrp="1"/>
          </p:cNvSpPr>
          <p:nvPr>
            <p:ph idx="1"/>
          </p:nvPr>
        </p:nvSpPr>
        <p:spPr>
          <a:xfrm>
            <a:off x="410966" y="1097868"/>
            <a:ext cx="8568952" cy="4525963"/>
          </a:xfrm>
        </p:spPr>
        <p:txBody>
          <a:bodyPr/>
          <a:lstStyle/>
          <a:p>
            <a:endParaRPr lang="en-US" dirty="0"/>
          </a:p>
          <a:p>
            <a:r>
              <a:rPr lang="en-US" dirty="0"/>
              <a:t>Certainly there is a change of status for the governor of the region in the wake of the defeat of Licinius …</a:t>
            </a:r>
          </a:p>
          <a:p>
            <a:endParaRPr lang="en-US" dirty="0"/>
          </a:p>
        </p:txBody>
      </p:sp>
    </p:spTree>
    <p:extLst>
      <p:ext uri="{BB962C8B-B14F-4D97-AF65-F5344CB8AC3E}">
        <p14:creationId xmlns:p14="http://schemas.microsoft.com/office/powerpoint/2010/main" val="22307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8E9AB2-AF7E-B747-B2B1-BCECEF76F2E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046"/>
            <a:ext cx="6141742" cy="6856954"/>
          </a:xfrm>
          <a:prstGeom prst="rect">
            <a:avLst/>
          </a:prstGeom>
        </p:spPr>
      </p:pic>
      <p:sp>
        <p:nvSpPr>
          <p:cNvPr id="2" name="Title 1">
            <a:extLst>
              <a:ext uri="{FF2B5EF4-FFF2-40B4-BE49-F238E27FC236}">
                <a16:creationId xmlns:a16="http://schemas.microsoft.com/office/drawing/2014/main" id="{06BF517B-97FE-7E4B-9A06-7E682941B96C}"/>
              </a:ext>
            </a:extLst>
          </p:cNvPr>
          <p:cNvSpPr>
            <a:spLocks noGrp="1"/>
          </p:cNvSpPr>
          <p:nvPr>
            <p:ph type="title"/>
          </p:nvPr>
        </p:nvSpPr>
        <p:spPr>
          <a:xfrm>
            <a:off x="6300192" y="1412776"/>
            <a:ext cx="2318690" cy="1143000"/>
          </a:xfrm>
        </p:spPr>
        <p:txBody>
          <a:bodyPr/>
          <a:lstStyle/>
          <a:p>
            <a:r>
              <a:rPr lang="en-US" sz="3200" i="1" dirty="0"/>
              <a:t>ILS</a:t>
            </a:r>
            <a:r>
              <a:rPr lang="en-US" sz="3200" dirty="0"/>
              <a:t> 1240</a:t>
            </a:r>
            <a:br>
              <a:rPr lang="en-US" sz="3200" dirty="0"/>
            </a:br>
            <a:r>
              <a:rPr lang="en-US" sz="3200" dirty="0"/>
              <a:t>Valerius </a:t>
            </a:r>
            <a:r>
              <a:rPr lang="en-US" sz="3200" dirty="0" err="1"/>
              <a:t>Proculus</a:t>
            </a:r>
            <a:r>
              <a:rPr lang="en-US" sz="3200" dirty="0"/>
              <a:t>, </a:t>
            </a:r>
            <a:r>
              <a:rPr lang="en-US" sz="3200" i="1" dirty="0" err="1"/>
              <a:t>consularis</a:t>
            </a:r>
            <a:r>
              <a:rPr lang="en-US" sz="3200" i="1" dirty="0"/>
              <a:t> </a:t>
            </a:r>
            <a:r>
              <a:rPr lang="en-US" sz="3200" i="1" dirty="0" err="1"/>
              <a:t>prouinciae</a:t>
            </a:r>
            <a:r>
              <a:rPr lang="en-US" sz="3200" i="1" dirty="0"/>
              <a:t> </a:t>
            </a:r>
            <a:r>
              <a:rPr lang="en-US" sz="3200" i="1" dirty="0" err="1"/>
              <a:t>Europae</a:t>
            </a:r>
            <a:r>
              <a:rPr lang="en-US" sz="3200" i="1" dirty="0"/>
              <a:t> et </a:t>
            </a:r>
            <a:r>
              <a:rPr lang="en-US" sz="3200" i="1" dirty="0" err="1"/>
              <a:t>Thraciae</a:t>
            </a:r>
            <a:r>
              <a:rPr lang="en-US" sz="3200" i="1" dirty="0"/>
              <a:t> </a:t>
            </a:r>
            <a:r>
              <a:rPr lang="en-US" sz="3200" dirty="0"/>
              <a:t>(after 324)</a:t>
            </a:r>
          </a:p>
        </p:txBody>
      </p:sp>
      <p:pic>
        <p:nvPicPr>
          <p:cNvPr id="5" name="Content Placeholder 7" descr="Map&#10;&#10;Description automatically generated">
            <a:extLst>
              <a:ext uri="{FF2B5EF4-FFF2-40B4-BE49-F238E27FC236}">
                <a16:creationId xmlns:a16="http://schemas.microsoft.com/office/drawing/2014/main" id="{5997DA16-F813-4C54-5FC1-A933AF913C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070871" y="4120650"/>
            <a:ext cx="6048672"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527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3508"/>
            <a:ext cx="8229600" cy="954360"/>
          </a:xfrm>
        </p:spPr>
        <p:txBody>
          <a:bodyPr/>
          <a:lstStyle/>
          <a:p>
            <a:r>
              <a:rPr lang="en-US" dirty="0"/>
              <a:t>The status of Constantinople</a:t>
            </a:r>
          </a:p>
        </p:txBody>
      </p:sp>
      <p:sp>
        <p:nvSpPr>
          <p:cNvPr id="3" name="Content Placeholder 2"/>
          <p:cNvSpPr>
            <a:spLocks noGrp="1"/>
          </p:cNvSpPr>
          <p:nvPr>
            <p:ph idx="1"/>
          </p:nvPr>
        </p:nvSpPr>
        <p:spPr>
          <a:xfrm>
            <a:off x="395536" y="980728"/>
            <a:ext cx="8568952" cy="4525963"/>
          </a:xfrm>
        </p:spPr>
        <p:txBody>
          <a:bodyPr/>
          <a:lstStyle/>
          <a:p>
            <a:r>
              <a:rPr lang="en-US" dirty="0"/>
              <a:t>Certainly by AD 334 Constantinople received </a:t>
            </a:r>
            <a:r>
              <a:rPr lang="en-US" i="1" dirty="0" err="1"/>
              <a:t>annona</a:t>
            </a:r>
            <a:r>
              <a:rPr lang="en-US" i="1" dirty="0"/>
              <a:t> </a:t>
            </a:r>
            <a:r>
              <a:rPr lang="en-US" i="1" dirty="0" err="1"/>
              <a:t>ciuica</a:t>
            </a:r>
            <a:r>
              <a:rPr lang="en-US" i="1" dirty="0"/>
              <a:t> </a:t>
            </a:r>
            <a:r>
              <a:rPr lang="en-US" dirty="0"/>
              <a:t>(</a:t>
            </a:r>
            <a:r>
              <a:rPr lang="en-GB" i="1" dirty="0" err="1"/>
              <a:t>CTh</a:t>
            </a:r>
            <a:r>
              <a:rPr lang="en-GB" dirty="0"/>
              <a:t> 13.5.7)</a:t>
            </a:r>
          </a:p>
          <a:p>
            <a:endParaRPr lang="en-GB" dirty="0"/>
          </a:p>
          <a:p>
            <a:r>
              <a:rPr lang="en-GB" dirty="0"/>
              <a:t>By 340 it has magistrates termed in Latin </a:t>
            </a:r>
            <a:r>
              <a:rPr lang="en-GB" i="1" dirty="0" err="1"/>
              <a:t>praetores</a:t>
            </a:r>
            <a:r>
              <a:rPr lang="en-GB" i="1" dirty="0"/>
              <a:t> </a:t>
            </a:r>
            <a:r>
              <a:rPr lang="en-GB" dirty="0"/>
              <a:t>(</a:t>
            </a:r>
            <a:r>
              <a:rPr lang="en-US" i="1" dirty="0" err="1"/>
              <a:t>CTh</a:t>
            </a:r>
            <a:r>
              <a:rPr lang="en-US" i="1" dirty="0"/>
              <a:t> </a:t>
            </a:r>
            <a:r>
              <a:rPr lang="en-US" dirty="0"/>
              <a:t>6.4.5 of 9 Sept. 340, issued </a:t>
            </a:r>
            <a:r>
              <a:rPr lang="en-US" i="1" dirty="0"/>
              <a:t>ad </a:t>
            </a:r>
            <a:r>
              <a:rPr lang="en-US" i="1" dirty="0" err="1"/>
              <a:t>senatum</a:t>
            </a:r>
            <a:r>
              <a:rPr lang="en-US" i="1" dirty="0"/>
              <a:t> </a:t>
            </a:r>
            <a:r>
              <a:rPr lang="en-US" dirty="0"/>
              <a:t>from Antioch)</a:t>
            </a:r>
          </a:p>
          <a:p>
            <a:r>
              <a:rPr lang="en-US" dirty="0"/>
              <a:t>By 342 a governor, titled </a:t>
            </a:r>
            <a:r>
              <a:rPr lang="en-US" i="1" dirty="0"/>
              <a:t>proconsul</a:t>
            </a:r>
            <a:r>
              <a:rPr lang="en-US" dirty="0"/>
              <a:t>, is attested (</a:t>
            </a:r>
            <a:r>
              <a:rPr lang="en-US" dirty="0" err="1"/>
              <a:t>Libanius</a:t>
            </a:r>
            <a:r>
              <a:rPr lang="en-US" i="1" dirty="0"/>
              <a:t>, Or. </a:t>
            </a:r>
            <a:r>
              <a:rPr lang="en-US" dirty="0"/>
              <a:t>I.44-45)</a:t>
            </a:r>
            <a:endParaRPr lang="en-GB" dirty="0"/>
          </a:p>
          <a:p>
            <a:endParaRPr lang="en-GB" dirty="0"/>
          </a:p>
          <a:p>
            <a:r>
              <a:rPr lang="en-GB" dirty="0"/>
              <a:t>by </a:t>
            </a:r>
            <a:r>
              <a:rPr lang="en-US" dirty="0"/>
              <a:t>351/352 had an assembly populated by </a:t>
            </a:r>
            <a:r>
              <a:rPr lang="en-US" i="1" dirty="0" err="1"/>
              <a:t>uiri</a:t>
            </a:r>
            <a:r>
              <a:rPr lang="en-US" i="1" dirty="0"/>
              <a:t> </a:t>
            </a:r>
            <a:r>
              <a:rPr lang="en-US" i="1" dirty="0" err="1"/>
              <a:t>clarissimi</a:t>
            </a:r>
            <a:endParaRPr lang="en-US" dirty="0"/>
          </a:p>
        </p:txBody>
      </p:sp>
    </p:spTree>
    <p:extLst>
      <p:ext uri="{BB962C8B-B14F-4D97-AF65-F5344CB8AC3E}">
        <p14:creationId xmlns:p14="http://schemas.microsoft.com/office/powerpoint/2010/main" val="38480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3508"/>
            <a:ext cx="8229600" cy="954360"/>
          </a:xfrm>
        </p:spPr>
        <p:txBody>
          <a:bodyPr/>
          <a:lstStyle/>
          <a:p>
            <a:r>
              <a:rPr lang="en-US" dirty="0"/>
              <a:t>The status of Constantinople</a:t>
            </a:r>
          </a:p>
        </p:txBody>
      </p:sp>
      <p:sp>
        <p:nvSpPr>
          <p:cNvPr id="3" name="Content Placeholder 2"/>
          <p:cNvSpPr>
            <a:spLocks noGrp="1"/>
          </p:cNvSpPr>
          <p:nvPr>
            <p:ph idx="1"/>
          </p:nvPr>
        </p:nvSpPr>
        <p:spPr>
          <a:xfrm>
            <a:off x="395536" y="620688"/>
            <a:ext cx="8568952" cy="4525963"/>
          </a:xfrm>
        </p:spPr>
        <p:txBody>
          <a:bodyPr/>
          <a:lstStyle/>
          <a:p>
            <a:endParaRPr lang="en-US" dirty="0"/>
          </a:p>
          <a:p>
            <a:r>
              <a:rPr lang="en-US" dirty="0"/>
              <a:t>from 359 a civic administration headed by a </a:t>
            </a:r>
            <a:r>
              <a:rPr lang="en-US" i="1" dirty="0" err="1"/>
              <a:t>praefectus</a:t>
            </a:r>
            <a:r>
              <a:rPr lang="en-US" i="1" dirty="0"/>
              <a:t> </a:t>
            </a:r>
            <a:r>
              <a:rPr lang="en-US" i="1" dirty="0" err="1"/>
              <a:t>urbi</a:t>
            </a:r>
            <a:r>
              <a:rPr lang="en-US" dirty="0"/>
              <a:t>;</a:t>
            </a:r>
            <a:endParaRPr lang="en-US" i="1" dirty="0"/>
          </a:p>
          <a:p>
            <a:r>
              <a:rPr lang="en-US" dirty="0"/>
              <a:t>and by 370/372 (</a:t>
            </a:r>
            <a:r>
              <a:rPr lang="en-GB" i="1" dirty="0" err="1"/>
              <a:t>CTh</a:t>
            </a:r>
            <a:r>
              <a:rPr lang="en-GB" dirty="0"/>
              <a:t> 14.13.1)</a:t>
            </a:r>
            <a:r>
              <a:rPr lang="en-US" dirty="0"/>
              <a:t>:</a:t>
            </a:r>
          </a:p>
          <a:p>
            <a:r>
              <a:rPr lang="fr-FR" sz="2400" i="1" dirty="0" err="1"/>
              <a:t>Italici</a:t>
            </a:r>
            <a:r>
              <a:rPr lang="fr-FR" sz="2400" i="1" dirty="0"/>
              <a:t> iuris </a:t>
            </a:r>
            <a:r>
              <a:rPr lang="fr-FR" sz="2400" i="1" dirty="0" err="1"/>
              <a:t>auxilium</a:t>
            </a:r>
            <a:r>
              <a:rPr lang="fr-FR" sz="2400" i="1" dirty="0"/>
              <a:t> arbitra </a:t>
            </a:r>
            <a:r>
              <a:rPr lang="fr-FR" sz="2400" i="1" dirty="0" err="1"/>
              <a:t>aequitate</a:t>
            </a:r>
            <a:r>
              <a:rPr lang="fr-FR" sz="2400" i="1" dirty="0"/>
              <a:t> </a:t>
            </a:r>
            <a:r>
              <a:rPr lang="fr-FR" sz="2400" i="1" dirty="0" err="1"/>
              <a:t>renouamus</a:t>
            </a:r>
            <a:r>
              <a:rPr lang="fr-FR" sz="2400" i="1" dirty="0"/>
              <a:t>. </a:t>
            </a:r>
            <a:r>
              <a:rPr lang="fr-FR" sz="2400" i="1" dirty="0" err="1"/>
              <a:t>Concessi</a:t>
            </a:r>
            <a:r>
              <a:rPr lang="fr-FR" sz="2400" i="1" dirty="0"/>
              <a:t> </a:t>
            </a:r>
            <a:r>
              <a:rPr lang="fr-FR" sz="2400" i="1" dirty="0" err="1"/>
              <a:t>igitur</a:t>
            </a:r>
            <a:r>
              <a:rPr lang="fr-FR" sz="2400" i="1" dirty="0"/>
              <a:t> </a:t>
            </a:r>
            <a:r>
              <a:rPr lang="fr-FR" sz="2400" i="1" dirty="0" err="1"/>
              <a:t>gratia</a:t>
            </a:r>
            <a:r>
              <a:rPr lang="fr-FR" sz="2400" i="1" dirty="0"/>
              <a:t> </a:t>
            </a:r>
            <a:r>
              <a:rPr lang="fr-FR" sz="2400" i="1" dirty="0" err="1"/>
              <a:t>beneficii</a:t>
            </a:r>
            <a:r>
              <a:rPr lang="fr-FR" sz="2400" i="1" dirty="0"/>
              <a:t> </a:t>
            </a:r>
            <a:r>
              <a:rPr lang="fr-FR" sz="2400" i="1" dirty="0" err="1"/>
              <a:t>publicis</a:t>
            </a:r>
            <a:r>
              <a:rPr lang="fr-FR" sz="2400" i="1" dirty="0"/>
              <a:t> </a:t>
            </a:r>
            <a:r>
              <a:rPr lang="fr-FR" sz="2400" i="1" dirty="0" err="1"/>
              <a:t>actibus</a:t>
            </a:r>
            <a:r>
              <a:rPr lang="fr-FR" sz="2400" i="1" dirty="0"/>
              <a:t> </a:t>
            </a:r>
            <a:r>
              <a:rPr lang="fr-FR" sz="2400" i="1" dirty="0" err="1"/>
              <a:t>intimetur</a:t>
            </a:r>
            <a:r>
              <a:rPr lang="fr-FR" sz="2400" i="1" dirty="0"/>
              <a:t> et incisa </a:t>
            </a:r>
            <a:r>
              <a:rPr lang="fr-FR" sz="2400" i="1" dirty="0" err="1"/>
              <a:t>tabulis</a:t>
            </a:r>
            <a:r>
              <a:rPr lang="fr-FR" sz="2400" i="1" dirty="0"/>
              <a:t> </a:t>
            </a:r>
            <a:r>
              <a:rPr lang="fr-FR" sz="2400" i="1" dirty="0" err="1"/>
              <a:t>debite</a:t>
            </a:r>
            <a:r>
              <a:rPr lang="fr-FR" sz="2400" i="1" dirty="0"/>
              <a:t> </a:t>
            </a:r>
            <a:r>
              <a:rPr lang="fr-FR" sz="2400" i="1" dirty="0" err="1"/>
              <a:t>sollemnitate</a:t>
            </a:r>
            <a:r>
              <a:rPr lang="fr-FR" sz="2400" i="1" dirty="0"/>
              <a:t> </a:t>
            </a:r>
            <a:r>
              <a:rPr lang="fr-FR" sz="2400" i="1" dirty="0" err="1"/>
              <a:t>permaneat</a:t>
            </a:r>
            <a:r>
              <a:rPr lang="fr-FR" sz="2400" i="1" dirty="0"/>
              <a:t>. </a:t>
            </a:r>
            <a:r>
              <a:rPr lang="it-IT" sz="2400" dirty="0"/>
              <a:t>Dat. prid. non. Aug. Hierapoli, Valentiniano et Valente AA. conss. </a:t>
            </a:r>
            <a:endParaRPr lang="en-GB" sz="2400" dirty="0"/>
          </a:p>
          <a:p>
            <a:pPr marL="0" indent="0">
              <a:buNone/>
            </a:pPr>
            <a:endParaRPr lang="en-GB" sz="2400" dirty="0"/>
          </a:p>
          <a:p>
            <a:r>
              <a:rPr lang="en-GB" sz="2400" dirty="0"/>
              <a:t>‘With judicial equity we renew the assistance of the Italian right. Therefore, the benefit of this grant as conceded shall be registered in the public records and, engraved upon tablets with due solemnity, shall remain forever.’</a:t>
            </a:r>
            <a:endParaRPr lang="en-US" sz="2400" dirty="0"/>
          </a:p>
          <a:p>
            <a:endParaRPr lang="en-US" dirty="0"/>
          </a:p>
        </p:txBody>
      </p:sp>
    </p:spTree>
    <p:extLst>
      <p:ext uri="{BB962C8B-B14F-4D97-AF65-F5344CB8AC3E}">
        <p14:creationId xmlns:p14="http://schemas.microsoft.com/office/powerpoint/2010/main" val="41528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B01D-16F5-F025-5AF8-F8BA529A1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E76A9-672B-6691-1E34-DEC5A50EDB7D}"/>
              </a:ext>
            </a:extLst>
          </p:cNvPr>
          <p:cNvSpPr>
            <a:spLocks noGrp="1"/>
          </p:cNvSpPr>
          <p:nvPr>
            <p:ph type="title"/>
          </p:nvPr>
        </p:nvSpPr>
        <p:spPr>
          <a:xfrm>
            <a:off x="395536" y="143508"/>
            <a:ext cx="8229600" cy="954360"/>
          </a:xfrm>
        </p:spPr>
        <p:txBody>
          <a:bodyPr/>
          <a:lstStyle/>
          <a:p>
            <a:r>
              <a:rPr lang="en-US" dirty="0"/>
              <a:t>The status of Constantinople</a:t>
            </a:r>
          </a:p>
        </p:txBody>
      </p:sp>
      <p:sp>
        <p:nvSpPr>
          <p:cNvPr id="3" name="Content Placeholder 2">
            <a:extLst>
              <a:ext uri="{FF2B5EF4-FFF2-40B4-BE49-F238E27FC236}">
                <a16:creationId xmlns:a16="http://schemas.microsoft.com/office/drawing/2014/main" id="{8725800A-8B10-1FCD-505E-6A48520E6EC6}"/>
              </a:ext>
            </a:extLst>
          </p:cNvPr>
          <p:cNvSpPr>
            <a:spLocks noGrp="1"/>
          </p:cNvSpPr>
          <p:nvPr>
            <p:ph idx="1"/>
          </p:nvPr>
        </p:nvSpPr>
        <p:spPr>
          <a:xfrm>
            <a:off x="395536" y="620688"/>
            <a:ext cx="8568952" cy="4525963"/>
          </a:xfrm>
        </p:spPr>
        <p:txBody>
          <a:bodyPr/>
          <a:lstStyle/>
          <a:p>
            <a:endParaRPr lang="en-US" dirty="0"/>
          </a:p>
          <a:p>
            <a:r>
              <a:rPr lang="en-US" dirty="0"/>
              <a:t>But was it set on this trajectory of </a:t>
            </a:r>
            <a:r>
              <a:rPr lang="en-US" i="1" dirty="0" err="1"/>
              <a:t>aemulatio</a:t>
            </a:r>
            <a:r>
              <a:rPr lang="en-US" i="1" dirty="0"/>
              <a:t> Romae </a:t>
            </a:r>
            <a:r>
              <a:rPr lang="en-US" dirty="0"/>
              <a:t>already</a:t>
            </a:r>
            <a:r>
              <a:rPr lang="en-US" i="1" dirty="0"/>
              <a:t> </a:t>
            </a:r>
            <a:r>
              <a:rPr lang="en-US" dirty="0"/>
              <a:t>by Constantine?</a:t>
            </a:r>
          </a:p>
          <a:p>
            <a:endParaRPr lang="en-US" dirty="0"/>
          </a:p>
          <a:p>
            <a:r>
              <a:rPr lang="en-US" dirty="0"/>
              <a:t>How do we understand the significance of the </a:t>
            </a:r>
            <a:r>
              <a:rPr lang="en-US" i="1" dirty="0"/>
              <a:t>proconsul</a:t>
            </a:r>
            <a:r>
              <a:rPr lang="en-US" dirty="0"/>
              <a:t>?</a:t>
            </a:r>
          </a:p>
        </p:txBody>
      </p:sp>
    </p:spTree>
    <p:extLst>
      <p:ext uri="{BB962C8B-B14F-4D97-AF65-F5344CB8AC3E}">
        <p14:creationId xmlns:p14="http://schemas.microsoft.com/office/powerpoint/2010/main" val="19660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Graphical user interface, text, application&#10;&#10;Description automatically generated">
            <a:extLst>
              <a:ext uri="{FF2B5EF4-FFF2-40B4-BE49-F238E27FC236}">
                <a16:creationId xmlns:a16="http://schemas.microsoft.com/office/drawing/2014/main" id="{337CC82A-E2A9-3092-40CD-FE0C2324B5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83568" y="1700808"/>
            <a:ext cx="7473776" cy="3456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46748" y="19186"/>
            <a:ext cx="8229600" cy="1143000"/>
          </a:xfrm>
        </p:spPr>
        <p:txBody>
          <a:bodyPr/>
          <a:lstStyle/>
          <a:p>
            <a:r>
              <a:rPr lang="en-US" sz="3200" dirty="0"/>
              <a:t>Proconsul of </a:t>
            </a:r>
            <a:r>
              <a:rPr lang="en-US" sz="3200" dirty="0" err="1"/>
              <a:t>C’ple</a:t>
            </a:r>
            <a:r>
              <a:rPr lang="en-US" sz="3200" dirty="0"/>
              <a:t> as forerunner of </a:t>
            </a:r>
            <a:r>
              <a:rPr lang="en-US" sz="3200" i="1" dirty="0" err="1"/>
              <a:t>praefectus</a:t>
            </a:r>
            <a:r>
              <a:rPr lang="en-US" sz="3200" i="1" dirty="0"/>
              <a:t> </a:t>
            </a:r>
            <a:r>
              <a:rPr lang="en-US" sz="3200" i="1" dirty="0" err="1"/>
              <a:t>urbis</a:t>
            </a:r>
            <a:r>
              <a:rPr lang="en-US" sz="3200" i="1" dirty="0"/>
              <a:t> </a:t>
            </a:r>
            <a:r>
              <a:rPr lang="en-US" sz="3200" i="1" dirty="0" err="1"/>
              <a:t>Constantinopolitanae</a:t>
            </a:r>
            <a:r>
              <a:rPr lang="en-US" sz="3200" dirty="0"/>
              <a:t>?</a:t>
            </a:r>
          </a:p>
        </p:txBody>
      </p:sp>
      <p:sp>
        <p:nvSpPr>
          <p:cNvPr id="3" name="Content Placeholder 2"/>
          <p:cNvSpPr>
            <a:spLocks noGrp="1"/>
          </p:cNvSpPr>
          <p:nvPr>
            <p:ph idx="1"/>
          </p:nvPr>
        </p:nvSpPr>
        <p:spPr>
          <a:xfrm>
            <a:off x="354360" y="1148721"/>
            <a:ext cx="7802984" cy="5592647"/>
          </a:xfrm>
        </p:spPr>
        <p:txBody>
          <a:bodyPr/>
          <a:lstStyle/>
          <a:p>
            <a:r>
              <a:rPr lang="en-US" sz="2800" i="1" kern="1200" dirty="0"/>
              <a:t>PLRE </a:t>
            </a:r>
            <a:r>
              <a:rPr lang="en-US" sz="2800" kern="1200" dirty="0"/>
              <a:t>1, Fasti, p. 1056</a:t>
            </a:r>
          </a:p>
          <a:p>
            <a:endParaRPr lang="en-US" dirty="0"/>
          </a:p>
          <a:p>
            <a:endParaRPr lang="en-US" dirty="0"/>
          </a:p>
          <a:p>
            <a:endParaRPr lang="en-US" dirty="0"/>
          </a:p>
          <a:p>
            <a:endParaRPr lang="en-US" dirty="0"/>
          </a:p>
          <a:p>
            <a:endParaRPr lang="en-US" dirty="0"/>
          </a:p>
          <a:p>
            <a:endParaRPr lang="en-US" dirty="0"/>
          </a:p>
          <a:p>
            <a:r>
              <a:rPr lang="en-US" sz="2400" dirty="0"/>
              <a:t>None of the supposed office-holders attested between AD 342 (</a:t>
            </a:r>
            <a:r>
              <a:rPr lang="en-US" sz="2400" i="1" dirty="0"/>
              <a:t>PLRE </a:t>
            </a:r>
            <a:r>
              <a:rPr lang="en-US" sz="2400" dirty="0"/>
              <a:t>I Alexander 3) and AD 358 (Themistius 1) is described as </a:t>
            </a:r>
            <a:r>
              <a:rPr lang="en-US" sz="2400" i="1" dirty="0"/>
              <a:t>proconsul </a:t>
            </a:r>
            <a:r>
              <a:rPr lang="en-US" sz="2400" i="1" dirty="0" err="1"/>
              <a:t>urbis</a:t>
            </a:r>
            <a:r>
              <a:rPr lang="en-US" sz="2400" i="1" dirty="0"/>
              <a:t>/</a:t>
            </a:r>
            <a:r>
              <a:rPr lang="en-US" sz="2400" dirty="0"/>
              <a:t>ἀ</a:t>
            </a:r>
            <a:r>
              <a:rPr lang="el-GR" sz="2400" dirty="0"/>
              <a:t>νθύπατος</a:t>
            </a:r>
            <a:r>
              <a:rPr lang="en-GB" sz="2400" dirty="0"/>
              <a:t> </a:t>
            </a:r>
            <a:r>
              <a:rPr lang="el-GR" sz="2400" dirty="0"/>
              <a:t>τῆς πόλεως</a:t>
            </a:r>
            <a:r>
              <a:rPr lang="en-GB" sz="2400" dirty="0"/>
              <a:t> (</a:t>
            </a:r>
            <a:r>
              <a:rPr lang="en-GB" sz="2400" dirty="0" err="1"/>
              <a:t>vel</a:t>
            </a:r>
            <a:r>
              <a:rPr lang="en-GB" sz="2400" dirty="0"/>
              <a:t> sim.).</a:t>
            </a:r>
          </a:p>
          <a:p>
            <a:endParaRPr lang="en-US" dirty="0"/>
          </a:p>
        </p:txBody>
      </p:sp>
    </p:spTree>
    <p:extLst>
      <p:ext uri="{BB962C8B-B14F-4D97-AF65-F5344CB8AC3E}">
        <p14:creationId xmlns:p14="http://schemas.microsoft.com/office/powerpoint/2010/main" val="40785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1B10D-5E83-8EF1-39D6-CA79D3327BED}"/>
              </a:ext>
            </a:extLst>
          </p:cNvPr>
          <p:cNvSpPr>
            <a:spLocks noGrp="1"/>
          </p:cNvSpPr>
          <p:nvPr>
            <p:ph type="title"/>
          </p:nvPr>
        </p:nvSpPr>
        <p:spPr>
          <a:xfrm>
            <a:off x="367903" y="666506"/>
            <a:ext cx="8408193" cy="744836"/>
          </a:xfrm>
        </p:spPr>
        <p:txBody>
          <a:bodyPr vert="horz" lIns="91440" tIns="45720" rIns="91440" bIns="45720" rtlCol="0" anchor="ctr">
            <a:normAutofit/>
          </a:bodyPr>
          <a:lstStyle/>
          <a:p>
            <a:pPr eaLnBrk="1" hangingPunct="1">
              <a:lnSpc>
                <a:spcPct val="90000"/>
              </a:lnSpc>
            </a:pPr>
            <a:r>
              <a:rPr lang="en-US" sz="2800" kern="1200" dirty="0">
                <a:solidFill>
                  <a:schemeClr val="bg1"/>
                </a:solidFill>
                <a:latin typeface="+mj-lt"/>
                <a:ea typeface="+mj-ea"/>
                <a:cs typeface="+mj-cs"/>
              </a:rPr>
              <a:t>Before 351: </a:t>
            </a:r>
            <a:r>
              <a:rPr lang="en-US" sz="2800" i="1" kern="1200" dirty="0">
                <a:solidFill>
                  <a:schemeClr val="bg1"/>
                </a:solidFill>
                <a:latin typeface="+mj-lt"/>
                <a:ea typeface="+mj-ea"/>
                <a:cs typeface="+mj-cs"/>
              </a:rPr>
              <a:t>PLRE </a:t>
            </a:r>
            <a:r>
              <a:rPr lang="en-US" sz="2800" kern="1200" dirty="0">
                <a:solidFill>
                  <a:schemeClr val="bg1"/>
                </a:solidFill>
                <a:latin typeface="+mj-lt"/>
                <a:ea typeface="+mj-ea"/>
                <a:cs typeface="+mj-cs"/>
              </a:rPr>
              <a:t>1, Magnus 11</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16015D81-C885-FF48-A13C-C6AE3022964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1"/>
          <a:stretch/>
        </p:blipFill>
        <p:spPr>
          <a:xfrm>
            <a:off x="1331640" y="1527315"/>
            <a:ext cx="5904656" cy="5142045"/>
          </a:xfrm>
          <a:prstGeom prst="rect">
            <a:avLst/>
          </a:prstGeom>
        </p:spPr>
      </p:pic>
    </p:spTree>
    <p:extLst>
      <p:ext uri="{BB962C8B-B14F-4D97-AF65-F5344CB8AC3E}">
        <p14:creationId xmlns:p14="http://schemas.microsoft.com/office/powerpoint/2010/main" val="152086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newspaper, screenshot, document&#10;&#10;Description automatically generated">
            <a:extLst>
              <a:ext uri="{FF2B5EF4-FFF2-40B4-BE49-F238E27FC236}">
                <a16:creationId xmlns:a16="http://schemas.microsoft.com/office/drawing/2014/main" id="{B513AAED-2C9E-8C4F-086F-BB4D8CDE89D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2600" y="404813"/>
            <a:ext cx="8177213" cy="512763"/>
          </a:xfrm>
        </p:spPr>
      </p:pic>
      <p:pic>
        <p:nvPicPr>
          <p:cNvPr id="7" name="Picture 6" descr="A picture containing text, newspaper, screenshot, document&#10;&#10;Description automatically generated">
            <a:extLst>
              <a:ext uri="{FF2B5EF4-FFF2-40B4-BE49-F238E27FC236}">
                <a16:creationId xmlns:a16="http://schemas.microsoft.com/office/drawing/2014/main" id="{D805206F-CD9B-9ABE-6FFA-4F3AE2BAF1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600" y="992188"/>
            <a:ext cx="8177213" cy="3721100"/>
          </a:xfrm>
          <a:prstGeom prst="rect">
            <a:avLst/>
          </a:prstGeom>
        </p:spPr>
      </p:pic>
      <p:sp>
        <p:nvSpPr>
          <p:cNvPr id="2" name="Title 1">
            <a:extLst>
              <a:ext uri="{FF2B5EF4-FFF2-40B4-BE49-F238E27FC236}">
                <a16:creationId xmlns:a16="http://schemas.microsoft.com/office/drawing/2014/main" id="{434229AD-B049-CE0A-183E-B125BC4A032D}"/>
              </a:ext>
            </a:extLst>
          </p:cNvPr>
          <p:cNvSpPr>
            <a:spLocks noGrp="1"/>
          </p:cNvSpPr>
          <p:nvPr>
            <p:ph type="title"/>
          </p:nvPr>
        </p:nvSpPr>
        <p:spPr>
          <a:xfrm>
            <a:off x="478155" y="5322147"/>
            <a:ext cx="8408193" cy="744836"/>
          </a:xfrm>
        </p:spPr>
        <p:txBody>
          <a:bodyPr vert="horz" lIns="91440" tIns="45720" rIns="91440" bIns="45720" rtlCol="0" anchor="ctr">
            <a:normAutofit/>
          </a:bodyPr>
          <a:lstStyle/>
          <a:p>
            <a:pPr eaLnBrk="1" hangingPunct="1">
              <a:lnSpc>
                <a:spcPct val="90000"/>
              </a:lnSpc>
            </a:pPr>
            <a:r>
              <a:rPr lang="en-US" sz="2800" kern="1200">
                <a:solidFill>
                  <a:schemeClr val="bg1"/>
                </a:solidFill>
                <a:latin typeface="+mj-lt"/>
                <a:ea typeface="+mj-ea"/>
                <a:cs typeface="+mj-cs"/>
              </a:rPr>
              <a:t>Before AD 353: </a:t>
            </a:r>
            <a:r>
              <a:rPr lang="en-US" sz="2800" i="1" kern="1200">
                <a:solidFill>
                  <a:schemeClr val="bg1"/>
                </a:solidFill>
                <a:latin typeface="+mj-lt"/>
                <a:ea typeface="+mj-ea"/>
                <a:cs typeface="+mj-cs"/>
              </a:rPr>
              <a:t>PLRE </a:t>
            </a:r>
            <a:r>
              <a:rPr lang="en-US" sz="2800" kern="1200">
                <a:solidFill>
                  <a:schemeClr val="bg1"/>
                </a:solidFill>
                <a:latin typeface="+mj-lt"/>
                <a:ea typeface="+mj-ea"/>
                <a:cs typeface="+mj-cs"/>
              </a:rPr>
              <a:t>1, Musonianus</a:t>
            </a:r>
          </a:p>
        </p:txBody>
      </p:sp>
    </p:spTree>
    <p:extLst>
      <p:ext uri="{BB962C8B-B14F-4D97-AF65-F5344CB8AC3E}">
        <p14:creationId xmlns:p14="http://schemas.microsoft.com/office/powerpoint/2010/main" val="321814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5346-D550-CA67-C8DB-EA4D7219924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263486-C173-6451-83C2-6337DD9A8AC9}"/>
              </a:ext>
            </a:extLst>
          </p:cNvPr>
          <p:cNvSpPr>
            <a:spLocks noGrp="1"/>
          </p:cNvSpPr>
          <p:nvPr>
            <p:ph idx="1"/>
          </p:nvPr>
        </p:nvSpPr>
        <p:spPr/>
        <p:txBody>
          <a:bodyPr/>
          <a:lstStyle/>
          <a:p>
            <a:r>
              <a:rPr lang="en-GB" dirty="0"/>
              <a:t>By the 370s the status of Constantinople certainly resembled that of contemporary Rome: a city hosting an imperial senate, standing outside the provincial organisation, governed by a prefect who enjoyed an appellate jurisdiction extending over nearby provinces, and itself enjoying the privilege of the immunity from direct taxation on land and persons. </a:t>
            </a:r>
          </a:p>
        </p:txBody>
      </p:sp>
    </p:spTree>
    <p:extLst>
      <p:ext uri="{BB962C8B-B14F-4D97-AF65-F5344CB8AC3E}">
        <p14:creationId xmlns:p14="http://schemas.microsoft.com/office/powerpoint/2010/main" val="318851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4DDFF-7493-3DC4-562B-C6A22DC6428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eaLnBrk="1" hangingPunct="1">
              <a:lnSpc>
                <a:spcPct val="90000"/>
              </a:lnSpc>
            </a:pPr>
            <a:r>
              <a:rPr lang="en-US" sz="2800" kern="1200">
                <a:solidFill>
                  <a:schemeClr val="bg1"/>
                </a:solidFill>
                <a:latin typeface="+mj-lt"/>
                <a:ea typeface="+mj-ea"/>
                <a:cs typeface="+mj-cs"/>
              </a:rPr>
              <a:t>01.09.355: </a:t>
            </a:r>
            <a:r>
              <a:rPr lang="en-US" sz="2800" i="1" kern="1200">
                <a:solidFill>
                  <a:schemeClr val="bg1"/>
                </a:solidFill>
                <a:latin typeface="+mj-lt"/>
                <a:ea typeface="+mj-ea"/>
                <a:cs typeface="+mj-cs"/>
              </a:rPr>
              <a:t>PLRE </a:t>
            </a:r>
            <a:r>
              <a:rPr lang="en-US" sz="2800" kern="1200">
                <a:solidFill>
                  <a:schemeClr val="bg1"/>
                </a:solidFill>
                <a:latin typeface="+mj-lt"/>
                <a:ea typeface="+mj-ea"/>
                <a:cs typeface="+mj-cs"/>
              </a:rPr>
              <a:t>1, Iustinus 2</a:t>
            </a:r>
          </a:p>
        </p:txBody>
      </p:sp>
      <p:pic>
        <p:nvPicPr>
          <p:cNvPr id="5" name="Content Placeholder 4" descr="Text, letter&#10;&#10;Description automatically generated">
            <a:extLst>
              <a:ext uri="{FF2B5EF4-FFF2-40B4-BE49-F238E27FC236}">
                <a16:creationId xmlns:a16="http://schemas.microsoft.com/office/drawing/2014/main" id="{9DDD5027-20F0-E8EA-8CA9-7F8CA378FB1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2625" y="1988840"/>
            <a:ext cx="8778750" cy="1865483"/>
          </a:xfrm>
          <a:prstGeom prst="rect">
            <a:avLst/>
          </a:prstGeom>
        </p:spPr>
      </p:pic>
    </p:spTree>
    <p:extLst>
      <p:ext uri="{BB962C8B-B14F-4D97-AF65-F5344CB8AC3E}">
        <p14:creationId xmlns:p14="http://schemas.microsoft.com/office/powerpoint/2010/main" val="171692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82850-603D-FFD5-AD3A-E23276010299}"/>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eaLnBrk="1" hangingPunct="1">
              <a:lnSpc>
                <a:spcPct val="90000"/>
              </a:lnSpc>
            </a:pPr>
            <a:r>
              <a:rPr lang="en-US" sz="2800" kern="1200" dirty="0">
                <a:solidFill>
                  <a:schemeClr val="bg1"/>
                </a:solidFill>
                <a:latin typeface="+mj-lt"/>
                <a:ea typeface="+mj-ea"/>
                <a:cs typeface="+mj-cs"/>
              </a:rPr>
              <a:t>AD 356-357: </a:t>
            </a:r>
            <a:r>
              <a:rPr lang="en-US" sz="2800" i="1" kern="1200" dirty="0">
                <a:solidFill>
                  <a:schemeClr val="bg1"/>
                </a:solidFill>
                <a:latin typeface="+mj-lt"/>
                <a:ea typeface="+mj-ea"/>
                <a:cs typeface="+mj-cs"/>
              </a:rPr>
              <a:t>PLRE </a:t>
            </a:r>
            <a:r>
              <a:rPr lang="en-US" sz="2800" kern="1200" dirty="0">
                <a:solidFill>
                  <a:schemeClr val="bg1"/>
                </a:solidFill>
                <a:latin typeface="+mj-lt"/>
                <a:ea typeface="+mj-ea"/>
                <a:cs typeface="+mj-cs"/>
              </a:rPr>
              <a:t>1, </a:t>
            </a:r>
            <a:r>
              <a:rPr lang="en-US" sz="2800" kern="1200" dirty="0" err="1">
                <a:solidFill>
                  <a:schemeClr val="bg1"/>
                </a:solidFill>
                <a:latin typeface="+mj-lt"/>
                <a:ea typeface="+mj-ea"/>
                <a:cs typeface="+mj-cs"/>
              </a:rPr>
              <a:t>Araxius</a:t>
            </a:r>
            <a:endParaRPr lang="en-US" sz="2800" i="1" kern="1200" dirty="0">
              <a:solidFill>
                <a:schemeClr val="bg1"/>
              </a:solidFill>
              <a:latin typeface="+mj-lt"/>
              <a:ea typeface="+mj-ea"/>
              <a:cs typeface="+mj-cs"/>
            </a:endParaRPr>
          </a:p>
        </p:txBody>
      </p:sp>
      <p:pic>
        <p:nvPicPr>
          <p:cNvPr id="5" name="Content Placeholder 4" descr="A close-up of a document&#10;&#10;Description automatically generated with medium confidence">
            <a:extLst>
              <a:ext uri="{FF2B5EF4-FFF2-40B4-BE49-F238E27FC236}">
                <a16:creationId xmlns:a16="http://schemas.microsoft.com/office/drawing/2014/main" id="{FCC819D6-7F15-18B3-545D-4E489B4916A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63881" y="1556793"/>
            <a:ext cx="7209457" cy="5040560"/>
          </a:xfrm>
          <a:prstGeom prst="rect">
            <a:avLst/>
          </a:prstGeom>
        </p:spPr>
      </p:pic>
    </p:spTree>
    <p:extLst>
      <p:ext uri="{BB962C8B-B14F-4D97-AF65-F5344CB8AC3E}">
        <p14:creationId xmlns:p14="http://schemas.microsoft.com/office/powerpoint/2010/main" val="326754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07940-9DA9-531E-F62C-391BDF4A59ED}"/>
              </a:ext>
            </a:extLst>
          </p:cNvPr>
          <p:cNvSpPr>
            <a:spLocks noGrp="1"/>
          </p:cNvSpPr>
          <p:nvPr>
            <p:ph type="title"/>
          </p:nvPr>
        </p:nvSpPr>
        <p:spPr>
          <a:xfrm>
            <a:off x="6185" y="0"/>
            <a:ext cx="3490722" cy="1105291"/>
          </a:xfrm>
          <a:noFill/>
        </p:spPr>
        <p:txBody>
          <a:bodyPr vert="horz" lIns="91440" tIns="45720" rIns="91440" bIns="45720" rtlCol="0" anchor="b">
            <a:normAutofit fontScale="90000"/>
          </a:bodyPr>
          <a:lstStyle/>
          <a:p>
            <a:pPr algn="l" eaLnBrk="1" hangingPunct="1">
              <a:lnSpc>
                <a:spcPct val="90000"/>
              </a:lnSpc>
            </a:pPr>
            <a:r>
              <a:rPr lang="en-US" sz="3800" kern="1200" dirty="0">
                <a:solidFill>
                  <a:schemeClr val="bg1"/>
                </a:solidFill>
                <a:latin typeface="+mj-lt"/>
                <a:ea typeface="+mj-ea"/>
                <a:cs typeface="+mj-cs"/>
              </a:rPr>
              <a:t>AD 359: </a:t>
            </a:r>
            <a:r>
              <a:rPr lang="en-US" sz="3800" i="1" kern="1200" dirty="0">
                <a:solidFill>
                  <a:schemeClr val="bg1"/>
                </a:solidFill>
                <a:latin typeface="+mj-lt"/>
                <a:ea typeface="+mj-ea"/>
                <a:cs typeface="+mj-cs"/>
              </a:rPr>
              <a:t>PLRE </a:t>
            </a:r>
            <a:r>
              <a:rPr lang="en-US" sz="3800" kern="1200" dirty="0">
                <a:solidFill>
                  <a:schemeClr val="bg1"/>
                </a:solidFill>
                <a:latin typeface="+mj-lt"/>
                <a:ea typeface="+mj-ea"/>
                <a:cs typeface="+mj-cs"/>
              </a:rPr>
              <a:t>1, Honoratus 2</a:t>
            </a:r>
          </a:p>
        </p:txBody>
      </p:sp>
      <p:pic>
        <p:nvPicPr>
          <p:cNvPr id="5" name="Content Placeholder 4" descr="A close-up of a document&#10;&#10;Description automatically generated with medium confidence">
            <a:extLst>
              <a:ext uri="{FF2B5EF4-FFF2-40B4-BE49-F238E27FC236}">
                <a16:creationId xmlns:a16="http://schemas.microsoft.com/office/drawing/2014/main" id="{C1829E4E-63FE-28A0-BD80-CFE64C7F903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43608" y="1085665"/>
            <a:ext cx="7593143" cy="5732822"/>
          </a:xfrm>
          <a:prstGeom prst="rect">
            <a:avLst/>
          </a:prstGeom>
        </p:spPr>
      </p:pic>
    </p:spTree>
    <p:extLst>
      <p:ext uri="{BB962C8B-B14F-4D97-AF65-F5344CB8AC3E}">
        <p14:creationId xmlns:p14="http://schemas.microsoft.com/office/powerpoint/2010/main" val="2926980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Proconsul of </a:t>
            </a:r>
            <a:r>
              <a:rPr lang="en-US" dirty="0" err="1"/>
              <a:t>C’ple</a:t>
            </a:r>
            <a:r>
              <a:rPr lang="en-US" dirty="0"/>
              <a:t> as forerunner of </a:t>
            </a:r>
            <a:r>
              <a:rPr lang="en-US" i="1" dirty="0" err="1"/>
              <a:t>praefectus</a:t>
            </a:r>
            <a:r>
              <a:rPr lang="en-US" i="1" dirty="0"/>
              <a:t> </a:t>
            </a:r>
            <a:r>
              <a:rPr lang="en-US" i="1" dirty="0" err="1"/>
              <a:t>urbis</a:t>
            </a:r>
            <a:r>
              <a:rPr lang="en-US" i="1" dirty="0"/>
              <a:t> </a:t>
            </a:r>
            <a:r>
              <a:rPr lang="en-US" i="1" dirty="0" err="1"/>
              <a:t>C’politanae</a:t>
            </a:r>
            <a:r>
              <a:rPr lang="en-US" dirty="0"/>
              <a:t>?</a:t>
            </a:r>
          </a:p>
        </p:txBody>
      </p:sp>
      <p:sp>
        <p:nvSpPr>
          <p:cNvPr id="3" name="Content Placeholder 2"/>
          <p:cNvSpPr>
            <a:spLocks noGrp="1"/>
          </p:cNvSpPr>
          <p:nvPr>
            <p:ph idx="1"/>
          </p:nvPr>
        </p:nvSpPr>
        <p:spPr/>
        <p:txBody>
          <a:bodyPr/>
          <a:lstStyle/>
          <a:p>
            <a:endParaRPr lang="en-GB" dirty="0"/>
          </a:p>
          <a:p>
            <a:r>
              <a:rPr lang="en-GB" dirty="0"/>
              <a:t>Much easier to understand the post of </a:t>
            </a:r>
            <a:r>
              <a:rPr lang="en-GB" i="1" dirty="0"/>
              <a:t>proconsul </a:t>
            </a:r>
            <a:r>
              <a:rPr lang="en-GB" dirty="0"/>
              <a:t>as </a:t>
            </a:r>
            <a:r>
              <a:rPr lang="en-GB" i="1" dirty="0"/>
              <a:t>proconsul </a:t>
            </a:r>
            <a:r>
              <a:rPr lang="en-GB" i="1" dirty="0" err="1"/>
              <a:t>prouinciae</a:t>
            </a:r>
            <a:r>
              <a:rPr lang="en-GB" i="1" dirty="0"/>
              <a:t> </a:t>
            </a:r>
            <a:r>
              <a:rPr lang="en-GB" i="1" dirty="0" err="1"/>
              <a:t>Europae</a:t>
            </a:r>
            <a:r>
              <a:rPr lang="en-GB" dirty="0"/>
              <a:t>, often present in Constantinople as capital of the province until 359, when Constantinople separated from </a:t>
            </a:r>
            <a:r>
              <a:rPr lang="en-GB" i="1" dirty="0" err="1"/>
              <a:t>prouincia</a:t>
            </a:r>
            <a:r>
              <a:rPr lang="en-GB" i="1" dirty="0"/>
              <a:t> Europa</a:t>
            </a:r>
            <a:r>
              <a:rPr lang="en-GB" dirty="0"/>
              <a:t> and capital of the province reverted to Heraclea-</a:t>
            </a:r>
            <a:r>
              <a:rPr lang="en-GB" dirty="0" err="1"/>
              <a:t>Perinthus</a:t>
            </a:r>
            <a:r>
              <a:rPr lang="en-GB" dirty="0"/>
              <a:t>.</a:t>
            </a:r>
            <a:endParaRPr lang="en-US" dirty="0"/>
          </a:p>
        </p:txBody>
      </p:sp>
    </p:spTree>
    <p:extLst>
      <p:ext uri="{BB962C8B-B14F-4D97-AF65-F5344CB8AC3E}">
        <p14:creationId xmlns:p14="http://schemas.microsoft.com/office/powerpoint/2010/main" val="138278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496D-5507-F4B6-6BEE-80B060D934E6}"/>
              </a:ext>
            </a:extLst>
          </p:cNvPr>
          <p:cNvSpPr>
            <a:spLocks noGrp="1"/>
          </p:cNvSpPr>
          <p:nvPr>
            <p:ph type="title"/>
          </p:nvPr>
        </p:nvSpPr>
        <p:spPr>
          <a:xfrm>
            <a:off x="487667" y="332656"/>
            <a:ext cx="8229600" cy="692696"/>
          </a:xfrm>
        </p:spPr>
        <p:txBody>
          <a:bodyPr/>
          <a:lstStyle/>
          <a:p>
            <a:r>
              <a:rPr lang="en-GB" dirty="0"/>
              <a:t>A plausible timeline?</a:t>
            </a:r>
          </a:p>
        </p:txBody>
      </p:sp>
      <p:sp>
        <p:nvSpPr>
          <p:cNvPr id="3" name="Content Placeholder 2">
            <a:extLst>
              <a:ext uri="{FF2B5EF4-FFF2-40B4-BE49-F238E27FC236}">
                <a16:creationId xmlns:a16="http://schemas.microsoft.com/office/drawing/2014/main" id="{D714C179-5086-26A8-2AFF-22327366DC2C}"/>
              </a:ext>
            </a:extLst>
          </p:cNvPr>
          <p:cNvSpPr>
            <a:spLocks noGrp="1"/>
          </p:cNvSpPr>
          <p:nvPr>
            <p:ph idx="1"/>
          </p:nvPr>
        </p:nvSpPr>
        <p:spPr>
          <a:xfrm>
            <a:off x="456933" y="1556792"/>
            <a:ext cx="8229600" cy="4525963"/>
          </a:xfrm>
        </p:spPr>
        <p:txBody>
          <a:bodyPr/>
          <a:lstStyle/>
          <a:p>
            <a:r>
              <a:rPr lang="en-GB" dirty="0"/>
              <a:t>AD 324: Refoundation of Byzantium as (Roman </a:t>
            </a:r>
            <a:r>
              <a:rPr lang="en-GB" i="1" dirty="0" err="1"/>
              <a:t>colonia</a:t>
            </a:r>
            <a:r>
              <a:rPr lang="en-GB" dirty="0"/>
              <a:t>?) of </a:t>
            </a:r>
            <a:r>
              <a:rPr lang="en-GB" dirty="0" err="1"/>
              <a:t>Constantinopolis</a:t>
            </a:r>
            <a:r>
              <a:rPr lang="en-GB" dirty="0"/>
              <a:t>; replacement of </a:t>
            </a:r>
            <a:r>
              <a:rPr lang="en-GB" i="1" dirty="0" err="1"/>
              <a:t>praesides</a:t>
            </a:r>
            <a:r>
              <a:rPr lang="en-GB" i="1" dirty="0"/>
              <a:t> </a:t>
            </a:r>
            <a:r>
              <a:rPr lang="en-GB" dirty="0"/>
              <a:t>of Europa and Thrace by </a:t>
            </a:r>
            <a:r>
              <a:rPr lang="en-GB" i="1" dirty="0" err="1"/>
              <a:t>consularis</a:t>
            </a:r>
            <a:r>
              <a:rPr lang="en-GB" i="1" dirty="0"/>
              <a:t> </a:t>
            </a:r>
            <a:r>
              <a:rPr lang="en-GB" i="1" dirty="0" err="1"/>
              <a:t>Europae</a:t>
            </a:r>
            <a:r>
              <a:rPr lang="en-GB" i="1" dirty="0"/>
              <a:t> et </a:t>
            </a:r>
            <a:r>
              <a:rPr lang="en-GB" i="1" dirty="0" err="1"/>
              <a:t>Thraciae</a:t>
            </a:r>
            <a:endParaRPr lang="en-GB" i="1" dirty="0"/>
          </a:p>
          <a:p>
            <a:endParaRPr lang="en-GB" dirty="0"/>
          </a:p>
          <a:p>
            <a:r>
              <a:rPr lang="en-GB" dirty="0"/>
              <a:t>AD 330: Inauguration (according to Moser 2018) of </a:t>
            </a:r>
            <a:r>
              <a:rPr lang="en-GB" i="1" dirty="0" err="1"/>
              <a:t>splendidissima</a:t>
            </a:r>
            <a:r>
              <a:rPr lang="en-GB" i="1" dirty="0"/>
              <a:t> colonia</a:t>
            </a:r>
            <a:r>
              <a:rPr lang="en-GB" dirty="0"/>
              <a:t>, with </a:t>
            </a:r>
            <a:r>
              <a:rPr lang="en-GB" i="1" dirty="0"/>
              <a:t>curia </a:t>
            </a:r>
            <a:r>
              <a:rPr lang="en-GB" dirty="0"/>
              <a:t>of </a:t>
            </a:r>
            <a:r>
              <a:rPr lang="en-GB" i="1" dirty="0" err="1"/>
              <a:t>uiri</a:t>
            </a:r>
            <a:r>
              <a:rPr lang="en-GB" i="1" dirty="0"/>
              <a:t> </a:t>
            </a:r>
            <a:r>
              <a:rPr lang="en-GB" i="1" dirty="0" err="1"/>
              <a:t>splendidi</a:t>
            </a:r>
            <a:endParaRPr lang="en-GB" i="1" dirty="0"/>
          </a:p>
        </p:txBody>
      </p:sp>
    </p:spTree>
    <p:extLst>
      <p:ext uri="{BB962C8B-B14F-4D97-AF65-F5344CB8AC3E}">
        <p14:creationId xmlns:p14="http://schemas.microsoft.com/office/powerpoint/2010/main" val="29568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496D-5507-F4B6-6BEE-80B060D934E6}"/>
              </a:ext>
            </a:extLst>
          </p:cNvPr>
          <p:cNvSpPr>
            <a:spLocks noGrp="1"/>
          </p:cNvSpPr>
          <p:nvPr>
            <p:ph type="title"/>
          </p:nvPr>
        </p:nvSpPr>
        <p:spPr>
          <a:xfrm>
            <a:off x="457200" y="260648"/>
            <a:ext cx="8229600" cy="692696"/>
          </a:xfrm>
        </p:spPr>
        <p:txBody>
          <a:bodyPr/>
          <a:lstStyle/>
          <a:p>
            <a:r>
              <a:rPr lang="en-GB" dirty="0"/>
              <a:t>A plausible timeline?</a:t>
            </a:r>
          </a:p>
        </p:txBody>
      </p:sp>
      <p:sp>
        <p:nvSpPr>
          <p:cNvPr id="3" name="Content Placeholder 2">
            <a:extLst>
              <a:ext uri="{FF2B5EF4-FFF2-40B4-BE49-F238E27FC236}">
                <a16:creationId xmlns:a16="http://schemas.microsoft.com/office/drawing/2014/main" id="{D714C179-5086-26A8-2AFF-22327366DC2C}"/>
              </a:ext>
            </a:extLst>
          </p:cNvPr>
          <p:cNvSpPr>
            <a:spLocks noGrp="1"/>
          </p:cNvSpPr>
          <p:nvPr>
            <p:ph idx="1"/>
          </p:nvPr>
        </p:nvSpPr>
        <p:spPr>
          <a:xfrm>
            <a:off x="457200" y="1166018"/>
            <a:ext cx="8229600" cy="4525963"/>
          </a:xfrm>
        </p:spPr>
        <p:txBody>
          <a:bodyPr/>
          <a:lstStyle/>
          <a:p>
            <a:pPr marL="0" indent="0">
              <a:buNone/>
            </a:pPr>
            <a:r>
              <a:rPr lang="en-GB" dirty="0"/>
              <a:t>&lt;340: death of Constantinus </a:t>
            </a:r>
            <a:r>
              <a:rPr lang="en-GB" dirty="0" err="1"/>
              <a:t>Iunior</a:t>
            </a:r>
            <a:r>
              <a:rPr lang="en-GB" dirty="0"/>
              <a:t> Aug.&gt;</a:t>
            </a:r>
          </a:p>
          <a:p>
            <a:r>
              <a:rPr lang="en-GB" dirty="0"/>
              <a:t>governor of Europa upgraded to </a:t>
            </a:r>
            <a:r>
              <a:rPr lang="en-GB" i="1" dirty="0"/>
              <a:t>proconsul</a:t>
            </a:r>
            <a:r>
              <a:rPr lang="en-GB" dirty="0"/>
              <a:t> (Thrace reverts to equestrian </a:t>
            </a:r>
            <a:r>
              <a:rPr lang="en-GB" i="1" dirty="0" err="1"/>
              <a:t>praesides</a:t>
            </a:r>
            <a:r>
              <a:rPr lang="en-GB" dirty="0"/>
              <a:t>: </a:t>
            </a:r>
            <a:r>
              <a:rPr lang="en-GB" i="1" dirty="0"/>
              <a:t>ILS </a:t>
            </a:r>
            <a:r>
              <a:rPr lang="en-GB" dirty="0"/>
              <a:t>8944);</a:t>
            </a:r>
            <a:r>
              <a:rPr lang="en-GB" i="1" dirty="0"/>
              <a:t> </a:t>
            </a:r>
            <a:r>
              <a:rPr lang="en-GB" dirty="0"/>
              <a:t>chief magistrates of </a:t>
            </a:r>
            <a:r>
              <a:rPr lang="en-GB" dirty="0" err="1"/>
              <a:t>C’ple</a:t>
            </a:r>
            <a:r>
              <a:rPr lang="en-GB" dirty="0"/>
              <a:t> to </a:t>
            </a:r>
            <a:r>
              <a:rPr lang="en-GB" i="1" dirty="0" err="1"/>
              <a:t>praetores</a:t>
            </a:r>
            <a:r>
              <a:rPr lang="en-GB" i="1" dirty="0"/>
              <a:t>.</a:t>
            </a:r>
          </a:p>
          <a:p>
            <a:endParaRPr lang="en-GB" dirty="0"/>
          </a:p>
          <a:p>
            <a:pPr marL="0" indent="0">
              <a:buNone/>
            </a:pPr>
            <a:r>
              <a:rPr lang="en-GB" dirty="0"/>
              <a:t>&lt;usurpation of Magnentius 350-353&gt;</a:t>
            </a:r>
          </a:p>
          <a:p>
            <a:r>
              <a:rPr lang="en-GB" dirty="0"/>
              <a:t>after AD 351/2: recruitment of new </a:t>
            </a:r>
            <a:r>
              <a:rPr lang="en-GB" i="1" dirty="0"/>
              <a:t>curia </a:t>
            </a:r>
            <a:r>
              <a:rPr lang="en-GB" dirty="0"/>
              <a:t>of </a:t>
            </a:r>
            <a:r>
              <a:rPr lang="en-GB" i="1" dirty="0" err="1"/>
              <a:t>uiri</a:t>
            </a:r>
            <a:r>
              <a:rPr lang="en-GB" i="1" dirty="0"/>
              <a:t> </a:t>
            </a:r>
            <a:r>
              <a:rPr lang="en-GB" i="1" dirty="0" err="1"/>
              <a:t>clarissimi</a:t>
            </a:r>
            <a:r>
              <a:rPr lang="en-GB" dirty="0"/>
              <a:t> begins (e.g. Themistius)</a:t>
            </a:r>
          </a:p>
        </p:txBody>
      </p:sp>
    </p:spTree>
    <p:extLst>
      <p:ext uri="{BB962C8B-B14F-4D97-AF65-F5344CB8AC3E}">
        <p14:creationId xmlns:p14="http://schemas.microsoft.com/office/powerpoint/2010/main" val="30730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C8204-01D5-C3F0-C349-098A79A92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46CE-8952-D844-C10B-2924FFE8DEC2}"/>
              </a:ext>
            </a:extLst>
          </p:cNvPr>
          <p:cNvSpPr>
            <a:spLocks noGrp="1"/>
          </p:cNvSpPr>
          <p:nvPr>
            <p:ph type="title"/>
          </p:nvPr>
        </p:nvSpPr>
        <p:spPr>
          <a:xfrm>
            <a:off x="457200" y="260648"/>
            <a:ext cx="8229600" cy="692696"/>
          </a:xfrm>
        </p:spPr>
        <p:txBody>
          <a:bodyPr/>
          <a:lstStyle/>
          <a:p>
            <a:r>
              <a:rPr lang="en-GB" dirty="0"/>
              <a:t>A plausible timeline?</a:t>
            </a:r>
          </a:p>
        </p:txBody>
      </p:sp>
      <p:sp>
        <p:nvSpPr>
          <p:cNvPr id="3" name="Content Placeholder 2">
            <a:extLst>
              <a:ext uri="{FF2B5EF4-FFF2-40B4-BE49-F238E27FC236}">
                <a16:creationId xmlns:a16="http://schemas.microsoft.com/office/drawing/2014/main" id="{016EDDD6-F881-A87D-006F-80BA1B950D19}"/>
              </a:ext>
            </a:extLst>
          </p:cNvPr>
          <p:cNvSpPr>
            <a:spLocks noGrp="1"/>
          </p:cNvSpPr>
          <p:nvPr>
            <p:ph idx="1"/>
          </p:nvPr>
        </p:nvSpPr>
        <p:spPr>
          <a:xfrm>
            <a:off x="457200" y="1166018"/>
            <a:ext cx="8229600" cy="4525963"/>
          </a:xfrm>
        </p:spPr>
        <p:txBody>
          <a:bodyPr/>
          <a:lstStyle/>
          <a:p>
            <a:pPr marL="0" indent="0">
              <a:buNone/>
            </a:pPr>
            <a:r>
              <a:rPr lang="en-GB" dirty="0"/>
              <a:t>&lt;357: visit of Constantius II to Rome&gt;</a:t>
            </a:r>
          </a:p>
          <a:p>
            <a:r>
              <a:rPr lang="en-GB" dirty="0"/>
              <a:t>AD 359: Honoratus first </a:t>
            </a:r>
            <a:r>
              <a:rPr lang="en-GB" i="1" dirty="0" err="1"/>
              <a:t>Praefectus</a:t>
            </a:r>
            <a:r>
              <a:rPr lang="en-GB" i="1" dirty="0"/>
              <a:t> </a:t>
            </a:r>
            <a:r>
              <a:rPr lang="en-GB" i="1" dirty="0" err="1"/>
              <a:t>Vrbis</a:t>
            </a:r>
            <a:r>
              <a:rPr lang="en-GB" i="1" dirty="0"/>
              <a:t> </a:t>
            </a:r>
            <a:r>
              <a:rPr lang="en-GB" i="1" dirty="0" err="1"/>
              <a:t>Constantinopolitanae</a:t>
            </a:r>
            <a:r>
              <a:rPr lang="en-GB" dirty="0"/>
              <a:t>  </a:t>
            </a:r>
          </a:p>
          <a:p>
            <a:endParaRPr lang="en-GB" dirty="0"/>
          </a:p>
          <a:p>
            <a:pPr marL="0" indent="0">
              <a:buNone/>
            </a:pPr>
            <a:r>
              <a:rPr lang="en-GB" dirty="0"/>
              <a:t>&lt;362: grant of </a:t>
            </a:r>
            <a:r>
              <a:rPr lang="en-GB" i="1" dirty="0"/>
              <a:t>ius </a:t>
            </a:r>
            <a:r>
              <a:rPr lang="en-GB" i="1" dirty="0" err="1"/>
              <a:t>Italicum</a:t>
            </a:r>
            <a:r>
              <a:rPr lang="en-GB" dirty="0"/>
              <a:t> to his </a:t>
            </a:r>
            <a:r>
              <a:rPr lang="en-GB" i="1" dirty="0"/>
              <a:t>patria </a:t>
            </a:r>
            <a:r>
              <a:rPr lang="en-GB" dirty="0"/>
              <a:t>by Julian?&gt;</a:t>
            </a:r>
          </a:p>
          <a:p>
            <a:r>
              <a:rPr lang="en-GB" dirty="0"/>
              <a:t>AD 370/372: confirmation of privilege of </a:t>
            </a:r>
            <a:r>
              <a:rPr lang="en-GB" i="1" dirty="0"/>
              <a:t>ius </a:t>
            </a:r>
            <a:r>
              <a:rPr lang="en-GB" i="1" dirty="0" err="1"/>
              <a:t>Italicum</a:t>
            </a:r>
            <a:r>
              <a:rPr lang="en-GB" i="1" dirty="0"/>
              <a:t> </a:t>
            </a:r>
            <a:r>
              <a:rPr lang="en-GB" dirty="0"/>
              <a:t>by Valens (</a:t>
            </a:r>
            <a:r>
              <a:rPr lang="en-GB" i="1" dirty="0" err="1"/>
              <a:t>CTh</a:t>
            </a:r>
            <a:r>
              <a:rPr lang="en-GB" dirty="0"/>
              <a:t> 14.13.1)</a:t>
            </a:r>
          </a:p>
          <a:p>
            <a:endParaRPr lang="en-GB" dirty="0"/>
          </a:p>
        </p:txBody>
      </p:sp>
    </p:spTree>
    <p:extLst>
      <p:ext uri="{BB962C8B-B14F-4D97-AF65-F5344CB8AC3E}">
        <p14:creationId xmlns:p14="http://schemas.microsoft.com/office/powerpoint/2010/main" val="18621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lstStyle/>
          <a:p>
            <a:r>
              <a:rPr lang="en-US" dirty="0"/>
              <a:t>Final observations</a:t>
            </a:r>
          </a:p>
        </p:txBody>
      </p:sp>
      <p:sp>
        <p:nvSpPr>
          <p:cNvPr id="3" name="Content Placeholder 2"/>
          <p:cNvSpPr>
            <a:spLocks noGrp="1"/>
          </p:cNvSpPr>
          <p:nvPr>
            <p:ph idx="1"/>
          </p:nvPr>
        </p:nvSpPr>
        <p:spPr>
          <a:xfrm>
            <a:off x="480128" y="980728"/>
            <a:ext cx="8229600" cy="4525963"/>
          </a:xfrm>
        </p:spPr>
        <p:txBody>
          <a:bodyPr/>
          <a:lstStyle/>
          <a:p>
            <a:r>
              <a:rPr lang="en-US" dirty="0"/>
              <a:t>Aside from the </a:t>
            </a:r>
            <a:r>
              <a:rPr lang="en-US" i="1" dirty="0" err="1"/>
              <a:t>annona</a:t>
            </a:r>
            <a:r>
              <a:rPr lang="en-US" dirty="0"/>
              <a:t>,</a:t>
            </a:r>
            <a:r>
              <a:rPr lang="en-US" i="1" dirty="0"/>
              <a:t> </a:t>
            </a:r>
            <a:r>
              <a:rPr lang="en-US" dirty="0"/>
              <a:t>none of the special (Rome-like) features of Constantinople can be securely dated before the death of Constantine.</a:t>
            </a:r>
          </a:p>
          <a:p>
            <a:r>
              <a:rPr lang="en-US" dirty="0"/>
              <a:t>The promotion of Constantinople most plausibly arises the exigencies of political rivalry between Constantius II and Constans in the 340s and then Magnentius in the early 350s.</a:t>
            </a:r>
          </a:p>
          <a:p>
            <a:r>
              <a:rPr lang="en-US" dirty="0"/>
              <a:t>The timing of the grant of the </a:t>
            </a:r>
            <a:r>
              <a:rPr lang="en-US" i="1" dirty="0"/>
              <a:t>ius </a:t>
            </a:r>
            <a:r>
              <a:rPr lang="en-US" i="1" dirty="0" err="1"/>
              <a:t>Italicum</a:t>
            </a:r>
            <a:r>
              <a:rPr lang="en-US" i="1" dirty="0"/>
              <a:t> </a:t>
            </a:r>
            <a:r>
              <a:rPr lang="en-US" dirty="0"/>
              <a:t>remains obscure.</a:t>
            </a:r>
          </a:p>
        </p:txBody>
      </p:sp>
    </p:spTree>
    <p:extLst>
      <p:ext uri="{BB962C8B-B14F-4D97-AF65-F5344CB8AC3E}">
        <p14:creationId xmlns:p14="http://schemas.microsoft.com/office/powerpoint/2010/main" val="20491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2619722"/>
          </a:xfrm>
        </p:spPr>
        <p:txBody>
          <a:bodyPr/>
          <a:lstStyle/>
          <a:p>
            <a:r>
              <a:rPr lang="en-GB" dirty="0"/>
              <a:t>Thank you for your attention.</a:t>
            </a:r>
            <a:br>
              <a:rPr lang="en-GB" dirty="0"/>
            </a:br>
            <a:r>
              <a:rPr lang="pl-PL" dirty="0"/>
              <a:t>Dziękuję za uwagę</a:t>
            </a:r>
            <a:endParaRPr lang="en-GB" dirty="0"/>
          </a:p>
        </p:txBody>
      </p:sp>
      <p:sp>
        <p:nvSpPr>
          <p:cNvPr id="3" name="Subtitle 2"/>
          <p:cNvSpPr>
            <a:spLocks noGrp="1"/>
          </p:cNvSpPr>
          <p:nvPr>
            <p:ph type="subTitle" idx="1"/>
          </p:nvPr>
        </p:nvSpPr>
        <p:spPr>
          <a:xfrm>
            <a:off x="-36004" y="79905"/>
            <a:ext cx="9144000" cy="2852936"/>
          </a:xfrm>
        </p:spPr>
        <p:txBody>
          <a:bodyPr/>
          <a:lstStyle/>
          <a:p>
            <a:r>
              <a:rPr lang="en-GB" sz="2400" dirty="0"/>
              <a:t>International Seminar "Issues of Roman Law and Roman Maritime Law" </a:t>
            </a:r>
          </a:p>
          <a:p>
            <a:r>
              <a:rPr lang="en-GB" sz="2400" dirty="0"/>
              <a:t>27 March 2026 </a:t>
            </a:r>
          </a:p>
          <a:p>
            <a:r>
              <a:rPr lang="en-GB" sz="2400" dirty="0"/>
              <a:t>An accompanying event to the 14th National Maritime Law Conference, </a:t>
            </a:r>
            <a:r>
              <a:rPr lang="en-GB" sz="2400" dirty="0" err="1"/>
              <a:t>Gdańsk</a:t>
            </a:r>
            <a:r>
              <a:rPr lang="en-GB" sz="2400" dirty="0"/>
              <a:t>, March 26, 2026</a:t>
            </a:r>
            <a:endParaRPr lang="en-GB" sz="2400" i="1" dirty="0"/>
          </a:p>
        </p:txBody>
      </p:sp>
      <p:sp>
        <p:nvSpPr>
          <p:cNvPr id="4" name="TextBox 3"/>
          <p:cNvSpPr txBox="1"/>
          <p:nvPr/>
        </p:nvSpPr>
        <p:spPr>
          <a:xfrm>
            <a:off x="1115616" y="4725144"/>
            <a:ext cx="6840760" cy="2062103"/>
          </a:xfrm>
          <a:prstGeom prst="rect">
            <a:avLst/>
          </a:prstGeom>
          <a:noFill/>
        </p:spPr>
        <p:txBody>
          <a:bodyPr wrap="square" rtlCol="0">
            <a:spAutoFit/>
          </a:bodyPr>
          <a:lstStyle/>
          <a:p>
            <a:pPr algn="ctr"/>
            <a:r>
              <a:rPr lang="en-US" sz="3200" dirty="0"/>
              <a:t>Benet Salway,</a:t>
            </a:r>
          </a:p>
          <a:p>
            <a:pPr algn="ctr"/>
            <a:r>
              <a:rPr lang="en-US" sz="3200" dirty="0"/>
              <a:t>History Department, University College London (</a:t>
            </a:r>
            <a:r>
              <a:rPr lang="en-US" sz="3200" dirty="0" err="1"/>
              <a:t>r.salway@ucl.ac.uk</a:t>
            </a:r>
            <a:r>
              <a:rPr lang="en-US" sz="3200" dirty="0"/>
              <a:t>)</a:t>
            </a:r>
          </a:p>
        </p:txBody>
      </p:sp>
    </p:spTree>
    <p:extLst>
      <p:ext uri="{BB962C8B-B14F-4D97-AF65-F5344CB8AC3E}">
        <p14:creationId xmlns:p14="http://schemas.microsoft.com/office/powerpoint/2010/main" val="304500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BBAE-57C9-9CA6-7C72-1B03D7F44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312E5-856A-EE1D-07E1-21BF4765E2FE}"/>
              </a:ext>
            </a:extLst>
          </p:cNvPr>
          <p:cNvSpPr>
            <a:spLocks noGrp="1"/>
          </p:cNvSpPr>
          <p:nvPr>
            <p:ph type="title"/>
          </p:nvPr>
        </p:nvSpPr>
        <p:spPr/>
        <p:txBody>
          <a:bodyPr/>
          <a:lstStyle/>
          <a:p>
            <a:r>
              <a:rPr lang="en-GB" dirty="0"/>
              <a:t>Historiographical problems</a:t>
            </a:r>
          </a:p>
        </p:txBody>
      </p:sp>
      <p:sp>
        <p:nvSpPr>
          <p:cNvPr id="3" name="Content Placeholder 2">
            <a:extLst>
              <a:ext uri="{FF2B5EF4-FFF2-40B4-BE49-F238E27FC236}">
                <a16:creationId xmlns:a16="http://schemas.microsoft.com/office/drawing/2014/main" id="{F214FD53-C862-919E-5E16-4DE032082EA7}"/>
              </a:ext>
            </a:extLst>
          </p:cNvPr>
          <p:cNvSpPr>
            <a:spLocks noGrp="1"/>
          </p:cNvSpPr>
          <p:nvPr>
            <p:ph idx="1"/>
          </p:nvPr>
        </p:nvSpPr>
        <p:spPr>
          <a:xfrm>
            <a:off x="476664" y="1340768"/>
            <a:ext cx="8229600" cy="4525963"/>
          </a:xfrm>
        </p:spPr>
        <p:txBody>
          <a:bodyPr/>
          <a:lstStyle/>
          <a:p>
            <a:r>
              <a:rPr lang="en-GB" dirty="0"/>
              <a:t>Ancient contemporary traditions are polarised because of controversial religious position of Constantine.</a:t>
            </a:r>
          </a:p>
          <a:p>
            <a:r>
              <a:rPr lang="en-GB" dirty="0"/>
              <a:t>Christian sources, going back to Eusebius in first half of 4</a:t>
            </a:r>
            <a:r>
              <a:rPr lang="en-GB" baseline="30000" dirty="0"/>
              <a:t>th</a:t>
            </a:r>
            <a:r>
              <a:rPr lang="en-GB" dirty="0"/>
              <a:t> century, exaggerate significance and Christian character of Constantinople.</a:t>
            </a:r>
          </a:p>
          <a:p>
            <a:r>
              <a:rPr lang="en-GB" dirty="0"/>
              <a:t>Pagan sources, going back to </a:t>
            </a:r>
            <a:r>
              <a:rPr lang="en-GB" dirty="0" err="1"/>
              <a:t>Eunapius</a:t>
            </a:r>
            <a:r>
              <a:rPr lang="en-GB" dirty="0"/>
              <a:t> in second half of 4</a:t>
            </a:r>
            <a:r>
              <a:rPr lang="en-GB" baseline="30000" dirty="0"/>
              <a:t>th</a:t>
            </a:r>
            <a:r>
              <a:rPr lang="en-GB" dirty="0"/>
              <a:t> century, downplay importance of Constantinople.</a:t>
            </a:r>
          </a:p>
        </p:txBody>
      </p:sp>
    </p:spTree>
    <p:extLst>
      <p:ext uri="{BB962C8B-B14F-4D97-AF65-F5344CB8AC3E}">
        <p14:creationId xmlns:p14="http://schemas.microsoft.com/office/powerpoint/2010/main" val="36772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D6408-FC6E-4FCA-A193-925E024E8B54}"/>
              </a:ext>
            </a:extLst>
          </p:cNvPr>
          <p:cNvSpPr>
            <a:spLocks noGrp="1"/>
          </p:cNvSpPr>
          <p:nvPr>
            <p:ph idx="1"/>
          </p:nvPr>
        </p:nvSpPr>
        <p:spPr>
          <a:xfrm>
            <a:off x="4075880" y="497160"/>
            <a:ext cx="5061248" cy="4525963"/>
          </a:xfrm>
        </p:spPr>
        <p:txBody>
          <a:bodyPr/>
          <a:lstStyle/>
          <a:p>
            <a:r>
              <a:rPr lang="en-GB" dirty="0"/>
              <a:t>Revisionist work by scholars such as Muriel Moser (</a:t>
            </a:r>
            <a:r>
              <a:rPr lang="en-GB" i="1" dirty="0"/>
              <a:t>Emperor and Senators in the Age of Constantius </a:t>
            </a:r>
            <a:r>
              <a:rPr lang="en-GB" dirty="0"/>
              <a:t>2018) has undermined the traditional narrative that ascribed to Constantine himself an intention to make Constantinople a New Rome.</a:t>
            </a:r>
          </a:p>
        </p:txBody>
      </p:sp>
      <p:pic>
        <p:nvPicPr>
          <p:cNvPr id="5" name="Picture 4">
            <a:extLst>
              <a:ext uri="{FF2B5EF4-FFF2-40B4-BE49-F238E27FC236}">
                <a16:creationId xmlns:a16="http://schemas.microsoft.com/office/drawing/2014/main" id="{AF82A09D-81B2-97B9-A478-5C52B4C459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188640"/>
            <a:ext cx="4000500" cy="6172200"/>
          </a:xfrm>
          <a:prstGeom prst="rect">
            <a:avLst/>
          </a:prstGeom>
        </p:spPr>
      </p:pic>
    </p:spTree>
    <p:extLst>
      <p:ext uri="{BB962C8B-B14F-4D97-AF65-F5344CB8AC3E}">
        <p14:creationId xmlns:p14="http://schemas.microsoft.com/office/powerpoint/2010/main" val="426553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C5499-FAF1-3BB3-9A10-3B6F873B58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95B7C-F789-7702-95C9-E2B2BD2DE1EB}"/>
              </a:ext>
            </a:extLst>
          </p:cNvPr>
          <p:cNvSpPr>
            <a:spLocks noGrp="1"/>
          </p:cNvSpPr>
          <p:nvPr>
            <p:ph idx="1"/>
          </p:nvPr>
        </p:nvSpPr>
        <p:spPr>
          <a:xfrm>
            <a:off x="395536" y="404664"/>
            <a:ext cx="4392488" cy="4680519"/>
          </a:xfrm>
        </p:spPr>
        <p:txBody>
          <a:bodyPr/>
          <a:lstStyle/>
          <a:p>
            <a:r>
              <a:rPr lang="en-GB" dirty="0"/>
              <a:t>However, John Matthews (</a:t>
            </a:r>
            <a:r>
              <a:rPr lang="en-GB" i="1" dirty="0"/>
              <a:t>From Byzantium to Constantinople: An Urban History,</a:t>
            </a:r>
            <a:r>
              <a:rPr lang="en-GB" dirty="0"/>
              <a:t> 2024) has voiced renewed support for aspects of the Byzantine tradition. </a:t>
            </a:r>
          </a:p>
        </p:txBody>
      </p:sp>
      <p:pic>
        <p:nvPicPr>
          <p:cNvPr id="1026" name="Picture 2" descr="Book cover for From Byzantium to Constantinople: An Urban History">
            <a:extLst>
              <a:ext uri="{FF2B5EF4-FFF2-40B4-BE49-F238E27FC236}">
                <a16:creationId xmlns:a16="http://schemas.microsoft.com/office/drawing/2014/main" id="{50F949AB-95F6-C8E3-1A3E-EC899F9406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1303" y="764704"/>
            <a:ext cx="292801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0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DB700-5897-B5A1-4DD6-43851B38258B}"/>
              </a:ext>
            </a:extLst>
          </p:cNvPr>
          <p:cNvSpPr>
            <a:spLocks noGrp="1"/>
          </p:cNvSpPr>
          <p:nvPr>
            <p:ph idx="1"/>
          </p:nvPr>
        </p:nvSpPr>
        <p:spPr/>
        <p:txBody>
          <a:bodyPr/>
          <a:lstStyle/>
          <a:p>
            <a:r>
              <a:rPr lang="en-GB" dirty="0"/>
              <a:t>This paper re-examines the evidence for the juridical status of Constantinople between the 320s and 360s to shed light on the stages and motivations behind the development of the special status of Constantine’s new city.</a:t>
            </a:r>
          </a:p>
        </p:txBody>
      </p:sp>
    </p:spTree>
    <p:extLst>
      <p:ext uri="{BB962C8B-B14F-4D97-AF65-F5344CB8AC3E}">
        <p14:creationId xmlns:p14="http://schemas.microsoft.com/office/powerpoint/2010/main" val="254992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9289032" cy="6624736"/>
          </a:xfrm>
        </p:spPr>
        <p:txBody>
          <a:bodyPr/>
          <a:lstStyle/>
          <a:p>
            <a:r>
              <a:rPr lang="en-US" dirty="0"/>
              <a:t>Against e.g. André </a:t>
            </a:r>
            <a:r>
              <a:rPr lang="en-US" dirty="0" err="1"/>
              <a:t>Chastagnol</a:t>
            </a:r>
            <a:r>
              <a:rPr lang="en-US" dirty="0"/>
              <a:t>, Peter Heather, John Matthews, and following Gilbert </a:t>
            </a:r>
            <a:r>
              <a:rPr lang="en-US" dirty="0" err="1"/>
              <a:t>Dagron</a:t>
            </a:r>
            <a:r>
              <a:rPr lang="en-US" dirty="0"/>
              <a:t> and recently M. Moser (</a:t>
            </a:r>
            <a:r>
              <a:rPr lang="en-US" i="1" dirty="0"/>
              <a:t>Emperor and Senators in the Age of </a:t>
            </a:r>
            <a:r>
              <a:rPr lang="en-US" i="1" dirty="0" err="1"/>
              <a:t>Constantius</a:t>
            </a:r>
            <a:r>
              <a:rPr lang="en-US" i="1" dirty="0"/>
              <a:t> II</a:t>
            </a:r>
            <a:r>
              <a:rPr lang="en-US" dirty="0"/>
              <a:t>, 2018), I argue:</a:t>
            </a:r>
          </a:p>
          <a:p>
            <a:endParaRPr lang="en-US" dirty="0"/>
          </a:p>
          <a:p>
            <a:r>
              <a:rPr lang="en-US" dirty="0"/>
              <a:t>that there is little evidence that, at its foundation, Constantinople was intended as an institutional rival to the traditional position of the older Rome.</a:t>
            </a:r>
          </a:p>
          <a:p>
            <a:endParaRPr lang="en-US" dirty="0"/>
          </a:p>
          <a:p>
            <a:r>
              <a:rPr lang="en-US" dirty="0"/>
              <a:t>That its special status as an </a:t>
            </a:r>
            <a:r>
              <a:rPr lang="en-US" i="1" dirty="0"/>
              <a:t>altera Roma</a:t>
            </a:r>
            <a:r>
              <a:rPr lang="en-US" dirty="0"/>
              <a:t> develops gradually after the death of Constantine</a:t>
            </a:r>
            <a:endParaRPr lang="en-GB" dirty="0"/>
          </a:p>
        </p:txBody>
      </p:sp>
    </p:spTree>
    <p:extLst>
      <p:ext uri="{BB962C8B-B14F-4D97-AF65-F5344CB8AC3E}">
        <p14:creationId xmlns:p14="http://schemas.microsoft.com/office/powerpoint/2010/main" val="9699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525963"/>
          </a:xfrm>
        </p:spPr>
        <p:txBody>
          <a:bodyPr/>
          <a:lstStyle/>
          <a:p>
            <a:r>
              <a:rPr lang="en-US" dirty="0"/>
              <a:t>A careful focus on the status of the institutions and administrators of Constantinople helps to reveal the steps by which the city only gradually acquired a special position after Constantine’s death, as an increasingly important asset to the regime of </a:t>
            </a:r>
            <a:r>
              <a:rPr lang="en-US" dirty="0" err="1"/>
              <a:t>Constantius</a:t>
            </a:r>
            <a:r>
              <a:rPr lang="en-US" dirty="0"/>
              <a:t> II. </a:t>
            </a:r>
          </a:p>
          <a:p>
            <a:pPr marL="0" indent="0">
              <a:buNone/>
            </a:pPr>
            <a:endParaRPr lang="en-US" i="1" dirty="0"/>
          </a:p>
          <a:p>
            <a:endParaRPr lang="en-US" dirty="0"/>
          </a:p>
        </p:txBody>
      </p:sp>
    </p:spTree>
    <p:extLst>
      <p:ext uri="{BB962C8B-B14F-4D97-AF65-F5344CB8AC3E}">
        <p14:creationId xmlns:p14="http://schemas.microsoft.com/office/powerpoint/2010/main" val="2710141231"/>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otalTime>4299</TotalTime>
  <Words>1845</Words>
  <Application>Microsoft Office PowerPoint</Application>
  <PresentationFormat>Pokaz na ekranie (4:3)</PresentationFormat>
  <Paragraphs>135</Paragraphs>
  <Slides>38</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38</vt:i4>
      </vt:variant>
    </vt:vector>
  </HeadingPairs>
  <TitlesOfParts>
    <vt:vector size="43" baseType="lpstr">
      <vt:lpstr>Arial</vt:lpstr>
      <vt:lpstr>Calibri</vt:lpstr>
      <vt:lpstr>Times New Roman</vt:lpstr>
      <vt:lpstr>TimesNewRomanPSMT</vt:lpstr>
      <vt:lpstr>Default Design</vt:lpstr>
      <vt:lpstr>The juridical status of Constantinople between Constantine and Julian</vt:lpstr>
      <vt:lpstr>The juridical status of Constantinople between Constantine and Julian</vt:lpstr>
      <vt:lpstr>Prezentacja programu PowerPoint</vt:lpstr>
      <vt:lpstr>Historiographical problems</vt:lpstr>
      <vt:lpstr>Prezentacja programu PowerPoint</vt:lpstr>
      <vt:lpstr>Prezentacja programu PowerPoint</vt:lpstr>
      <vt:lpstr>Prezentacja programu PowerPoint</vt:lpstr>
      <vt:lpstr>Prezentacja programu PowerPoint</vt:lpstr>
      <vt:lpstr>Prezentacja programu PowerPoint</vt:lpstr>
      <vt:lpstr>Relationship of courtiers to senators</vt:lpstr>
      <vt:lpstr>The status of Byzantium before 324</vt:lpstr>
      <vt:lpstr>The status of Byzantium before 324</vt:lpstr>
      <vt:lpstr>But the coinage of Byzantium shows no indication of change (cf. coinage of Tyrus colonia Septimia Metropolis – RPC V.3 ID 87099, 69677)</vt:lpstr>
      <vt:lpstr>The status of Byzantium before 324</vt:lpstr>
      <vt:lpstr>Prezentacja programu PowerPoint</vt:lpstr>
      <vt:lpstr>Series of medium bronze medallions struck for inauguration of Constantinople </vt:lpstr>
      <vt:lpstr>Constantinople under Constantine</vt:lpstr>
      <vt:lpstr>The status of Constantinople under Constantine</vt:lpstr>
      <vt:lpstr>Origo Constantini (Anonymus Valesianus, pars prior), 6.30</vt:lpstr>
      <vt:lpstr>Libanius, Or. 42 (in defence of Thalassius c. AD 390)</vt:lpstr>
      <vt:lpstr>Constantinianus praetor at C’ple? (CTh 3.32.2 c. 330-337)</vt:lpstr>
      <vt:lpstr>The status of Constantinople under Constantine</vt:lpstr>
      <vt:lpstr>ILS 1240 Valerius Proculus, consularis prouinciae Europae et Thraciae (after 324)</vt:lpstr>
      <vt:lpstr>The status of Constantinople</vt:lpstr>
      <vt:lpstr>The status of Constantinople</vt:lpstr>
      <vt:lpstr>The status of Constantinople</vt:lpstr>
      <vt:lpstr>Proconsul of C’ple as forerunner of praefectus urbis Constantinopolitanae?</vt:lpstr>
      <vt:lpstr>Before 351: PLRE 1, Magnus 11</vt:lpstr>
      <vt:lpstr>Before AD 353: PLRE 1, Musonianus</vt:lpstr>
      <vt:lpstr>01.09.355: PLRE 1, Iustinus 2</vt:lpstr>
      <vt:lpstr>AD 356-357: PLRE 1, Araxius</vt:lpstr>
      <vt:lpstr>AD 359: PLRE 1, Honoratus 2</vt:lpstr>
      <vt:lpstr>Proconsul of C’ple as forerunner of praefectus urbis C’politanae?</vt:lpstr>
      <vt:lpstr>A plausible timeline?</vt:lpstr>
      <vt:lpstr>A plausible timeline?</vt:lpstr>
      <vt:lpstr>A plausible timeline?</vt:lpstr>
      <vt:lpstr>Final observations</vt:lpstr>
      <vt:lpstr>Thank you for your attention. Dziękuję za uwagę</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W Benet Salway</dc:creator>
  <cp:lastModifiedBy>Jacek Wiewiorowski</cp:lastModifiedBy>
  <cp:revision>158</cp:revision>
  <dcterms:created xsi:type="dcterms:W3CDTF">2014-01-16T09:39:01Z</dcterms:created>
  <dcterms:modified xsi:type="dcterms:W3CDTF">2026-03-27T11:47:48Z</dcterms:modified>
</cp:coreProperties>
</file>