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8F41-E899-4E4D-B3C2-4DA8EE545F9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2ED3-9F78-41D8-9A6F-C924BD2E0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13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8F41-E899-4E4D-B3C2-4DA8EE545F9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2ED3-9F78-41D8-9A6F-C924BD2E0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66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8F41-E899-4E4D-B3C2-4DA8EE545F9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2ED3-9F78-41D8-9A6F-C924BD2E0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366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8F41-E899-4E4D-B3C2-4DA8EE545F9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2ED3-9F78-41D8-9A6F-C924BD2E008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0096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8F41-E899-4E4D-B3C2-4DA8EE545F9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2ED3-9F78-41D8-9A6F-C924BD2E0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169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8F41-E899-4E4D-B3C2-4DA8EE545F9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2ED3-9F78-41D8-9A6F-C924BD2E0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256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8F41-E899-4E4D-B3C2-4DA8EE545F9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2ED3-9F78-41D8-9A6F-C924BD2E0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9034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8F41-E899-4E4D-B3C2-4DA8EE545F9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2ED3-9F78-41D8-9A6F-C924BD2E0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6462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8F41-E899-4E4D-B3C2-4DA8EE545F9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2ED3-9F78-41D8-9A6F-C924BD2E0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170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8F41-E899-4E4D-B3C2-4DA8EE545F9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2ED3-9F78-41D8-9A6F-C924BD2E0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61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8F41-E899-4E4D-B3C2-4DA8EE545F9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2ED3-9F78-41D8-9A6F-C924BD2E0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796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8F41-E899-4E4D-B3C2-4DA8EE545F9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2ED3-9F78-41D8-9A6F-C924BD2E0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36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8F41-E899-4E4D-B3C2-4DA8EE545F9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2ED3-9F78-41D8-9A6F-C924BD2E0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148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8F41-E899-4E4D-B3C2-4DA8EE545F9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2ED3-9F78-41D8-9A6F-C924BD2E0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594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8F41-E899-4E4D-B3C2-4DA8EE545F9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2ED3-9F78-41D8-9A6F-C924BD2E0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144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8F41-E899-4E4D-B3C2-4DA8EE545F9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2ED3-9F78-41D8-9A6F-C924BD2E0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893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8F41-E899-4E4D-B3C2-4DA8EE545F9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2ED3-9F78-41D8-9A6F-C924BD2E0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860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63D8F41-E899-4E4D-B3C2-4DA8EE545F9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D2ED3-9F78-41D8-9A6F-C924BD2E0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0498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E4CAF-C88B-660E-CB15-06A49B9231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Stationes and custodiae – notes on the Lex portus Asiae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ED8632-85E3-E3A2-0068-9D7B9F93C8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Lyuba Radulova</a:t>
            </a:r>
          </a:p>
          <a:p>
            <a:r>
              <a:rPr lang="en-US" dirty="0"/>
              <a:t>Sofia University “St. Kliment Ohridski”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097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71B74-3868-9335-2440-43DB8861C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/>
              <a:t>Lex portus from Andriake (ll. 41-45)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FEEF1-20AC-D6E9-F9DB-0AC2FC656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03312" y="1303507"/>
            <a:ext cx="4396339" cy="4952832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[</a:t>
            </a:r>
            <a:r>
              <a:rPr lang="el-GR" dirty="0">
                <a:solidFill>
                  <a:schemeClr val="bg2">
                    <a:lumMod val="60000"/>
                    <a:lumOff val="40000"/>
                  </a:schemeClr>
                </a:solidFill>
              </a:rPr>
              <a:t>ὁ] ἐν μεσογείᾳ 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/ </a:t>
            </a:r>
            <a:r>
              <a:rPr lang="el-GR" dirty="0">
                <a:solidFill>
                  <a:schemeClr val="bg2">
                    <a:lumMod val="60000"/>
                    <a:lumOff val="40000"/>
                  </a:schemeClr>
                </a:solidFill>
              </a:rPr>
              <a:t>[ὠ]νούμενος κρόκον 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vac. </a:t>
            </a:r>
            <a:r>
              <a:rPr lang="el-GR" dirty="0">
                <a:solidFill>
                  <a:schemeClr val="bg2">
                    <a:lumMod val="60000"/>
                    <a:lumOff val="40000"/>
                  </a:schemeClr>
                </a:solidFill>
              </a:rPr>
              <a:t>ἀπογραφέσθω ἐπὶ τοῦ ἔνγι[στα π]αραφύ[λακος]·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l-GR" dirty="0"/>
              <a:t>ἐ[ὰν δὲ οὗτ]ὸς μὴ παρῇ, </a:t>
            </a:r>
            <a:r>
              <a:rPr lang="en-US" dirty="0"/>
              <a:t>/ </a:t>
            </a:r>
            <a:r>
              <a:rPr lang="el-GR" dirty="0"/>
              <a:t>ἐπ’ ἄρχοντος τὸ πλῆθος, ὃ συνεώνηται, καὶ ὅπου αὐτὸ μέλλει τ[ελ]ω[νεῖσθ]αι. </a:t>
            </a:r>
            <a:r>
              <a:rPr lang="el-GR" dirty="0">
                <a:solidFill>
                  <a:schemeClr val="bg2">
                    <a:lumMod val="60000"/>
                    <a:lumOff val="40000"/>
                  </a:schemeClr>
                </a:solidFill>
              </a:rPr>
              <a:t>αἱ ἀ[π]ογραφαὶ πάντων 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/ </a:t>
            </a:r>
            <a:r>
              <a:rPr lang="el-GR" dirty="0">
                <a:solidFill>
                  <a:schemeClr val="bg2">
                    <a:lumMod val="60000"/>
                    <a:lumOff val="40000"/>
                  </a:schemeClr>
                </a:solidFill>
              </a:rPr>
              <a:t>[ἐν] τῷ τελ[ω]νείῳ ἐν ἑνὶ τόμῳ γεινέσθω[σ]αν</a:t>
            </a:r>
            <a:r>
              <a:rPr lang="el-GR" dirty="0"/>
              <a:t> πρὸς τὴν κοινὴν τοῦ τε δημοσιώ[ν]ου [κ]αὶ τοῦ </a:t>
            </a:r>
            <a:r>
              <a:rPr lang="en-US" dirty="0"/>
              <a:t>/ </a:t>
            </a:r>
            <a:r>
              <a:rPr lang="el-GR" dirty="0"/>
              <a:t>ἀπογραφομένου ἀσφάλειαν·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FC38A4-2CC0-ACFC-C9E2-E53EE0327F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4495" y="1186774"/>
            <a:ext cx="4396339" cy="5069563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Whoever buys saffron in the interior should declare it to the nearest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paraphylax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/>
              <a:t>or if he is absent, to the archon, (indicating) the quantity purchased and where he intends to pay the customs duties. 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All declarations should be (kept) in one volume at the customs station </a:t>
            </a:r>
            <a:r>
              <a:rPr lang="en-US" dirty="0"/>
              <a:t>for the security of both the declarant and the customs officer</a:t>
            </a:r>
          </a:p>
        </p:txBody>
      </p:sp>
    </p:spTree>
    <p:extLst>
      <p:ext uri="{BB962C8B-B14F-4D97-AF65-F5344CB8AC3E}">
        <p14:creationId xmlns:p14="http://schemas.microsoft.com/office/powerpoint/2010/main" val="2462846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570E8C-6E25-F877-E07C-D6B25CD2D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157E2-3453-CD43-117A-0C9D699C8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/>
              <a:t>Lex portus from Andriake (ll. 84-87)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6EF07-EEAC-3668-BDBD-BB47FC3A67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6112" y="1303507"/>
            <a:ext cx="4853540" cy="4952832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l-GR" dirty="0"/>
              <a:t> [τ]οῦτον τὸν νόμον </a:t>
            </a:r>
            <a:r>
              <a:rPr lang="el-GR" dirty="0">
                <a:solidFill>
                  <a:schemeClr val="bg2">
                    <a:lumMod val="60000"/>
                    <a:lumOff val="40000"/>
                  </a:schemeClr>
                </a:solidFill>
              </a:rPr>
              <a:t>οἱ τελῶναι κα[τὰ πᾶ]σαν παραφυλακὴν προκείμενον ἐχέτωσα[ν]</a:t>
            </a:r>
            <a:r>
              <a:rPr lang="el-GR" dirty="0"/>
              <a:t> ἐ[ν πίν]ακι λελε[υ]κωμένῳ ἢ μυρίας </a:t>
            </a:r>
            <a:r>
              <a:rPr lang="en-US" dirty="0"/>
              <a:t>/ </a:t>
            </a:r>
            <a:r>
              <a:rPr lang="el-GR" dirty="0"/>
              <a:t>[δ]ραχμὰς ἀριθμείτωσαν τῷ φίσκ[ῳ· </a:t>
            </a:r>
            <a:r>
              <a:rPr lang="el-GR" dirty="0">
                <a:solidFill>
                  <a:schemeClr val="bg2">
                    <a:lumMod val="60000"/>
                    <a:lumOff val="40000"/>
                  </a:schemeClr>
                </a:solidFill>
              </a:rPr>
              <a:t>ἐὰ]ν δὲ παραφ[ύ]λαξ μὴ διηνεκῶς προκείμενο[ν] σχῇ, [κ]ατὰ τούτου τειμωρίαν 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/ </a:t>
            </a:r>
            <a:r>
              <a:rPr lang="el-GR" dirty="0">
                <a:solidFill>
                  <a:schemeClr val="bg2">
                    <a:lumMod val="60000"/>
                    <a:lumOff val="40000"/>
                  </a:schemeClr>
                </a:solidFill>
              </a:rPr>
              <a:t>ὁ δικαιοδότης ὁριζέτω. </a:t>
            </a:r>
            <a:r>
              <a:rPr lang="el-GR" dirty="0"/>
              <a:t>οἱ κατὰ πόλιν [ἄρ]χοντες, ἐὰν μὴ ᾖ [π]ροκείμενος ὁ νόμος, ἐφ’ ᾧ ἡ μίσθωσις τοῦ τέλους </a:t>
            </a:r>
            <a:r>
              <a:rPr lang="en-US" dirty="0"/>
              <a:t>/ </a:t>
            </a:r>
            <a:r>
              <a:rPr lang="el-GR" dirty="0"/>
              <a:t>γέγονεν, διασαφείτωσαν τῷ δικαιοδότῃ ἢ τῷ τῆς παρα[νο]μία[ς]</a:t>
            </a:r>
            <a:r>
              <a:rPr lang="en-US" dirty="0"/>
              <a:t> </a:t>
            </a:r>
            <a:r>
              <a:rPr lang="el-GR" dirty="0"/>
              <a:t> προστείμῳ κρατείσθωσαν.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275A03-EE2E-E3FB-B373-A9D31D098A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4495" y="1186774"/>
            <a:ext cx="4853540" cy="5069563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The customs officers (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τελῶν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αι) shall have this law displayed on a whitewashed tablet at all παραφυλακαί;</a:t>
            </a:r>
            <a:r>
              <a:rPr lang="en-US" dirty="0"/>
              <a:t> otherwise, they shall pay a fine of 10,000 drachmas to the treasury. 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If the παρα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φύλ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αξ does not have this law continuously displayed, ready, the governor shall impose a fine on him. </a:t>
            </a:r>
            <a:r>
              <a:rPr lang="en-US" dirty="0"/>
              <a:t>The archons in each city shall, if the law relating to customs leases has not been publicly displayed, report this to the governor; otherwise, they shall be condemned.</a:t>
            </a:r>
          </a:p>
        </p:txBody>
      </p:sp>
    </p:spTree>
    <p:extLst>
      <p:ext uri="{BB962C8B-B14F-4D97-AF65-F5344CB8AC3E}">
        <p14:creationId xmlns:p14="http://schemas.microsoft.com/office/powerpoint/2010/main" val="3135606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98BB6-9D8B-9327-2D0A-D79F0391E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558959"/>
          </a:xfrm>
        </p:spPr>
        <p:txBody>
          <a:bodyPr/>
          <a:lstStyle/>
          <a:p>
            <a:r>
              <a:rPr lang="en-US" sz="3000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13479-B59A-45AC-DE97-6F7022CAC2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6112" y="1420239"/>
            <a:ext cx="4853540" cy="48361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l-GR" i="1" dirty="0"/>
              <a:t>Τ</a:t>
            </a:r>
            <a:r>
              <a:rPr lang="en-US" i="1" dirty="0" err="1"/>
              <a:t>ελώνι</a:t>
            </a:r>
            <a:r>
              <a:rPr lang="el-GR" i="1" dirty="0"/>
              <a:t>α </a:t>
            </a:r>
            <a:r>
              <a:rPr lang="en-US" i="1" dirty="0"/>
              <a:t>/ stationes</a:t>
            </a:r>
            <a:r>
              <a:rPr lang="en-US" dirty="0"/>
              <a:t> </a:t>
            </a:r>
          </a:p>
          <a:p>
            <a:pPr lvl="0">
              <a:buFontTx/>
              <a:buChar char="-"/>
            </a:pPr>
            <a:r>
              <a:rPr lang="en-US" dirty="0"/>
              <a:t>specific authorized locations</a:t>
            </a:r>
          </a:p>
          <a:p>
            <a:pPr lvl="0">
              <a:buFontTx/>
              <a:buChar char="-"/>
            </a:pPr>
            <a:r>
              <a:rPr lang="en-US" dirty="0"/>
              <a:t>high-ranking officers (</a:t>
            </a:r>
            <a:r>
              <a:rPr lang="en-US" dirty="0" err="1"/>
              <a:t>τελώνη</a:t>
            </a:r>
            <a:r>
              <a:rPr lang="el-GR" dirty="0"/>
              <a:t>ς </a:t>
            </a:r>
            <a:r>
              <a:rPr lang="en-US" dirty="0"/>
              <a:t>or ἐπ</a:t>
            </a:r>
            <a:r>
              <a:rPr lang="en-US" dirty="0" err="1"/>
              <a:t>ίτρο</a:t>
            </a:r>
            <a:r>
              <a:rPr lang="en-US" dirty="0"/>
              <a:t>πος) </a:t>
            </a:r>
          </a:p>
          <a:p>
            <a:pPr lvl="0">
              <a:buFontTx/>
              <a:buChar char="-"/>
            </a:pPr>
            <a:r>
              <a:rPr lang="en-US" i="1" dirty="0"/>
              <a:t>professio</a:t>
            </a:r>
            <a:r>
              <a:rPr lang="en-US" dirty="0"/>
              <a:t> </a:t>
            </a:r>
          </a:p>
          <a:p>
            <a:pPr lvl="0">
              <a:buFontTx/>
              <a:buChar char="-"/>
            </a:pPr>
            <a:r>
              <a:rPr lang="en-US" dirty="0"/>
              <a:t>payment of the customs duties </a:t>
            </a:r>
          </a:p>
          <a:p>
            <a:pPr lvl="0">
              <a:buFontTx/>
              <a:buChar char="-"/>
            </a:pPr>
            <a:endParaRPr lang="en-US" dirty="0"/>
          </a:p>
          <a:p>
            <a:r>
              <a:rPr lang="el-GR" i="1" dirty="0"/>
              <a:t>Π</a:t>
            </a:r>
            <a:r>
              <a:rPr lang="en-US" i="1" dirty="0"/>
              <a:t>αρα</a:t>
            </a:r>
            <a:r>
              <a:rPr lang="en-US" i="1" dirty="0" err="1"/>
              <a:t>φυλ</a:t>
            </a:r>
            <a:r>
              <a:rPr lang="en-US" i="1" dirty="0"/>
              <a:t>ακαί / custodiae</a:t>
            </a:r>
            <a:r>
              <a:rPr lang="en-US" dirty="0"/>
              <a:t> </a:t>
            </a:r>
          </a:p>
          <a:p>
            <a:pPr>
              <a:buFontTx/>
              <a:buChar char="-"/>
            </a:pPr>
            <a:r>
              <a:rPr lang="en-US" dirty="0"/>
              <a:t>dense network along the sea and land borders </a:t>
            </a:r>
          </a:p>
          <a:p>
            <a:pPr>
              <a:buFontTx/>
              <a:buChar char="-"/>
            </a:pPr>
            <a:r>
              <a:rPr lang="en-US" dirty="0"/>
              <a:t>prevention of smuggling </a:t>
            </a:r>
          </a:p>
          <a:p>
            <a:pPr>
              <a:buFontTx/>
              <a:buChar char="-"/>
            </a:pPr>
            <a:r>
              <a:rPr lang="en-US" dirty="0"/>
              <a:t>no high-ranking officers and no archives</a:t>
            </a:r>
          </a:p>
          <a:p>
            <a:pPr>
              <a:buFontTx/>
              <a:buChar char="-"/>
            </a:pPr>
            <a:r>
              <a:rPr lang="en-US" i="1" dirty="0"/>
              <a:t>professio </a:t>
            </a:r>
            <a:r>
              <a:rPr lang="en-US" dirty="0"/>
              <a:t>in possible </a:t>
            </a:r>
          </a:p>
          <a:p>
            <a:pPr>
              <a:buFontTx/>
              <a:buChar char="-"/>
            </a:pPr>
            <a:r>
              <a:rPr lang="en-US" dirty="0"/>
              <a:t>no payment of customs duties.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98271F-83DF-585C-6C61-8DA26B14A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4493" y="1420238"/>
            <a:ext cx="5571226" cy="483609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Arnaud </a:t>
            </a:r>
          </a:p>
          <a:p>
            <a:pPr>
              <a:buFontTx/>
              <a:buChar char="-"/>
            </a:pPr>
            <a:r>
              <a:rPr lang="el-GR" i="1" dirty="0"/>
              <a:t>τ</a:t>
            </a:r>
            <a:r>
              <a:rPr lang="en-US" i="1" dirty="0" err="1"/>
              <a:t>ελώνι</a:t>
            </a:r>
            <a:r>
              <a:rPr lang="el-GR" i="1" dirty="0"/>
              <a:t>α </a:t>
            </a:r>
            <a:r>
              <a:rPr lang="en-US" i="1" dirty="0"/>
              <a:t>/ stationes</a:t>
            </a:r>
            <a:r>
              <a:rPr lang="en-US" dirty="0"/>
              <a:t> – declaration and payment of customs duties; loading or unloading</a:t>
            </a:r>
          </a:p>
          <a:p>
            <a:pPr>
              <a:buFontTx/>
              <a:buChar char="-"/>
            </a:pPr>
            <a:r>
              <a:rPr lang="el-GR" i="1" dirty="0"/>
              <a:t>π</a:t>
            </a:r>
            <a:r>
              <a:rPr lang="en-US" i="1" dirty="0"/>
              <a:t>αρα</a:t>
            </a:r>
            <a:r>
              <a:rPr lang="en-US" i="1" dirty="0" err="1"/>
              <a:t>φυλ</a:t>
            </a:r>
            <a:r>
              <a:rPr lang="en-US" i="1" dirty="0"/>
              <a:t>ακαί / custodiae</a:t>
            </a:r>
            <a:r>
              <a:rPr lang="en-US" dirty="0"/>
              <a:t> </a:t>
            </a:r>
            <a:r>
              <a:rPr lang="el-GR" dirty="0"/>
              <a:t>– </a:t>
            </a:r>
            <a:r>
              <a:rPr lang="en-US" dirty="0"/>
              <a:t>only authorized loading or unloading of cargos</a:t>
            </a:r>
          </a:p>
          <a:p>
            <a:pPr>
              <a:buFontTx/>
              <a:buChar char="-"/>
            </a:pPr>
            <a:r>
              <a:rPr lang="en-US" dirty="0"/>
              <a:t>separation between 1) declaration and payment and 2) loading</a:t>
            </a:r>
          </a:p>
          <a:p>
            <a:pPr>
              <a:buFontTx/>
              <a:buChar char="-"/>
            </a:pPr>
            <a:endParaRPr lang="en-US" dirty="0"/>
          </a:p>
          <a:p>
            <a:r>
              <a:rPr lang="en-US" dirty="0"/>
              <a:t>Radulova</a:t>
            </a:r>
          </a:p>
          <a:p>
            <a:pPr>
              <a:buFontTx/>
              <a:buChar char="-"/>
            </a:pPr>
            <a:r>
              <a:rPr lang="el-GR" i="1" dirty="0"/>
              <a:t>τ</a:t>
            </a:r>
            <a:r>
              <a:rPr lang="en-US" i="1" dirty="0" err="1"/>
              <a:t>ελώνι</a:t>
            </a:r>
            <a:r>
              <a:rPr lang="el-GR" i="1" dirty="0"/>
              <a:t>α </a:t>
            </a:r>
            <a:r>
              <a:rPr lang="en-US" i="1" dirty="0"/>
              <a:t>/ stationes</a:t>
            </a:r>
            <a:r>
              <a:rPr lang="en-US" dirty="0"/>
              <a:t> – payment of customs duties; </a:t>
            </a:r>
            <a:r>
              <a:rPr lang="en-US" i="1" dirty="0"/>
              <a:t>professio, </a:t>
            </a:r>
            <a:r>
              <a:rPr lang="en-US" dirty="0"/>
              <a:t>loading or unloading</a:t>
            </a:r>
          </a:p>
          <a:p>
            <a:pPr>
              <a:buFontTx/>
              <a:buChar char="-"/>
            </a:pPr>
            <a:r>
              <a:rPr lang="el-GR" i="1" dirty="0"/>
              <a:t>π</a:t>
            </a:r>
            <a:r>
              <a:rPr lang="en-US" i="1" dirty="0"/>
              <a:t>αρα</a:t>
            </a:r>
            <a:r>
              <a:rPr lang="en-US" i="1" dirty="0" err="1"/>
              <a:t>φυλ</a:t>
            </a:r>
            <a:r>
              <a:rPr lang="en-US" i="1" dirty="0"/>
              <a:t>ακαί / custodiae</a:t>
            </a:r>
            <a:r>
              <a:rPr lang="en-US" dirty="0"/>
              <a:t> </a:t>
            </a:r>
            <a:r>
              <a:rPr lang="el-GR" dirty="0"/>
              <a:t>– </a:t>
            </a:r>
            <a:r>
              <a:rPr lang="en-US" dirty="0"/>
              <a:t>both </a:t>
            </a:r>
            <a:r>
              <a:rPr lang="en-US" i="1" dirty="0"/>
              <a:t>professio </a:t>
            </a:r>
            <a:r>
              <a:rPr lang="en-US" dirty="0"/>
              <a:t>and authorized loading or unloading of cargos</a:t>
            </a:r>
          </a:p>
          <a:p>
            <a:pPr>
              <a:buFontTx/>
              <a:buChar char="-"/>
            </a:pPr>
            <a:r>
              <a:rPr lang="en-US" dirty="0"/>
              <a:t>separation between 1) declaration and loading and 2) payment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>
              <a:buFontTx/>
              <a:buChar char="-"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639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1BCDE-6F9E-FFE2-2F91-878480847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171801"/>
          </a:xfrm>
        </p:spPr>
        <p:txBody>
          <a:bodyPr/>
          <a:lstStyle/>
          <a:p>
            <a:r>
              <a:rPr lang="en-US" sz="3000" dirty="0"/>
              <a:t>General prohibition to unload unregistered cargo (ll. 20-22)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0B7EF-5BB3-148F-ADB1-4D4213C9F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932" y="1750980"/>
            <a:ext cx="9475921" cy="4497420"/>
          </a:xfrm>
        </p:spPr>
        <p:txBody>
          <a:bodyPr/>
          <a:lstStyle/>
          <a:p>
            <a:pPr marL="0" indent="0" algn="just">
              <a:buNone/>
            </a:pPr>
            <a:r>
              <a:rPr lang="el-GR" dirty="0"/>
              <a:t>ὤνιον ἐκ πλοίο[υ]/ [μή τις δόλωι πονηρῶι ἀναπόγραφον ἀφαιρείτω μήτε ἐκ]ν̣ευέτω τέλους στερέσεως χάριν· ἐὰν δέ τις ὑπεναντίον τούτοις ποιήσῃ, τὸ ὤνιον καὶ τὸ πρᾶγμα τοῦ/ [τελώνου ἔστω].</a:t>
            </a:r>
          </a:p>
          <a:p>
            <a:pPr marL="0" indent="0" algn="just">
              <a:buNone/>
            </a:pPr>
            <a:endParaRPr lang="el-GR" dirty="0"/>
          </a:p>
          <a:p>
            <a:pPr marL="0" indent="0" algn="just">
              <a:buNone/>
            </a:pPr>
            <a:r>
              <a:rPr lang="en-US" dirty="0"/>
              <a:t>No-one is to take out or] abstract [with wrongful deceit unregistered] merchandise from the ship for the sake of evasion of telos; and if anyone acts in contravention of these provisions, the merchandise and the goods [are to belong to the collector].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769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4A88D20-2F75-6F4F-DFDE-B0FAEA916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588142"/>
          </a:xfrm>
        </p:spPr>
        <p:txBody>
          <a:bodyPr/>
          <a:lstStyle/>
          <a:p>
            <a:r>
              <a:rPr lang="en-US" sz="3000" dirty="0"/>
              <a:t>Lists of possible customs offices locations (ll. 22-20)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A4C0D4-32E0-74AD-CD5C-85E8A70180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4750" y="1284052"/>
            <a:ext cx="6186790" cy="53404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Ll. 22-26 – maritime locations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l-GR" sz="16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ἐάν τίς τι εἰσάγῃ ἢ ἐξάγῃ κατὰ θάλασσαν, </a:t>
            </a:r>
            <a:r>
              <a:rPr lang="el-GR" sz="16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πρὸς τὸν τελώνην ἀπογραφέσθω</a:t>
            </a:r>
            <a:r>
              <a:rPr lang="el-GR" sz="16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l-GR" sz="1600" dirty="0"/>
              <a:t>ἐν τοῖς</a:t>
            </a:r>
            <a:r>
              <a:rPr lang="en-US" sz="1600" dirty="0"/>
              <a:t> / </a:t>
            </a:r>
            <a:r>
              <a:rPr lang="el-GR" sz="1600" dirty="0"/>
              <a:t>[τόποις πᾶσιν</a:t>
            </a:r>
            <a:r>
              <a:rPr lang="en-US" sz="1600" dirty="0"/>
              <a:t> </a:t>
            </a:r>
            <a:r>
              <a:rPr lang="el-GR" sz="1600" dirty="0"/>
              <a:t>τοῖς</a:t>
            </a:r>
            <a:r>
              <a:rPr lang="en-US" sz="1600" dirty="0"/>
              <a:t> </a:t>
            </a:r>
            <a:r>
              <a:rPr lang="el-GR" sz="1600" dirty="0"/>
              <a:t>ὑπογεγραμμένοις</a:t>
            </a:r>
            <a:r>
              <a:rPr lang="en-US" sz="1600" dirty="0"/>
              <a:t> </a:t>
            </a:r>
            <a:r>
              <a:rPr lang="el-GR" sz="1600" dirty="0"/>
              <a:t>Ἱερῶι πρὸς τῶι</a:t>
            </a:r>
            <a:r>
              <a:rPr lang="en-US" sz="1600" dirty="0"/>
              <a:t>] </a:t>
            </a:r>
            <a:r>
              <a:rPr lang="el-GR" sz="1600" dirty="0"/>
              <a:t>Πόντωι, Καλχήδονι, Δασκυλείωι, Ἀπολλωνίαι πρὸς τῶι Ῥυνδάκου στόματι, Κυζίκωι, Πριάπῳ, Παρίῳ, Λαμψάκῳ,</a:t>
            </a:r>
            <a:r>
              <a:rPr lang="en-US" sz="1600" dirty="0"/>
              <a:t> / </a:t>
            </a:r>
            <a:r>
              <a:rPr lang="el-GR" sz="1600" dirty="0"/>
              <a:t>[Ἀβύδῳ</a:t>
            </a:r>
            <a:r>
              <a:rPr lang="en-US" sz="1600" dirty="0"/>
              <a:t>, </a:t>
            </a:r>
            <a:r>
              <a:rPr lang="el-GR" sz="1600" dirty="0"/>
              <a:t>Δαρδάνῳ</a:t>
            </a:r>
            <a:r>
              <a:rPr lang="en-US" sz="1600" dirty="0"/>
              <a:t>, </a:t>
            </a:r>
            <a:r>
              <a:rPr lang="el-GR" sz="1600" dirty="0"/>
              <a:t>Σιγείῳ, Ἀλεξανδρείᾳ, Ἀμαζιτῶι, Ἄσ</a:t>
            </a:r>
            <a:r>
              <a:rPr lang="en-US" sz="1600" dirty="0"/>
              <a:t>]</a:t>
            </a:r>
            <a:r>
              <a:rPr lang="el-GR" sz="1600" dirty="0"/>
              <a:t>σωι, Γαργάρωι, Ποροσελήνηι, Ἀντάνδρωι, Ἀστυρίοις, Ἀδραμυτείωι, Ἀταρνέᾳ, Πιτάνηι, Ἐλαίᾳ, Μυρείνηι, τῇ πάλαι</a:t>
            </a:r>
            <a:r>
              <a:rPr lang="en-US" sz="1600" dirty="0"/>
              <a:t> / </a:t>
            </a:r>
            <a:r>
              <a:rPr lang="el-GR" sz="1600" dirty="0"/>
              <a:t>[- - - Κύμῃ, Φωκαίᾳ, Ἐρύθραις, Σμύρνῃ, Κ]ολοφῶνι, Τέωι, Ἐφέσωι, Πριήνηι πρὸς τῶι Μαιάνδρου στόματι, Μειλήτῳ, Ἰάσωι, Βαργυλίοις, Κεράμωι,</a:t>
            </a:r>
            <a:r>
              <a:rPr lang="en-US" sz="1600" dirty="0"/>
              <a:t> / </a:t>
            </a:r>
            <a:r>
              <a:rPr lang="el-GR" sz="1600" dirty="0"/>
              <a:t>[Ἁλικαρνασσῶι, Μύνδωι, Κνίδωι, Φύσκωι, Ἀτταλείαι, Ἀσπένδωι</a:t>
            </a:r>
            <a:r>
              <a:rPr lang="en-US" sz="1600" dirty="0"/>
              <a:t>]</a:t>
            </a:r>
            <a:r>
              <a:rPr lang="el-GR" sz="1600" dirty="0"/>
              <a:t>,</a:t>
            </a:r>
            <a:r>
              <a:rPr lang="en-US" sz="1600" dirty="0"/>
              <a:t> </a:t>
            </a:r>
            <a:r>
              <a:rPr lang="el-GR" sz="1600" dirty="0"/>
              <a:t>Π̣έργηι, Μαγύδωι, Φασηλίδι, Σίδηι Κορυφῆι </a:t>
            </a:r>
            <a:endParaRPr lang="en-US" sz="16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1D106A-7E0E-B736-C76D-85412B2743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87183" y="1284051"/>
            <a:ext cx="4241260" cy="49722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Ll. 26-28 – land locations</a:t>
            </a:r>
            <a:endParaRPr lang="el-GR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el-GR" sz="16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ὁ κατὰ γῆν εἰσάγων ἐν τούτοις τοῖς τόποις προσφω/[νέιτω καὶ ἀπογραφέσθω  </a:t>
            </a:r>
            <a:r>
              <a:rPr lang="el-GR" sz="1600" dirty="0"/>
              <a:t>ἐν οἷς ἂν τελώνιον ἐν τοῖς ὅροις  τῆς χώρα]ς</a:t>
            </a:r>
            <a:r>
              <a:rPr lang="en-US" sz="1600" dirty="0"/>
              <a:t> </a:t>
            </a:r>
            <a:r>
              <a:rPr lang="el-GR" sz="1600" dirty="0"/>
              <a:t>πρὸ τῶν βασιλείας ἢ ἐλευθέρων πόλεων ἢ ἐθνῶν ἢ δήμων ὑπάρχῃ ἐπὶ τοῦ τελώνου ἢ ἐπι/[τρόπου αὐτοῦ ὁς ἂν αὐτῶν φανερῶς ἐπὶ τοῦ τελωνίου  ἐ</a:t>
            </a:r>
            <a:r>
              <a:rPr lang="en-US" sz="1600" dirty="0"/>
              <a:t>]</a:t>
            </a:r>
            <a:r>
              <a:rPr lang="el-GR" sz="1600" dirty="0"/>
              <a:t>κείνου χωρὶς δόλου πονηροῦ προγεγραμμένος ᾖ.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99059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7640B-51B6-6885-7209-DC5E59A28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07597"/>
          </a:xfrm>
        </p:spPr>
        <p:txBody>
          <a:bodyPr/>
          <a:lstStyle/>
          <a:p>
            <a:pPr algn="just"/>
            <a:r>
              <a:rPr lang="en-US" sz="3000" dirty="0"/>
              <a:t>Requirements for the customs offices (ll. 29-32)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E9231-444A-E324-30C4-5AE5FC9FB9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6112" y="1225685"/>
            <a:ext cx="4853540" cy="503065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l-GR" sz="1600" dirty="0"/>
              <a:t>ὁ τὸ τέλος ἐξηγορακὼς ἐν αἷς ἂν πόλεσι καὶ τόποις ἐν τῶι τῆς ἐκμισθώ/[σεως νόμου + 8 διατεταγμένον ἦι φροντιζέτω ὅπως ὁ κ]ατὰ θάλασσαν καὶ ὁ κατὰ γῆν εἰσάγων ἢ ἐξάγων τῶι τελώνηι προσφωνῆι καὶ ἀπογράφηται. </a:t>
            </a:r>
            <a:r>
              <a:rPr lang="el-GR" sz="16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ἐὰν βούληται / [ἐν ταύταις ταῖς πόλεσι πάσαις καὶ τόποις προσφωνήσε]ως ἢ ἀπογραφῆς ἢ οἰκήσεως χάριν ἀνὰ ἓν ἐποίκιον ἐχέτω,</a:t>
            </a:r>
            <a:r>
              <a:rPr lang="el-GR" sz="1600" dirty="0"/>
              <a:t> ἐφ’ ὧι οὔτε ἐν ἱερῶι οὔτε ἐν τεμένει οὔτε ἐν / [τόπωι ἀνέτωι ἔσται + 27 </a:t>
            </a:r>
            <a:r>
              <a:rPr lang="el-GR" sz="16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π]α̣ραφυλακὰς ἐχέτωσαν, παρὰ ποταμῶι δὲ Ῥυνδάκωι μίαν παραφυλακὴν.</a:t>
            </a:r>
            <a:endParaRPr lang="en-US" sz="1600" b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9355B8-1AE9-0C25-D78A-7BC688872F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4492" y="1225684"/>
            <a:ext cx="5483677" cy="503065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600" dirty="0"/>
              <a:t>Whoever has accepted the contract for the (exaction of the) telos, in whatever cities and places [it is written (?) and laid down] in the [lex] of the </a:t>
            </a:r>
            <a:r>
              <a:rPr lang="en-US" sz="1600" dirty="0" err="1"/>
              <a:t>locatio</a:t>
            </a:r>
            <a:r>
              <a:rPr lang="en-US" sz="1600" dirty="0"/>
              <a:t>, [is to see that whoever] imports or exports by sea or land declares to and registers with the collector. </a:t>
            </a:r>
            <a:r>
              <a:rPr lang="en-US" sz="16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If he wishes, he is to have up to one building [in all these cities and places] for the sake of [declaration (?)] or registration or habitation,</a:t>
            </a:r>
            <a:r>
              <a:rPr lang="en-US" sz="1600" dirty="0"/>
              <a:t> provided that [it is] not in a temple or temenos or [sacred place; And at (?) - - -] </a:t>
            </a:r>
            <a:r>
              <a:rPr lang="en-US" sz="16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they are to have [???] guard-posts, and (in any case) one guard-post on the River </a:t>
            </a:r>
            <a:r>
              <a:rPr lang="en-US" sz="16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Rhyndacus</a:t>
            </a:r>
            <a:r>
              <a:rPr lang="en-US" sz="16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7504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83D9F-A8D4-FC45-8183-3D8A8360E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549231"/>
          </a:xfrm>
        </p:spPr>
        <p:txBody>
          <a:bodyPr/>
          <a:lstStyle/>
          <a:p>
            <a:r>
              <a:rPr lang="en-US" sz="3000" dirty="0"/>
              <a:t>A </a:t>
            </a:r>
            <a:r>
              <a:rPr lang="el-GR" sz="3000" dirty="0"/>
              <a:t>παραφυλακὴ </a:t>
            </a:r>
            <a:r>
              <a:rPr lang="en-US" sz="3000" dirty="0"/>
              <a:t>in every harbor (ll. 32-36)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C2A99-21F9-B8E2-D0C4-09C112FFE5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6112" y="1400783"/>
            <a:ext cx="4853540" cy="4855555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l-GR" dirty="0"/>
              <a:t>ὃς ἂν τόπος τῆς ἐπα̣[ρχεία]ς ταύτη[ς] / [ὑπάρχῃ, ὅπου ἂν δέῃ προσφωνῆσαι εἰ </a:t>
            </a:r>
            <a:r>
              <a:rPr lang="el-GR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ἐν τοῖς τόποις τ]ούτοις θαλάσσηι λιμὴν πρόσκειται τούτων ἐν ἑκάστωι λιμένι ἀνὰ μίαν παραφυλακὴν ἐκ περιό[δο]υ</a:t>
            </a:r>
            <a:r>
              <a:rPr lang="el-GR" dirty="0"/>
              <a:t> </a:t>
            </a:r>
            <a:r>
              <a:rPr lang="el-GR" u="sng" dirty="0">
                <a:solidFill>
                  <a:schemeClr val="bg2">
                    <a:lumMod val="60000"/>
                    <a:lumOff val="40000"/>
                  </a:schemeClr>
                </a:solidFill>
              </a:rPr>
              <a:t>ἐὰν / [βούλωνται </a:t>
            </a:r>
            <a:r>
              <a:rPr lang="el-GR" dirty="0"/>
              <a:t>ἐχέτωσαν τέλους εἰσπράξεως χάρι]ν </a:t>
            </a:r>
            <a:r>
              <a:rPr lang="el-GR" dirty="0">
                <a:solidFill>
                  <a:schemeClr val="bg2">
                    <a:lumMod val="60000"/>
                    <a:lumOff val="40000"/>
                  </a:schemeClr>
                </a:solidFill>
              </a:rPr>
              <a:t>καὶ ἐπὶ τῆς ἀγχιθαλάσσου δὲ παραποντίας καὶ περὶ τοὺς ἐλευθέρους ὅρους τῆς ἐπαρχείας, ἐὰν βουλων/[ται</a:t>
            </a:r>
            <a:r>
              <a:rPr lang="el-GR" dirty="0"/>
              <a:t>, </a:t>
            </a:r>
            <a:r>
              <a:rPr lang="el-GR" dirty="0">
                <a:solidFill>
                  <a:schemeClr val="bg2">
                    <a:lumMod val="20000"/>
                    <a:lumOff val="80000"/>
                  </a:schemeClr>
                </a:solidFill>
              </a:rPr>
              <a:t>ἐφ’ ᾧ ἐποίκιον ὅπου ἄν προσφωνεῖν δέῃ +5 ἐγ]γυτερον ἑνὶ ἑνὸς τόπου μῆκος ποδῶν τριάκοντα ᾠκοδομημένον ἢ περιπεφραγμένον ἔχωσιν καὶ ἐφ’ ᾧ μήτε / [ᾠκοδομημένου ᾖ ἐν ἱερῶι μήτε ἐν τεμένει μ]ήτε ἐν τόπωι ἀνετῶι μήτε ἐγγυτέρωι ἐποικίωι ποδῶν ἐνενήκοντα.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380CAF-FEA1-9858-AAA0-0D8CC7A03C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73949" y="1400782"/>
            <a:ext cx="5593404" cy="4855555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en-US" dirty="0"/>
              <a:t>Whatever place of this province [there is, wherever it is necessary to declare, if in] these [places] a </a:t>
            </a:r>
            <a:r>
              <a:rPr lang="en-US" dirty="0" err="1"/>
              <a:t>harbour</a:t>
            </a:r>
            <a:r>
              <a:rPr lang="en-US" dirty="0"/>
              <a:t> lies by the sea, 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[they are to have] by each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harbour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in these (places) up to one guard-post in sequence, </a:t>
            </a:r>
            <a:r>
              <a:rPr lang="en-US" dirty="0"/>
              <a:t>if [they wish, for the sake of exaction of telos]; 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and also on the coast by the sea; and around the boundaries of the province</a:t>
            </a:r>
            <a:r>
              <a:rPr lang="en-US" dirty="0"/>
              <a:t>, where it is lawful to go or drive (animals), 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if they wish</a:t>
            </a:r>
            <a:r>
              <a:rPr lang="en-US" dirty="0"/>
              <a:t>; </a:t>
            </a:r>
            <a:r>
              <a:rPr 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[provided that] they have (a building) within [??? (feet) of wherever it is necessary to  declare], built or fenced, one in each place, thirty feet from front to back, &lt;thirty feet from side to side&gt;, and provided that it is not [built in a temple or temenos] or sacred place or with (another) building nearer than ninety feet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222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65880-4700-74C5-E886-A77CC5E37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558959"/>
          </a:xfrm>
        </p:spPr>
        <p:txBody>
          <a:bodyPr/>
          <a:lstStyle/>
          <a:p>
            <a:r>
              <a:rPr lang="en-US" sz="3000" dirty="0"/>
              <a:t>Distances between </a:t>
            </a:r>
            <a:r>
              <a:rPr lang="el-GR" sz="3000" dirty="0"/>
              <a:t>παραφυλακαί</a:t>
            </a:r>
            <a:r>
              <a:rPr lang="en-US" sz="3000" dirty="0"/>
              <a:t> (ll. 36-40)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AD6BF-DEC4-7030-EF77-165A1B712D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6111" y="1254869"/>
            <a:ext cx="5392365" cy="500147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600" dirty="0"/>
              <a:t>Ll. 36-38 	</a:t>
            </a:r>
            <a:r>
              <a:rPr lang="el-GR" sz="1600" dirty="0"/>
              <a:t>ὃ ἐποίκιον πρότερον ὑπάρχῃ ᾠκοδομημένον / [τούτωι χρήσθωσαν ἐὰν δέ νέον οἰκοδομῶσι μήτ]ε μὴν ἐγγυτέρωι τείχει ποδῶν ἑκατὸν ᾠκοδομημένον ἐχέτωσαν μήτε ἐν ἑκάστηι τῶν παραφυλακῶν τούτων / [πλείους + 33] ΝΩΝ ἐχέτωσαν, ἐφ</a:t>
            </a:r>
            <a:r>
              <a:rPr lang="el-GR" sz="16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’ ᾧ τῶν παραφυλακῶν τούτων τὸ μεταξὺ διάστημα ὀγδοήκοντα σταδίων ἔσται</a:t>
            </a:r>
            <a:endParaRPr lang="en-US" sz="16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/>
              <a:t>Whatever building exists built beforehand, [they are to use it; but if they build a new one, they are not] indeed to have one built with a wall nearer than a hundred feet nor in each of these guard-posts are they to have [more than ??? men (?)], </a:t>
            </a:r>
            <a:r>
              <a:rPr lang="en-US" sz="16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provided that the distance between these guard-posts is of eighty </a:t>
            </a:r>
            <a:r>
              <a:rPr lang="en-US" sz="16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stades</a:t>
            </a:r>
            <a:r>
              <a:rPr lang="en-US" sz="16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7F60B7-7965-027E-91A8-46215BC1E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254868"/>
            <a:ext cx="5392365" cy="500147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en-US" sz="1600" dirty="0"/>
              <a:t>Ll. 38-40	</a:t>
            </a:r>
            <a:r>
              <a:rPr lang="el-GR" sz="1600" dirty="0"/>
              <a:t>ἐκτὸς τῶν / [προγεγραμμένων τόπων μή τις παραφυλακὴ ἔστω μή]τε μὴν </a:t>
            </a:r>
            <a:r>
              <a:rPr lang="el-GR" sz="16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ἥττων παραφυλακὴ ἀπὸ παραφυλακῆς μείζονος τεσσαράκοντα σταδίων </a:t>
            </a:r>
            <a:r>
              <a:rPr lang="el-GR" sz="1600" dirty="0"/>
              <a:t>μηδὲ ἀποτέρω τῶν τῆς ἐπαρχείας / [</a:t>
            </a:r>
            <a:r>
              <a:rPr lang="el-GR" sz="16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ἐλευθέρων ὅρων ἑκάστη παραφυλακὴ τεσσάρ]ωνν σταδίων διεστηκέτω.</a:t>
            </a:r>
            <a:endParaRPr lang="en-US" sz="16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1600" dirty="0"/>
              <a:t>Apart from at the [above places there is to be no guard-post] </a:t>
            </a:r>
            <a:r>
              <a:rPr lang="en-US" sz="16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nor is a minor guard-post to be distant from a major guard-post (more than) forty </a:t>
            </a:r>
            <a:r>
              <a:rPr lang="en-US" sz="16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stades</a:t>
            </a:r>
            <a:r>
              <a:rPr lang="en-US" sz="16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600" dirty="0"/>
              <a:t>nor [any guard-post] from the [boundaries] of the province [where it is lawful to go or drive (animals) </a:t>
            </a:r>
            <a:r>
              <a:rPr lang="en-US" sz="16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(more than) four (?)] </a:t>
            </a:r>
            <a:r>
              <a:rPr lang="en-US" sz="16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stades</a:t>
            </a:r>
            <a:endParaRPr lang="en-US" sz="16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082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6F805-5810-F60F-4133-4D73C4C2D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520048"/>
          </a:xfrm>
        </p:spPr>
        <p:txBody>
          <a:bodyPr/>
          <a:lstStyle/>
          <a:p>
            <a:r>
              <a:rPr lang="en-US" sz="3000" i="1" dirty="0"/>
              <a:t>Stationes</a:t>
            </a:r>
            <a:r>
              <a:rPr lang="en-US" sz="3000" dirty="0"/>
              <a:t> and </a:t>
            </a:r>
            <a:r>
              <a:rPr lang="en-US" sz="3000" i="1" dirty="0"/>
              <a:t>custodiae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47560-603E-BD0B-C43E-710B5BBF65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6112" y="1215957"/>
            <a:ext cx="4853540" cy="50403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Ll. 22-32</a:t>
            </a:r>
          </a:p>
          <a:p>
            <a:pPr marL="0" indent="0">
              <a:buNone/>
            </a:pPr>
            <a:r>
              <a:rPr lang="en-US" dirty="0"/>
              <a:t>Declaration </a:t>
            </a:r>
            <a:r>
              <a:rPr lang="el-GR" dirty="0"/>
              <a:t>πρὸς τὸν τελώνην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l-GR" dirty="0"/>
              <a:t>τελώνιον </a:t>
            </a:r>
            <a:r>
              <a:rPr lang="en-US" dirty="0"/>
              <a:t>or </a:t>
            </a:r>
            <a:r>
              <a:rPr lang="el-GR" dirty="0"/>
              <a:t>τελωνεῖον – </a:t>
            </a:r>
            <a:r>
              <a:rPr lang="en-US" dirty="0"/>
              <a:t>statio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at the expense of the portitor (</a:t>
            </a:r>
            <a:r>
              <a:rPr lang="el-GR" dirty="0"/>
              <a:t>ἐποίκιον ἐχέτω)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locations strictly regulated (ll. 22-28)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authorized high-status personnel (</a:t>
            </a:r>
            <a:r>
              <a:rPr lang="el-GR" dirty="0"/>
              <a:t>τελώνης </a:t>
            </a:r>
            <a:r>
              <a:rPr lang="en-US" dirty="0"/>
              <a:t>or </a:t>
            </a:r>
            <a:r>
              <a:rPr lang="el-GR" dirty="0"/>
              <a:t>ἐπίτροπος)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6E5BA2-4271-831C-4AE3-5697C42160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4493" y="1215958"/>
            <a:ext cx="4853540" cy="50403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ll. 32-40</a:t>
            </a:r>
          </a:p>
          <a:p>
            <a:pPr marL="0" indent="0">
              <a:buNone/>
            </a:pPr>
            <a:r>
              <a:rPr lang="en-US" dirty="0"/>
              <a:t>Regulations about </a:t>
            </a:r>
            <a:r>
              <a:rPr lang="el-GR" dirty="0"/>
              <a:t>παραφυλακὴ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l-GR" dirty="0"/>
              <a:t>παραφυλακὴ - </a:t>
            </a:r>
            <a:r>
              <a:rPr lang="en-US" dirty="0"/>
              <a:t>custodia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at the expense of the portitor ([</a:t>
            </a:r>
            <a:r>
              <a:rPr lang="el-GR" dirty="0"/>
              <a:t>π]α̣ραφυλακὰς ἐχέτωσαν)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locations strictly regulated (80 / 40 </a:t>
            </a:r>
            <a:r>
              <a:rPr lang="en-US" dirty="0" err="1"/>
              <a:t>stades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 mention of </a:t>
            </a:r>
            <a:r>
              <a:rPr lang="el-GR" dirty="0"/>
              <a:t>τελώνης </a:t>
            </a:r>
            <a:r>
              <a:rPr lang="en-US" dirty="0"/>
              <a:t>or </a:t>
            </a:r>
            <a:r>
              <a:rPr lang="el-GR" dirty="0"/>
              <a:t>ἐπίτροπος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913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EF3A6-C4AE-F547-67C2-014A5FB5D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578414"/>
          </a:xfrm>
        </p:spPr>
        <p:txBody>
          <a:bodyPr/>
          <a:lstStyle/>
          <a:p>
            <a:r>
              <a:rPr lang="en-US" sz="3000" dirty="0"/>
              <a:t>Declaration if the </a:t>
            </a:r>
            <a:r>
              <a:rPr lang="el-GR" sz="3000" dirty="0"/>
              <a:t>τελώνης </a:t>
            </a:r>
            <a:r>
              <a:rPr lang="en-US" sz="3000" dirty="0"/>
              <a:t>is absent (ll. 40-42)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3333B-7C62-19F1-1645-1A46645EF9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6112" y="1254869"/>
            <a:ext cx="4853540" cy="500147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l-GR" dirty="0">
                <a:solidFill>
                  <a:schemeClr val="bg2">
                    <a:lumMod val="60000"/>
                    <a:lumOff val="40000"/>
                  </a:schemeClr>
                </a:solidFill>
              </a:rPr>
              <a:t>ἐὰν μήτε τελώνης μήτε ἐπίτροπος κατὰ τοῦτον τὸν νόμον ᾖ α̣ὐ̣τ̣όθι</a:t>
            </a:r>
            <a:r>
              <a:rPr lang="el-GR" dirty="0"/>
              <a:t>, ὧι τις προσφωνήσηι / [καὶ ἀπογράψηται πρὸ τοῦ εἰσάγειν ὅταν τ̣]οῦτο ὑπάρχῃ, </a:t>
            </a:r>
            <a:r>
              <a:rPr lang="el-GR" dirty="0">
                <a:solidFill>
                  <a:schemeClr val="bg2">
                    <a:lumMod val="60000"/>
                    <a:lumOff val="40000"/>
                  </a:schemeClr>
                </a:solidFill>
              </a:rPr>
              <a:t>ἥτις ἂν πόλις ἔγγιστα ἐκείνωι τῶι τόπῳ ᾖ̣, παρὰ τῶι ἐν αὐτῇ τὴν μεγίστην ἀρχὴν ἔχοντι </a:t>
            </a:r>
            <a:r>
              <a:rPr lang="el-GR" dirty="0"/>
              <a:t>ἀπογραφέσθωσαν / [ὡς κατὰ τὸν νόμον δεῖ]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03505A-1158-53C3-2268-B4AC777CF8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4493" y="1254868"/>
            <a:ext cx="4853540" cy="5001469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If there is neither a collector nor a procurator there according to this lex</a:t>
            </a:r>
            <a:r>
              <a:rPr lang="en-US" dirty="0"/>
              <a:t>, to whom someone may declare [and with whom one may register before importing, whenever] this is the case, 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whatever city is nearest to that place, they are to register with the person holding the highest office in it</a:t>
            </a:r>
            <a:r>
              <a:rPr lang="en-US" dirty="0"/>
              <a:t> [as is appropriate according to the lex.]</a:t>
            </a:r>
          </a:p>
        </p:txBody>
      </p:sp>
    </p:spTree>
    <p:extLst>
      <p:ext uri="{BB962C8B-B14F-4D97-AF65-F5344CB8AC3E}">
        <p14:creationId xmlns:p14="http://schemas.microsoft.com/office/powerpoint/2010/main" val="2772832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E76E8-0577-6C53-177A-1FB65BF84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558959"/>
          </a:xfrm>
        </p:spPr>
        <p:txBody>
          <a:bodyPr/>
          <a:lstStyle/>
          <a:p>
            <a:r>
              <a:rPr lang="en-US" sz="3000" dirty="0"/>
              <a:t>Declaration in a </a:t>
            </a:r>
            <a:r>
              <a:rPr lang="el-GR" sz="3000" dirty="0"/>
              <a:t>παραφυλακὴ</a:t>
            </a:r>
            <a:r>
              <a:rPr lang="en-US" sz="3000" dirty="0"/>
              <a:t> (ll. 42-45)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D041D-9D87-DAC8-70A8-5BFC30A9DD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6112" y="1391055"/>
            <a:ext cx="4853540" cy="486528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l-GR" dirty="0">
                <a:solidFill>
                  <a:schemeClr val="bg2">
                    <a:lumMod val="60000"/>
                    <a:lumOff val="40000"/>
                  </a:schemeClr>
                </a:solidFill>
              </a:rPr>
              <a:t>[ἐὰν κατὰ τὸν τῆς ἐκ]μισθώσεως νόμον μὴ ᾖ διατεταγμένον παρά τινι δέ̣ῃ ποιεῖσθαι τὰς ἀπογραφάς,</a:t>
            </a:r>
            <a:r>
              <a:rPr lang="el-GR" dirty="0"/>
              <a:t> ἐάν τινες παραφυλακαὶ / [ἤ ἐν λιμένι ἤ περὶ τοὺς ἐλευθέρο]υ̣ς ὅ̣ρους τῆς ἐπαρχείας ὦσιν, αἵτινες ἂν τούτων παραφυλακαὶ δύο ἔγγιστα αὐτοῖς ὑπάρχωσιν ἐκείνωι τῶι τόπωι δι’ οὗ / [τις +9 μέλλει ἐξάγειν ἐισ]άγειν ᾒ μελλήσει ἐπὶ ὁποτέρας οὖν τούτων τῶν παραφυλακῶν θελήσῃ πρὸ τοῦ ἐξάγειν ἢ εἰσάγειν προσφωνείτω καὶ ἀπο/[γραφέσθω].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D244E4-5104-AB10-D14B-6412D9DBCE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4493" y="1391056"/>
            <a:ext cx="4929201" cy="486528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[If] it is not laid down [according to the] lex of [the]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locatio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with whom it is necessary to carry out the registrations,</a:t>
            </a:r>
            <a:r>
              <a:rPr lang="en-US" dirty="0"/>
              <a:t> if there are any guard-posts [either by a </a:t>
            </a:r>
            <a:r>
              <a:rPr lang="en-US" dirty="0" err="1"/>
              <a:t>harbour</a:t>
            </a:r>
            <a:r>
              <a:rPr lang="en-US" dirty="0"/>
              <a:t> or around the] boundaries of the province [where it is lawful to go or drive (animals),] whichever two guard-posts of these are nearest for them to that place through which [anyone - - - intends] or shall intend [to export or </a:t>
            </a:r>
            <a:r>
              <a:rPr lang="en-US" dirty="0" err="1"/>
              <a:t>im</a:t>
            </a:r>
            <a:r>
              <a:rPr lang="en-US" dirty="0"/>
              <a:t>]port, he is therefore to declare and [register] at whichever of these guard-posts he wishes before exporting or importing.</a:t>
            </a:r>
          </a:p>
        </p:txBody>
      </p:sp>
    </p:spTree>
    <p:extLst>
      <p:ext uri="{BB962C8B-B14F-4D97-AF65-F5344CB8AC3E}">
        <p14:creationId xmlns:p14="http://schemas.microsoft.com/office/powerpoint/2010/main" val="2145955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12652</TotalTime>
  <Words>2056</Words>
  <Application>Microsoft Office PowerPoint</Application>
  <PresentationFormat>Panoramiczny</PresentationFormat>
  <Paragraphs>80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5" baseType="lpstr">
      <vt:lpstr>Century Gothic</vt:lpstr>
      <vt:lpstr>Wingdings 3</vt:lpstr>
      <vt:lpstr>Ion</vt:lpstr>
      <vt:lpstr>Stationes and custodiae – notes on the Lex portus Asiae </vt:lpstr>
      <vt:lpstr>General prohibition to unload unregistered cargo (ll. 20-22)</vt:lpstr>
      <vt:lpstr>Lists of possible customs offices locations (ll. 22-20)</vt:lpstr>
      <vt:lpstr>Requirements for the customs offices (ll. 29-32)</vt:lpstr>
      <vt:lpstr>A παραφυλακὴ in every harbor (ll. 32-36)</vt:lpstr>
      <vt:lpstr>Distances between παραφυλακαί (ll. 36-40)</vt:lpstr>
      <vt:lpstr>Stationes and custodiae</vt:lpstr>
      <vt:lpstr>Declaration if the τελώνης is absent (ll. 40-42)</vt:lpstr>
      <vt:lpstr>Declaration in a παραφυλακὴ (ll. 42-45)</vt:lpstr>
      <vt:lpstr>Lex portus from Andriake (ll. 41-45)</vt:lpstr>
      <vt:lpstr>Lex portus from Andriake (ll. 84-87)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Lyuba Radulova</dc:creator>
  <cp:lastModifiedBy>Jacek Wiewiorowski</cp:lastModifiedBy>
  <cp:revision>25</cp:revision>
  <dcterms:created xsi:type="dcterms:W3CDTF">2026-03-10T07:43:14Z</dcterms:created>
  <dcterms:modified xsi:type="dcterms:W3CDTF">2026-03-27T09:27:54Z</dcterms:modified>
</cp:coreProperties>
</file>