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8" r:id="rId4"/>
    <p:sldId id="290" r:id="rId5"/>
    <p:sldId id="289" r:id="rId6"/>
    <p:sldId id="291" r:id="rId7"/>
    <p:sldId id="257" r:id="rId8"/>
    <p:sldId id="286" r:id="rId9"/>
    <p:sldId id="287" r:id="rId10"/>
    <p:sldId id="275" r:id="rId11"/>
    <p:sldId id="259" r:id="rId12"/>
    <p:sldId id="261" r:id="rId13"/>
    <p:sldId id="262" r:id="rId14"/>
    <p:sldId id="263" r:id="rId15"/>
    <p:sldId id="315" r:id="rId16"/>
    <p:sldId id="292" r:id="rId17"/>
    <p:sldId id="316" r:id="rId18"/>
    <p:sldId id="304" r:id="rId19"/>
    <p:sldId id="306" r:id="rId20"/>
    <p:sldId id="305" r:id="rId21"/>
    <p:sldId id="307" r:id="rId22"/>
    <p:sldId id="311" r:id="rId23"/>
    <p:sldId id="313" r:id="rId24"/>
    <p:sldId id="317" r:id="rId25"/>
    <p:sldId id="318" r:id="rId26"/>
    <p:sldId id="31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E039A26-A881-4D2A-8F83-371175FDAFC3}">
          <p14:sldIdLst>
            <p14:sldId id="256"/>
            <p14:sldId id="260"/>
            <p14:sldId id="288"/>
            <p14:sldId id="290"/>
            <p14:sldId id="289"/>
            <p14:sldId id="291"/>
            <p14:sldId id="257"/>
            <p14:sldId id="286"/>
            <p14:sldId id="287"/>
            <p14:sldId id="275"/>
          </p14:sldIdLst>
        </p14:section>
        <p14:section name="Abschnitt ohne Titel" id="{5EAB7D25-7BBE-419E-A528-B7F3C9113B63}">
          <p14:sldIdLst>
            <p14:sldId id="259"/>
            <p14:sldId id="261"/>
            <p14:sldId id="262"/>
            <p14:sldId id="263"/>
            <p14:sldId id="315"/>
            <p14:sldId id="292"/>
            <p14:sldId id="316"/>
            <p14:sldId id="304"/>
            <p14:sldId id="306"/>
            <p14:sldId id="305"/>
            <p14:sldId id="307"/>
            <p14:sldId id="311"/>
            <p14:sldId id="313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886B-2D46-40FB-8933-C56B986716D4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24C4-685F-45D4-8F9C-4775C118E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48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42334-18C3-D913-A46E-2EE6A3EA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FC35D6-30B0-958E-B9AE-AA054F819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940F7E-DC15-757B-747C-F14C29F2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DA9F-F2D0-49B3-8037-00201C2D175C}" type="datetime1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950F0-79A9-22EE-C05E-2412B247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7A4B2F-F369-488D-97F5-1EE05FC7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86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6F061-58D7-4ACE-0C7D-BFFF3507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B362E6-B82F-78F2-40C8-9AA198195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85A81-FA36-B9B8-B48C-4C0A1B29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690-A9AB-4A87-8E55-440EF1CA4AF4}" type="datetime1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5984C-1B9E-FBD6-0F8B-E3C1A48E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6E9308-1D34-07F5-23B0-A0E588B0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13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6223C2-7786-5AD3-862C-93FA2C743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5DB399-AA1B-901B-B512-1D48C0150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BFF41-E80E-8B12-FFE6-CB18A471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4B59-AA4C-429E-A17D-0BCACCB04383}" type="datetime1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F9D60-71B3-FCA9-2724-A94EAFF9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EEDFDB-FBAF-A848-C783-0C2C4B9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6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6BFF7-E06F-67A1-A073-A3684FDA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0058F9-CDA2-C26F-61E5-DB7F6126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04C537-9A01-A5AC-673B-5B08C7DE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23D2-2C0B-403A-8AE4-E55E346ABACA}" type="datetime1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041ED1-57CA-7EB4-AD16-C3B1D324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531387-F633-96A4-9271-4B8BB79B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8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5AD9D-802D-13D3-00D7-E7D2816D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4F74C5-29AB-C761-892C-1015F5B2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3D3C66-43A7-C3B1-303D-37D0D233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7AF-7BCF-40F0-81B8-5E25C9C3E4A0}" type="datetime1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7766D8-8753-EFC8-91DD-286C0767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7077C-A9F9-5E82-3E43-3F686B4F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30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B6432-F337-2504-5FE1-79417272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1F0ECB-F7F7-9EC9-1378-FDC64EC18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F267F4-1280-BACB-1E95-CEE406F5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5948D9-2EFE-DDAD-D346-5C9AAA53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90C9-C5B6-4531-8701-5D963C858D59}" type="datetime1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A1C52-5E4B-921A-671A-238C61E9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1BF3B2-31EE-8961-CE41-ECD13854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37173-ED84-B40F-926A-28A90D68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0AD34D-3721-1258-2615-D08C7DCE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F658DC-1B30-3F31-DD90-432A4D2B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279C49-38C0-816D-A61F-5E331C3AF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131745-8C2C-74D3-AC2B-53037BE8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44679F-C75E-AB77-4D0B-1A62FCCC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F19E-E7F4-4AEF-83FA-D9B1BC8FDB07}" type="datetime1">
              <a:rPr lang="de-DE" smtClean="0"/>
              <a:t>26.03.2026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25C5EF-AA81-4C98-034A-0877D434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FF64E3-C737-7533-0DBB-634FE90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39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070E2-CF2A-BDD8-A14E-0003E69F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1FAC3B-FAB8-10A0-6F52-A88D5D0B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7206-1C50-43CE-98B5-27AAAAA67368}" type="datetime1">
              <a:rPr lang="de-DE" smtClean="0"/>
              <a:t>26.03.2026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36DEEA-412F-5785-0794-4468724B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93EB61-0843-D4D1-0BE0-DE372E5D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13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735612-0949-F947-84EC-C0300A93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C48B-6226-4799-B111-59C0B33C1142}" type="datetime1">
              <a:rPr lang="de-DE" smtClean="0"/>
              <a:t>26.03.2026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160C5D-8D60-2D03-4F1E-88187E19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6E742D-9E35-4AF4-0C25-1EE585DC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1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12869-9033-4A99-51B8-5134D341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3B3FF7-472C-A688-621F-552BED9C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2A6DC1-9D3C-32E8-47EF-C5AABF3DD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45A53D-C935-1696-6948-3696C3AE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1B1-0050-4D74-97B9-1733B72A7823}" type="datetime1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E583A7-5FD9-67FB-448C-107349EF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3B5817-4573-B17F-6286-E3072EB8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9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366DD-3A69-F71A-66DC-DCC40E12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4DFFF3-2221-EE77-7227-5D299867A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37918F-D410-D3AF-9B45-E5CDA47B5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69CF1A-98FB-83DC-3A36-FC22DE26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FDD-6CA5-4098-AC41-C53363714760}" type="datetime1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12373C-541B-CB54-4D33-358F97F0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4CFAF-0196-A273-B3C2-5381262B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D1D4EA-756C-3BBF-E520-17489F2F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667DAC-5039-5CF0-007C-6658EBDE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0CA21-009B-3613-38B0-7CE10CDF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0016-3023-4B5D-B472-1B37F1B8AE12}" type="datetime1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E7082-8948-07F7-17A2-55A3F354B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A817D-7E69-0EAD-54D3-1C2B38A82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B19A-5864-477D-8298-EB8FC2105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687928D-BC4A-1E7E-7086-6DA583C41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endParaRPr lang="de-DE" b="1" dirty="0"/>
          </a:p>
          <a:p>
            <a:r>
              <a:rPr lang="pl-PL" b="1" dirty="0"/>
              <a:t>Peter Rothenhoefer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EFA631-B1FB-AF9B-9065-52838140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10998" r="19759" b="16365"/>
          <a:stretch>
            <a:fillRect/>
          </a:stretch>
        </p:blipFill>
        <p:spPr>
          <a:xfrm>
            <a:off x="0" y="0"/>
            <a:ext cx="12192000" cy="1034145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4DD2E24-93FC-2E84-450F-C9733E6ABCD4}"/>
              </a:ext>
            </a:extLst>
          </p:cNvPr>
          <p:cNvSpPr txBox="1">
            <a:spLocks/>
          </p:cNvSpPr>
          <p:nvPr/>
        </p:nvSpPr>
        <p:spPr>
          <a:xfrm>
            <a:off x="1382598" y="3429000"/>
            <a:ext cx="9024594" cy="2233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Testamentary practice </a:t>
            </a:r>
            <a:br>
              <a:rPr lang="de-D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de-D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3rd and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4th century: </a:t>
            </a:r>
            <a:br>
              <a:rPr lang="de-D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documents</a:t>
            </a:r>
            <a:endParaRPr lang="de-D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Rothenhöfer</a:t>
            </a:r>
            <a:endParaRPr lang="de-D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38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E799FC-4E5F-318D-7C80-2AD43237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61788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wills/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testamenta</a:t>
            </a:r>
            <a:endParaRPr lang="de-DE" sz="32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contracts of sale 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auctoritates</a:t>
            </a:r>
            <a:r>
              <a:rPr lang="en-US" sz="3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agrorum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auctoritates</a:t>
            </a:r>
            <a:r>
              <a:rPr lang="en-US" sz="3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auctionis</a:t>
            </a:r>
            <a:endParaRPr lang="de-DE" sz="32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exempla rerum 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descriptionum</a:t>
            </a:r>
            <a:endParaRPr lang="de-DE" sz="32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exemplum sententiae</a:t>
            </a: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(tutorship) 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tabellae</a:t>
            </a:r>
            <a:r>
              <a:rPr lang="en-US" sz="3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/pacta </a:t>
            </a:r>
            <a:r>
              <a:rPr lang="en-US" sz="32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dotis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documents regarding a compensation after eviction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testationes</a:t>
            </a:r>
            <a:r>
              <a:rPr lang="en-US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de-DE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433944-142A-8817-9600-CEA6A710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52259CD-096D-6476-85A7-CD6C63310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5515"/>
              </p:ext>
            </p:extLst>
          </p:nvPr>
        </p:nvGraphicFramePr>
        <p:xfrm>
          <a:off x="1217630" y="255004"/>
          <a:ext cx="9756740" cy="646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711">
                  <a:extLst>
                    <a:ext uri="{9D8B030D-6E8A-4147-A177-3AD203B41FA5}">
                      <a16:colId xmlns:a16="http://schemas.microsoft.com/office/drawing/2014/main" val="1744043818"/>
                    </a:ext>
                  </a:extLst>
                </a:gridCol>
                <a:gridCol w="2592371">
                  <a:extLst>
                    <a:ext uri="{9D8B030D-6E8A-4147-A177-3AD203B41FA5}">
                      <a16:colId xmlns:a16="http://schemas.microsoft.com/office/drawing/2014/main" val="4153294592"/>
                    </a:ext>
                  </a:extLst>
                </a:gridCol>
                <a:gridCol w="1385740">
                  <a:extLst>
                    <a:ext uri="{9D8B030D-6E8A-4147-A177-3AD203B41FA5}">
                      <a16:colId xmlns:a16="http://schemas.microsoft.com/office/drawing/2014/main" val="2096927263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1447860584"/>
                    </a:ext>
                  </a:extLst>
                </a:gridCol>
                <a:gridCol w="1348031">
                  <a:extLst>
                    <a:ext uri="{9D8B030D-6E8A-4147-A177-3AD203B41FA5}">
                      <a16:colId xmlns:a16="http://schemas.microsoft.com/office/drawing/2014/main" val="3515570362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Testament/Testator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Date (A.D.)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Tabula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Tabula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Tabula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402704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Iulius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Dontiquus</a:t>
                      </a:r>
                      <a:r>
                        <a:rPr lang="de-DE" dirty="0"/>
                        <a:t> </a:t>
                      </a:r>
                    </a:p>
                    <a:p>
                      <a:r>
                        <a:rPr lang="de-DE" dirty="0"/>
                        <a:t>(exemplum)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73470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Valerius Aemilius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Vernucius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31866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Pomponius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Sperantius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815101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Iulius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Pompeianus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97878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anonymous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testator</a:t>
                      </a:r>
                      <a:endParaRPr lang="de-DE" dirty="0"/>
                    </a:p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father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Iulius</a:t>
                      </a:r>
                      <a:r>
                        <a:rPr lang="de-DE" dirty="0"/>
                        <a:t> Primus)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1st half 4th </a:t>
                      </a:r>
                      <a:r>
                        <a:rPr lang="de-DE" dirty="0" err="1"/>
                        <a:t>century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04416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anonymous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testator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about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mid</a:t>
                      </a:r>
                      <a:r>
                        <a:rPr lang="de-DE" dirty="0"/>
                        <a:t> 4th </a:t>
                      </a:r>
                      <a:r>
                        <a:rPr lang="de-DE" dirty="0" err="1"/>
                        <a:t>century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555241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anonymous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testator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09405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Pomponius</a:t>
                      </a:r>
                      <a:r>
                        <a:rPr lang="de-DE" dirty="0"/>
                        <a:t> Maximus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72357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anonymous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testator</a:t>
                      </a:r>
                      <a:endParaRPr lang="de-DE" dirty="0"/>
                    </a:p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husband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Iulia Fortunata)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1st half 4th </a:t>
                      </a:r>
                      <a:r>
                        <a:rPr lang="de-DE" dirty="0" err="1"/>
                        <a:t>century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581876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/>
                        <a:t>Iulia </a:t>
                      </a:r>
                      <a:r>
                        <a:rPr lang="de-DE" dirty="0" err="1"/>
                        <a:t>Donatilla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mid</a:t>
                      </a:r>
                      <a:r>
                        <a:rPr lang="de-DE" dirty="0"/>
                        <a:t> 4th </a:t>
                      </a:r>
                      <a:r>
                        <a:rPr lang="de-DE" dirty="0" err="1"/>
                        <a:t>century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84767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Macrinius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Magarius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4th </a:t>
                      </a:r>
                      <a:r>
                        <a:rPr lang="de-DE" dirty="0" err="1"/>
                        <a:t>century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4233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r>
                        <a:rPr lang="de-DE" dirty="0" err="1"/>
                        <a:t>protocol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opening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will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Aelius Urbanus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88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8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20EF01-7439-B031-BC13-AE614AC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34C807-A319-6233-88B7-12B17456139C}"/>
              </a:ext>
            </a:extLst>
          </p:cNvPr>
          <p:cNvSpPr txBox="1"/>
          <p:nvPr/>
        </p:nvSpPr>
        <p:spPr>
          <a:xfrm>
            <a:off x="754144" y="886120"/>
            <a:ext cx="51387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Some</a:t>
            </a:r>
            <a:r>
              <a:rPr lang="de-DE" dirty="0"/>
              <a:t> formal </a:t>
            </a:r>
            <a:r>
              <a:rPr lang="de-DE" dirty="0" err="1"/>
              <a:t>observations</a:t>
            </a:r>
            <a:r>
              <a:rPr lang="de-DE" dirty="0"/>
              <a:t>: 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Latin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on </a:t>
            </a:r>
            <a:r>
              <a:rPr lang="de-DE" dirty="0" err="1"/>
              <a:t>inked</a:t>
            </a:r>
            <a:r>
              <a:rPr lang="de-DE" dirty="0"/>
              <a:t> </a:t>
            </a:r>
            <a:r>
              <a:rPr lang="de-DE" dirty="0" err="1"/>
              <a:t>wooden</a:t>
            </a:r>
            <a:r>
              <a:rPr lang="de-DE" dirty="0"/>
              <a:t> </a:t>
            </a:r>
            <a:r>
              <a:rPr lang="de-DE" dirty="0" err="1"/>
              <a:t>tablets</a:t>
            </a:r>
            <a:r>
              <a:rPr lang="de-DE" dirty="0"/>
              <a:t>/</a:t>
            </a:r>
            <a:r>
              <a:rPr lang="de-DE" dirty="0" err="1"/>
              <a:t>tabulae</a:t>
            </a:r>
            <a:endParaRPr lang="de-DE" dirty="0"/>
          </a:p>
          <a:p>
            <a:r>
              <a:rPr lang="de-DE" dirty="0"/>
              <a:t>/</a:t>
            </a:r>
            <a:r>
              <a:rPr lang="de-DE" dirty="0" err="1"/>
              <a:t>testamentum</a:t>
            </a:r>
            <a:r>
              <a:rPr lang="de-DE" dirty="0"/>
              <a:t> </a:t>
            </a:r>
            <a:r>
              <a:rPr lang="de-DE" dirty="0" err="1"/>
              <a:t>atramento</a:t>
            </a:r>
            <a:r>
              <a:rPr lang="de-DE" dirty="0"/>
              <a:t> </a:t>
            </a:r>
            <a:r>
              <a:rPr lang="de-DE" dirty="0" err="1"/>
              <a:t>scripto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reused</a:t>
            </a:r>
            <a:r>
              <a:rPr lang="de-DE" dirty="0"/>
              <a:t> </a:t>
            </a:r>
            <a:r>
              <a:rPr lang="de-DE" dirty="0" err="1"/>
              <a:t>tablets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in Roman </a:t>
            </a:r>
            <a:r>
              <a:rPr lang="de-DE" dirty="0" err="1"/>
              <a:t>cursive</a:t>
            </a:r>
            <a:r>
              <a:rPr lang="de-DE" dirty="0"/>
              <a:t> </a:t>
            </a:r>
            <a:r>
              <a:rPr lang="de-DE" dirty="0" err="1"/>
              <a:t>script</a:t>
            </a:r>
            <a:endParaRPr lang="de-DE" dirty="0"/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wax</a:t>
            </a:r>
            <a:r>
              <a:rPr lang="de-DE" dirty="0"/>
              <a:t> </a:t>
            </a:r>
            <a:r>
              <a:rPr lang="de-DE" dirty="0" err="1"/>
              <a:t>tablets</a:t>
            </a:r>
            <a:r>
              <a:rPr lang="de-DE" dirty="0"/>
              <a:t>/</a:t>
            </a:r>
            <a:r>
              <a:rPr lang="de-DE" dirty="0" err="1"/>
              <a:t>tabulae</a:t>
            </a:r>
            <a:r>
              <a:rPr lang="de-DE" dirty="0"/>
              <a:t> </a:t>
            </a:r>
            <a:r>
              <a:rPr lang="de-DE" dirty="0" err="1"/>
              <a:t>ceratae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testaments</a:t>
            </a:r>
            <a:endParaRPr lang="de-DE" dirty="0"/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holes</a:t>
            </a:r>
            <a:r>
              <a:rPr lang="de-DE" dirty="0"/>
              <a:t> and </a:t>
            </a:r>
            <a:r>
              <a:rPr lang="de-DE" dirty="0" err="1"/>
              <a:t>sulcus</a:t>
            </a:r>
            <a:r>
              <a:rPr lang="de-DE" dirty="0"/>
              <a:t> (not on </a:t>
            </a:r>
            <a:r>
              <a:rPr lang="de-DE" dirty="0" err="1"/>
              <a:t>copies</a:t>
            </a:r>
            <a:r>
              <a:rPr lang="de-DE" dirty="0"/>
              <a:t>/</a:t>
            </a:r>
            <a:r>
              <a:rPr lang="de-DE" i="1" dirty="0" err="1"/>
              <a:t>exempla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808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68A8359-7E5D-2D6B-A0DA-9A8A6381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9D9909-B1EE-D0C7-CFDB-06B9D1A561AD}"/>
              </a:ext>
            </a:extLst>
          </p:cNvPr>
          <p:cNvSpPr txBox="1"/>
          <p:nvPr/>
        </p:nvSpPr>
        <p:spPr>
          <a:xfrm rot="10800000" flipV="1">
            <a:off x="801279" y="297541"/>
            <a:ext cx="4751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Situation in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will was </a:t>
            </a:r>
            <a:r>
              <a:rPr lang="de-DE" dirty="0" err="1"/>
              <a:t>made</a:t>
            </a:r>
            <a:r>
              <a:rPr lang="de-DE" dirty="0"/>
              <a:t> and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: </a:t>
            </a:r>
          </a:p>
          <a:p>
            <a:endParaRPr lang="de-DE" dirty="0"/>
          </a:p>
          <a:p>
            <a:r>
              <a:rPr lang="de-DE" dirty="0"/>
              <a:t>###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officials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!</a:t>
            </a:r>
          </a:p>
          <a:p>
            <a:r>
              <a:rPr lang="de-DE" dirty="0"/>
              <a:t>Private </a:t>
            </a:r>
            <a:r>
              <a:rPr lang="de-DE" dirty="0" err="1"/>
              <a:t>environment</a:t>
            </a:r>
            <a:r>
              <a:rPr lang="de-DE" dirty="0"/>
              <a:t>: </a:t>
            </a:r>
            <a:r>
              <a:rPr lang="de-DE" dirty="0" err="1"/>
              <a:t>testator</a:t>
            </a:r>
            <a:r>
              <a:rPr lang="de-DE" dirty="0"/>
              <a:t>, </a:t>
            </a:r>
            <a:r>
              <a:rPr lang="de-DE" dirty="0" err="1"/>
              <a:t>writer</a:t>
            </a:r>
            <a:r>
              <a:rPr lang="de-DE" dirty="0"/>
              <a:t> (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amicus), emptor </a:t>
            </a:r>
            <a:r>
              <a:rPr lang="de-DE" dirty="0" err="1"/>
              <a:t>familiae</a:t>
            </a:r>
            <a:r>
              <a:rPr lang="de-DE" dirty="0"/>
              <a:t>, </a:t>
            </a:r>
            <a:r>
              <a:rPr lang="de-DE" dirty="0" err="1"/>
              <a:t>libripens</a:t>
            </a:r>
            <a:r>
              <a:rPr lang="de-DE" dirty="0"/>
              <a:t>, at least 5 </a:t>
            </a:r>
            <a:r>
              <a:rPr lang="de-DE" dirty="0" err="1"/>
              <a:t>witnesses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44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3AD380-64CC-8248-AF6B-21D6384F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01CF74-F0BE-06AE-05AD-9F1C66AF3D23}"/>
              </a:ext>
            </a:extLst>
          </p:cNvPr>
          <p:cNvSpPr txBox="1"/>
          <p:nvPr/>
        </p:nvSpPr>
        <p:spPr>
          <a:xfrm>
            <a:off x="463484" y="260270"/>
            <a:ext cx="1126503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Formal </a:t>
            </a:r>
            <a:r>
              <a:rPr lang="de-DE" sz="2400" dirty="0" err="1"/>
              <a:t>requirements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mancipatory</a:t>
            </a:r>
            <a:r>
              <a:rPr lang="de-DE" sz="2400" dirty="0"/>
              <a:t> will: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rgbClr val="FF0000"/>
                </a:solidFill>
              </a:rPr>
              <a:t>dating clause</a:t>
            </a:r>
            <a:endParaRPr lang="en-GB" sz="2400" dirty="0"/>
          </a:p>
          <a:p>
            <a:endParaRPr lang="en-GB" dirty="0"/>
          </a:p>
          <a:p>
            <a:r>
              <a:rPr lang="en-GB" b="1" i="1" dirty="0" err="1">
                <a:solidFill>
                  <a:srgbClr val="0070C0"/>
                </a:solidFill>
              </a:rPr>
              <a:t>Testamentum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Dontiqui</a:t>
            </a:r>
            <a:r>
              <a:rPr lang="en-GB" b="1" i="1" dirty="0">
                <a:solidFill>
                  <a:srgbClr val="0070C0"/>
                </a:solidFill>
              </a:rPr>
              <a:t> (April 9</a:t>
            </a:r>
            <a:r>
              <a:rPr lang="en-GB" b="1" i="1" baseline="30000" dirty="0">
                <a:solidFill>
                  <a:srgbClr val="0070C0"/>
                </a:solidFill>
              </a:rPr>
              <a:t>th</a:t>
            </a:r>
            <a:r>
              <a:rPr lang="en-GB" b="1" i="1" dirty="0">
                <a:solidFill>
                  <a:srgbClr val="0070C0"/>
                </a:solidFill>
              </a:rPr>
              <a:t>, 281) (beginning of the will lost!): at the end of the will, before the </a:t>
            </a:r>
            <a:r>
              <a:rPr lang="en-GB" b="1" i="1" dirty="0" err="1">
                <a:solidFill>
                  <a:srgbClr val="0070C0"/>
                </a:solidFill>
              </a:rPr>
              <a:t>mancipatory</a:t>
            </a:r>
            <a:r>
              <a:rPr lang="en-GB" b="1" i="1" dirty="0">
                <a:solidFill>
                  <a:srgbClr val="0070C0"/>
                </a:solidFill>
              </a:rPr>
              <a:t> clause</a:t>
            </a:r>
          </a:p>
          <a:p>
            <a:r>
              <a:rPr lang="en-GB" dirty="0">
                <a:solidFill>
                  <a:srgbClr val="0070C0"/>
                </a:solidFill>
              </a:rPr>
              <a:t>(11-12) .... </a:t>
            </a:r>
            <a:r>
              <a:rPr lang="en-GB" dirty="0" err="1">
                <a:solidFill>
                  <a:srgbClr val="0070C0"/>
                </a:solidFill>
              </a:rPr>
              <a:t>Probo</a:t>
            </a:r>
            <a:r>
              <a:rPr lang="en-GB" dirty="0">
                <a:solidFill>
                  <a:srgbClr val="0070C0"/>
                </a:solidFill>
              </a:rPr>
              <a:t> Aug(</a:t>
            </a:r>
            <a:r>
              <a:rPr lang="en-GB" dirty="0" err="1">
                <a:solidFill>
                  <a:srgbClr val="0070C0"/>
                </a:solidFill>
              </a:rPr>
              <a:t>usto</a:t>
            </a:r>
            <a:r>
              <a:rPr lang="en-GB" dirty="0">
                <a:solidFill>
                  <a:srgbClr val="0070C0"/>
                </a:solidFill>
              </a:rPr>
              <a:t>) / IIII et </a:t>
            </a:r>
            <a:r>
              <a:rPr lang="en-GB" dirty="0" err="1">
                <a:solidFill>
                  <a:srgbClr val="0070C0"/>
                </a:solidFill>
              </a:rPr>
              <a:t>Tiberiano</a:t>
            </a:r>
            <a:r>
              <a:rPr lang="en-GB" dirty="0">
                <a:solidFill>
                  <a:srgbClr val="0070C0"/>
                </a:solidFill>
              </a:rPr>
              <a:t> co(n)s(</a:t>
            </a:r>
            <a:r>
              <a:rPr lang="en-GB" dirty="0" err="1">
                <a:solidFill>
                  <a:srgbClr val="0070C0"/>
                </a:solidFill>
              </a:rPr>
              <a:t>ulibus</a:t>
            </a:r>
            <a:r>
              <a:rPr lang="en-GB" dirty="0">
                <a:solidFill>
                  <a:srgbClr val="0070C0"/>
                </a:solidFill>
              </a:rPr>
              <a:t>), </a:t>
            </a:r>
            <a:r>
              <a:rPr lang="en-GB" dirty="0" err="1">
                <a:solidFill>
                  <a:srgbClr val="0070C0"/>
                </a:solidFill>
              </a:rPr>
              <a:t>quintu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idus</a:t>
            </a:r>
            <a:r>
              <a:rPr lang="en-GB" dirty="0">
                <a:solidFill>
                  <a:srgbClr val="0070C0"/>
                </a:solidFill>
              </a:rPr>
              <a:t> Apriles.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b="1" i="1" dirty="0" err="1">
                <a:solidFill>
                  <a:srgbClr val="0070C0"/>
                </a:solidFill>
              </a:rPr>
              <a:t>Testamentum</a:t>
            </a:r>
            <a:r>
              <a:rPr lang="en-GB" b="1" i="1" dirty="0">
                <a:solidFill>
                  <a:srgbClr val="0070C0"/>
                </a:solidFill>
              </a:rPr>
              <a:t> Valerii </a:t>
            </a:r>
            <a:r>
              <a:rPr lang="en-GB" b="1" i="1" dirty="0" err="1">
                <a:solidFill>
                  <a:srgbClr val="0070C0"/>
                </a:solidFill>
              </a:rPr>
              <a:t>Aemilii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Vernucii</a:t>
            </a:r>
            <a:r>
              <a:rPr lang="en-GB" b="1" i="1" dirty="0">
                <a:solidFill>
                  <a:srgbClr val="0070C0"/>
                </a:solidFill>
              </a:rPr>
              <a:t> (June 4</a:t>
            </a:r>
            <a:r>
              <a:rPr lang="en-GB" b="1" i="1" baseline="30000" dirty="0">
                <a:solidFill>
                  <a:srgbClr val="0070C0"/>
                </a:solidFill>
              </a:rPr>
              <a:t>th</a:t>
            </a:r>
            <a:r>
              <a:rPr lang="en-GB" b="1" i="1" dirty="0">
                <a:solidFill>
                  <a:srgbClr val="0070C0"/>
                </a:solidFill>
              </a:rPr>
              <a:t>, 301) (beginning of the will lost!): at the end of the will, after the </a:t>
            </a:r>
            <a:r>
              <a:rPr lang="en-GB" b="1" i="1" dirty="0" err="1">
                <a:solidFill>
                  <a:srgbClr val="0070C0"/>
                </a:solidFill>
              </a:rPr>
              <a:t>mancipatory</a:t>
            </a:r>
            <a:r>
              <a:rPr lang="en-GB" b="1" i="1" dirty="0">
                <a:solidFill>
                  <a:srgbClr val="0070C0"/>
                </a:solidFill>
              </a:rPr>
              <a:t> clause</a:t>
            </a:r>
          </a:p>
          <a:p>
            <a:r>
              <a:rPr lang="en-GB" dirty="0">
                <a:solidFill>
                  <a:srgbClr val="0070C0"/>
                </a:solidFill>
              </a:rPr>
              <a:t>(20-22) … </a:t>
            </a:r>
            <a:r>
              <a:rPr lang="en-GB" dirty="0" err="1">
                <a:solidFill>
                  <a:srgbClr val="0070C0"/>
                </a:solidFill>
              </a:rPr>
              <a:t>Testamentum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fac</a:t>
            </a:r>
            <a:r>
              <a:rPr lang="en-GB" dirty="0">
                <a:solidFill>
                  <a:srgbClr val="0070C0"/>
                </a:solidFill>
              </a:rPr>
              <a:t>/tum </a:t>
            </a:r>
            <a:r>
              <a:rPr lang="en-GB" dirty="0" err="1">
                <a:solidFill>
                  <a:srgbClr val="0070C0"/>
                </a:solidFill>
              </a:rPr>
              <a:t>provincie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Africe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Bidiacenae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pridie</a:t>
            </a:r>
            <a:r>
              <a:rPr lang="en-GB" dirty="0">
                <a:solidFill>
                  <a:srgbClr val="0070C0"/>
                </a:solidFill>
              </a:rPr>
              <a:t> Nonas Iuni/as </a:t>
            </a:r>
            <a:r>
              <a:rPr lang="en-GB" dirty="0" err="1">
                <a:solidFill>
                  <a:srgbClr val="0070C0"/>
                </a:solidFill>
              </a:rPr>
              <a:t>Titiano</a:t>
            </a:r>
            <a:r>
              <a:rPr lang="en-GB" dirty="0">
                <a:solidFill>
                  <a:srgbClr val="0070C0"/>
                </a:solidFill>
              </a:rPr>
              <a:t> et N[</a:t>
            </a:r>
            <a:r>
              <a:rPr lang="en-GB" dirty="0" err="1">
                <a:solidFill>
                  <a:srgbClr val="0070C0"/>
                </a:solidFill>
              </a:rPr>
              <a:t>epotiano</a:t>
            </a:r>
            <a:r>
              <a:rPr lang="en-GB" dirty="0">
                <a:solidFill>
                  <a:srgbClr val="0070C0"/>
                </a:solidFill>
              </a:rPr>
              <a:t>] cons</a:t>
            </a:r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de-DE" dirty="0" err="1">
                <a:solidFill>
                  <a:srgbClr val="0070C0"/>
                </a:solidFill>
              </a:rPr>
              <a:t>ulibus</a:t>
            </a:r>
            <a:r>
              <a:rPr lang="de-DE" dirty="0">
                <a:solidFill>
                  <a:srgbClr val="0070C0"/>
                </a:solidFill>
              </a:rPr>
              <a:t>) </a:t>
            </a:r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Sperantii</a:t>
            </a:r>
            <a:r>
              <a:rPr lang="en-GB" b="1" i="1" dirty="0"/>
              <a:t> (February 12</a:t>
            </a:r>
            <a:r>
              <a:rPr lang="en-GB" b="1" i="1" baseline="30000" dirty="0"/>
              <a:t>th</a:t>
            </a:r>
            <a:r>
              <a:rPr lang="en-GB" b="1" i="1" dirty="0"/>
              <a:t>, 332)</a:t>
            </a:r>
          </a:p>
          <a:p>
            <a:r>
              <a:rPr lang="en-GB" dirty="0"/>
              <a:t>(1) Post co(n)ss(</a:t>
            </a:r>
            <a:r>
              <a:rPr lang="en-GB" dirty="0" err="1"/>
              <a:t>ulatum</a:t>
            </a:r>
            <a:r>
              <a:rPr lang="en-GB" dirty="0"/>
              <a:t>) Bas(s)</a:t>
            </a:r>
            <a:r>
              <a:rPr lang="en-GB" dirty="0" err="1"/>
              <a:t>i</a:t>
            </a:r>
            <a:r>
              <a:rPr lang="en-GB" dirty="0"/>
              <a:t> et </a:t>
            </a:r>
            <a:r>
              <a:rPr lang="en-GB" dirty="0" err="1"/>
              <a:t>Ablavi</a:t>
            </a:r>
            <a:r>
              <a:rPr lang="en-GB" dirty="0"/>
              <a:t>, </a:t>
            </a:r>
            <a:r>
              <a:rPr lang="en-GB" dirty="0" err="1"/>
              <a:t>pridie</a:t>
            </a:r>
            <a:r>
              <a:rPr lang="en-GB" dirty="0"/>
              <a:t> </a:t>
            </a:r>
            <a:r>
              <a:rPr lang="en-GB" dirty="0" err="1"/>
              <a:t>idus</a:t>
            </a:r>
            <a:r>
              <a:rPr lang="en-GB" dirty="0"/>
              <a:t> </a:t>
            </a:r>
            <a:r>
              <a:rPr lang="en-GB" dirty="0" err="1"/>
              <a:t>febr</a:t>
            </a:r>
            <a:r>
              <a:rPr lang="en-GB" dirty="0"/>
              <a:t>(u)arias. </a:t>
            </a:r>
          </a:p>
          <a:p>
            <a:endParaRPr lang="en-GB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Iulii</a:t>
            </a:r>
            <a:r>
              <a:rPr lang="de-DE" b="1" i="1" dirty="0"/>
              <a:t> </a:t>
            </a:r>
            <a:r>
              <a:rPr lang="de-DE" b="1" i="1" dirty="0" err="1"/>
              <a:t>Pompeiani</a:t>
            </a:r>
            <a:r>
              <a:rPr lang="de-DE" b="1" i="1" dirty="0"/>
              <a:t> (</a:t>
            </a:r>
            <a:r>
              <a:rPr lang="en-GB" b="1" i="1" dirty="0"/>
              <a:t>April 12</a:t>
            </a:r>
            <a:r>
              <a:rPr lang="en-GB" b="1" i="1" baseline="30000" dirty="0"/>
              <a:t>th</a:t>
            </a:r>
            <a:r>
              <a:rPr lang="en-GB" b="1" i="1" dirty="0"/>
              <a:t>, 340)</a:t>
            </a:r>
            <a:endParaRPr lang="de-DE" dirty="0"/>
          </a:p>
          <a:p>
            <a:r>
              <a:rPr lang="en-GB" dirty="0"/>
              <a:t>(1-2) </a:t>
            </a:r>
            <a:r>
              <a:rPr lang="en-GB" i="1" dirty="0"/>
              <a:t>Post co(n)ss(</a:t>
            </a:r>
            <a:r>
              <a:rPr lang="en-GB" i="1" dirty="0" err="1"/>
              <a:t>ulatum</a:t>
            </a:r>
            <a:r>
              <a:rPr lang="en-GB" i="1" dirty="0"/>
              <a:t>) dd(</a:t>
            </a:r>
            <a:r>
              <a:rPr lang="en-GB" i="1" dirty="0" err="1"/>
              <a:t>ominorum</a:t>
            </a:r>
            <a:r>
              <a:rPr lang="en-GB" i="1" dirty="0"/>
              <a:t>) </a:t>
            </a:r>
            <a:r>
              <a:rPr lang="en-GB" i="1" dirty="0" err="1"/>
              <a:t>nn</a:t>
            </a:r>
            <a:r>
              <a:rPr lang="en-GB" i="1" dirty="0"/>
              <a:t>(</a:t>
            </a:r>
            <a:r>
              <a:rPr lang="en-GB" i="1" dirty="0" err="1"/>
              <a:t>ostrorum</a:t>
            </a:r>
            <a:r>
              <a:rPr lang="en-GB" i="1" dirty="0"/>
              <a:t>) Constanti II et </a:t>
            </a:r>
            <a:r>
              <a:rPr lang="en-GB" i="1" dirty="0" err="1"/>
              <a:t>Constantis</a:t>
            </a:r>
            <a:r>
              <a:rPr lang="en-GB" i="1" dirty="0"/>
              <a:t> </a:t>
            </a:r>
            <a:r>
              <a:rPr lang="en-GB" i="1" dirty="0" err="1"/>
              <a:t>Augg</a:t>
            </a:r>
            <a:r>
              <a:rPr lang="en-GB" i="1" dirty="0"/>
              <a:t>(</a:t>
            </a:r>
            <a:r>
              <a:rPr lang="en-GB" i="1" dirty="0" err="1"/>
              <a:t>ustorum</a:t>
            </a:r>
            <a:r>
              <a:rPr lang="en-GB" i="1" dirty="0"/>
              <a:t>), </a:t>
            </a:r>
            <a:r>
              <a:rPr lang="en-GB" i="1" dirty="0" err="1"/>
              <a:t>pri</a:t>
            </a:r>
            <a:r>
              <a:rPr lang="en-GB" i="1" dirty="0"/>
              <a:t>/die </a:t>
            </a:r>
            <a:r>
              <a:rPr lang="en-GB" i="1" dirty="0" err="1"/>
              <a:t>idus</a:t>
            </a:r>
            <a:r>
              <a:rPr lang="en-GB" i="1" dirty="0"/>
              <a:t> Apriles. …</a:t>
            </a:r>
            <a:endParaRPr lang="en-GB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dirty="0"/>
              <a:t>[- - -] </a:t>
            </a:r>
            <a:r>
              <a:rPr lang="en-GB" b="1" dirty="0" err="1"/>
              <a:t>Goretis</a:t>
            </a:r>
            <a:r>
              <a:rPr lang="en-GB" b="1" dirty="0"/>
              <a:t> (filius) </a:t>
            </a:r>
            <a:r>
              <a:rPr lang="en-GB" b="1" i="1" dirty="0"/>
              <a:t>(366)</a:t>
            </a:r>
          </a:p>
          <a:p>
            <a:r>
              <a:rPr lang="en-GB" dirty="0"/>
              <a:t>(1) Post cons(</a:t>
            </a:r>
            <a:r>
              <a:rPr lang="en-GB" dirty="0" err="1"/>
              <a:t>ulatum</a:t>
            </a:r>
            <a:r>
              <a:rPr lang="en-GB" dirty="0"/>
              <a:t>) </a:t>
            </a:r>
            <a:r>
              <a:rPr lang="en-GB" dirty="0" err="1"/>
              <a:t>Valentiniani</a:t>
            </a:r>
            <a:r>
              <a:rPr lang="en-GB" dirty="0"/>
              <a:t> e[t] Valenti [A]</a:t>
            </a:r>
            <a:r>
              <a:rPr lang="en-GB" dirty="0" err="1"/>
              <a:t>ugg</a:t>
            </a:r>
            <a:r>
              <a:rPr lang="en-GB" dirty="0"/>
              <a:t>(</a:t>
            </a:r>
            <a:r>
              <a:rPr lang="en-GB" dirty="0" err="1"/>
              <a:t>ustorum</a:t>
            </a:r>
            <a:r>
              <a:rPr lang="en-GB" dirty="0"/>
              <a:t>) ++...++</a:t>
            </a:r>
            <a:endParaRPr lang="de-DE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Maximi</a:t>
            </a:r>
            <a:r>
              <a:rPr lang="en-GB" b="1" i="1" dirty="0"/>
              <a:t> (June 12</a:t>
            </a:r>
            <a:r>
              <a:rPr lang="en-GB" b="1" i="1" baseline="30000" dirty="0"/>
              <a:t>th</a:t>
            </a:r>
            <a:r>
              <a:rPr lang="en-GB" b="1" i="1" dirty="0"/>
              <a:t>, 371)</a:t>
            </a:r>
          </a:p>
          <a:p>
            <a:r>
              <a:rPr lang="de-DE" dirty="0"/>
              <a:t>(1-2) Post </a:t>
            </a:r>
            <a:r>
              <a:rPr lang="de-DE" dirty="0" err="1"/>
              <a:t>co</a:t>
            </a:r>
            <a:r>
              <a:rPr lang="de-DE" dirty="0"/>
              <a:t>(n)</a:t>
            </a:r>
            <a:r>
              <a:rPr lang="de-DE" dirty="0" err="1"/>
              <a:t>ss</a:t>
            </a:r>
            <a:r>
              <a:rPr lang="de-DE" dirty="0"/>
              <a:t>(</a:t>
            </a:r>
            <a:r>
              <a:rPr lang="de-DE" dirty="0" err="1"/>
              <a:t>ulatum</a:t>
            </a:r>
            <a:r>
              <a:rPr lang="de-DE" dirty="0"/>
              <a:t>) </a:t>
            </a:r>
            <a:r>
              <a:rPr lang="de-DE" dirty="0" err="1"/>
              <a:t>dd</a:t>
            </a:r>
            <a:r>
              <a:rPr lang="de-DE" dirty="0"/>
              <a:t>(</a:t>
            </a:r>
            <a:r>
              <a:rPr lang="de-DE" dirty="0" err="1"/>
              <a:t>ominorum</a:t>
            </a:r>
            <a:r>
              <a:rPr lang="de-DE" dirty="0"/>
              <a:t>) </a:t>
            </a:r>
            <a:r>
              <a:rPr lang="de-DE" dirty="0" err="1"/>
              <a:t>nn</a:t>
            </a:r>
            <a:r>
              <a:rPr lang="de-DE" dirty="0"/>
              <a:t>(</a:t>
            </a:r>
            <a:r>
              <a:rPr lang="de-DE" dirty="0" err="1"/>
              <a:t>ostrorum</a:t>
            </a:r>
            <a:r>
              <a:rPr lang="de-DE" dirty="0"/>
              <a:t>) </a:t>
            </a:r>
            <a:r>
              <a:rPr lang="de-DE" dirty="0" err="1"/>
              <a:t>Valentiniani</a:t>
            </a:r>
            <a:r>
              <a:rPr lang="de-DE" dirty="0"/>
              <a:t> et Valentis </a:t>
            </a:r>
            <a:r>
              <a:rPr lang="de-DE" dirty="0" err="1"/>
              <a:t>Augg</a:t>
            </a:r>
            <a:r>
              <a:rPr lang="de-DE" dirty="0"/>
              <a:t>(</a:t>
            </a:r>
            <a:r>
              <a:rPr lang="de-DE" dirty="0" err="1"/>
              <a:t>ustorum</a:t>
            </a:r>
            <a:r>
              <a:rPr lang="de-DE" dirty="0"/>
              <a:t>) III, </a:t>
            </a:r>
            <a:r>
              <a:rPr lang="de-DE" dirty="0" err="1"/>
              <a:t>ter</a:t>
            </a:r>
            <a:r>
              <a:rPr lang="de-DE" dirty="0"/>
              <a:t>, /</a:t>
            </a:r>
            <a:r>
              <a:rPr lang="en-GB" dirty="0"/>
              <a:t> </a:t>
            </a:r>
            <a:r>
              <a:rPr lang="en-GB" dirty="0" err="1"/>
              <a:t>pridie</a:t>
            </a:r>
            <a:r>
              <a:rPr lang="en-GB" dirty="0"/>
              <a:t> </a:t>
            </a:r>
            <a:r>
              <a:rPr lang="en-GB" dirty="0" err="1"/>
              <a:t>nonas</a:t>
            </a:r>
            <a:r>
              <a:rPr lang="en-GB" dirty="0"/>
              <a:t> </a:t>
            </a:r>
            <a:r>
              <a:rPr lang="en-GB" dirty="0" err="1"/>
              <a:t>Iunias</a:t>
            </a:r>
            <a:r>
              <a:rPr lang="en-GB" dirty="0"/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241622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52A4A-5DA6-00E5-5BA7-345C633D8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635A5B-6C41-AB78-4215-C8243EF5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98566D-CFB1-1013-501F-82C2AAC9FD18}"/>
              </a:ext>
            </a:extLst>
          </p:cNvPr>
          <p:cNvSpPr txBox="1"/>
          <p:nvPr/>
        </p:nvSpPr>
        <p:spPr>
          <a:xfrm>
            <a:off x="659877" y="575035"/>
            <a:ext cx="107465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Formal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mancipatory</a:t>
            </a:r>
            <a:r>
              <a:rPr lang="de-DE" dirty="0"/>
              <a:t> will: </a:t>
            </a:r>
            <a:r>
              <a:rPr lang="en-GB" dirty="0"/>
              <a:t>the dating clause followed by the </a:t>
            </a:r>
            <a:r>
              <a:rPr lang="en-GB" b="1" dirty="0">
                <a:solidFill>
                  <a:srgbClr val="FF0000"/>
                </a:solidFill>
              </a:rPr>
              <a:t>identification of the testator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Sperantii</a:t>
            </a:r>
            <a:r>
              <a:rPr lang="en-GB" b="1" i="1" dirty="0"/>
              <a:t> (February 12</a:t>
            </a:r>
            <a:r>
              <a:rPr lang="en-GB" b="1" i="1" baseline="30000" dirty="0"/>
              <a:t>th</a:t>
            </a:r>
            <a:r>
              <a:rPr lang="en-GB" b="1" i="1" dirty="0"/>
              <a:t>, 332)</a:t>
            </a:r>
          </a:p>
          <a:p>
            <a:r>
              <a:rPr lang="en-GB" dirty="0"/>
              <a:t>(1-3) Post co(n)ss(</a:t>
            </a:r>
            <a:r>
              <a:rPr lang="en-GB" dirty="0" err="1"/>
              <a:t>ulatum</a:t>
            </a:r>
            <a:r>
              <a:rPr lang="en-GB" dirty="0"/>
              <a:t>) Bas(s)</a:t>
            </a:r>
            <a:r>
              <a:rPr lang="en-GB" dirty="0" err="1"/>
              <a:t>i</a:t>
            </a:r>
            <a:r>
              <a:rPr lang="en-GB" dirty="0"/>
              <a:t> et </a:t>
            </a:r>
            <a:r>
              <a:rPr lang="en-GB" dirty="0" err="1"/>
              <a:t>Ablavi</a:t>
            </a:r>
            <a:r>
              <a:rPr lang="en-GB" dirty="0"/>
              <a:t>, </a:t>
            </a:r>
            <a:r>
              <a:rPr lang="en-GB" dirty="0" err="1"/>
              <a:t>pridie</a:t>
            </a:r>
            <a:r>
              <a:rPr lang="en-GB" dirty="0"/>
              <a:t> </a:t>
            </a:r>
            <a:r>
              <a:rPr lang="en-GB" dirty="0" err="1"/>
              <a:t>idus</a:t>
            </a:r>
            <a:r>
              <a:rPr lang="en-GB" dirty="0"/>
              <a:t> </a:t>
            </a:r>
            <a:r>
              <a:rPr lang="en-GB" dirty="0" err="1"/>
              <a:t>febr</a:t>
            </a:r>
            <a:r>
              <a:rPr lang="en-GB" dirty="0"/>
              <a:t>(u)arias. </a:t>
            </a:r>
            <a:r>
              <a:rPr lang="en-GB" dirty="0">
                <a:solidFill>
                  <a:srgbClr val="FF0000"/>
                </a:solidFill>
              </a:rPr>
              <a:t>Pomponius Spe/</a:t>
            </a:r>
            <a:r>
              <a:rPr lang="en-GB" dirty="0" err="1">
                <a:solidFill>
                  <a:srgbClr val="FF0000"/>
                </a:solidFill>
              </a:rPr>
              <a:t>rantius</a:t>
            </a:r>
            <a:r>
              <a:rPr lang="en-GB" dirty="0"/>
              <a:t> </a:t>
            </a:r>
            <a:r>
              <a:rPr lang="en-GB" dirty="0" err="1">
                <a:solidFill>
                  <a:schemeClr val="accent1"/>
                </a:solidFill>
              </a:rPr>
              <a:t>subscribens</a:t>
            </a:r>
            <a:r>
              <a:rPr lang="en-GB" dirty="0">
                <a:solidFill>
                  <a:schemeClr val="accent1"/>
                </a:solidFill>
              </a:rPr>
              <a:t> et </a:t>
            </a:r>
            <a:r>
              <a:rPr lang="en-GB" dirty="0" err="1">
                <a:solidFill>
                  <a:schemeClr val="accent1"/>
                </a:solidFill>
              </a:rPr>
              <a:t>signaturus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sana </a:t>
            </a:r>
            <a:r>
              <a:rPr lang="en-GB" dirty="0" err="1">
                <a:solidFill>
                  <a:srgbClr val="00B050"/>
                </a:solidFill>
              </a:rPr>
              <a:t>mente</a:t>
            </a:r>
            <a:r>
              <a:rPr lang="en-GB" dirty="0">
                <a:solidFill>
                  <a:srgbClr val="00B050"/>
                </a:solidFill>
              </a:rPr>
              <a:t> sana memoria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testa</a:t>
            </a:r>
            <a:r>
              <a:rPr lang="en-GB" dirty="0">
                <a:solidFill>
                  <a:srgbClr val="FF0000"/>
                </a:solidFill>
              </a:rPr>
              <a:t>/mentum </a:t>
            </a:r>
            <a:r>
              <a:rPr lang="en-GB" dirty="0" err="1">
                <a:solidFill>
                  <a:srgbClr val="FF0000"/>
                </a:solidFill>
              </a:rPr>
              <a:t>feci</a:t>
            </a:r>
            <a:r>
              <a:rPr lang="en-GB" dirty="0"/>
              <a:t> …</a:t>
            </a:r>
          </a:p>
          <a:p>
            <a:endParaRPr lang="en-GB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Iulii</a:t>
            </a:r>
            <a:r>
              <a:rPr lang="de-DE" b="1" i="1" dirty="0"/>
              <a:t> </a:t>
            </a:r>
            <a:r>
              <a:rPr lang="de-DE" b="1" i="1" dirty="0" err="1"/>
              <a:t>Pompeiani</a:t>
            </a:r>
            <a:r>
              <a:rPr lang="de-DE" b="1" i="1" dirty="0"/>
              <a:t> (</a:t>
            </a:r>
            <a:r>
              <a:rPr lang="en-GB" b="1" i="1" dirty="0"/>
              <a:t>April 12</a:t>
            </a:r>
            <a:r>
              <a:rPr lang="en-GB" b="1" i="1" baseline="30000" dirty="0"/>
              <a:t>th</a:t>
            </a:r>
            <a:r>
              <a:rPr lang="en-GB" b="1" i="1" dirty="0"/>
              <a:t>, 340)</a:t>
            </a:r>
            <a:endParaRPr lang="de-DE" dirty="0"/>
          </a:p>
          <a:p>
            <a:r>
              <a:rPr lang="en-GB" dirty="0"/>
              <a:t>(1-4) </a:t>
            </a:r>
            <a:r>
              <a:rPr lang="en-GB" i="1" dirty="0"/>
              <a:t>Post co(n)ss(</a:t>
            </a:r>
            <a:r>
              <a:rPr lang="en-GB" i="1" dirty="0" err="1"/>
              <a:t>ulatum</a:t>
            </a:r>
            <a:r>
              <a:rPr lang="en-GB" i="1" dirty="0"/>
              <a:t>) dd(</a:t>
            </a:r>
            <a:r>
              <a:rPr lang="en-GB" i="1" dirty="0" err="1"/>
              <a:t>ominorum</a:t>
            </a:r>
            <a:r>
              <a:rPr lang="en-GB" i="1" dirty="0"/>
              <a:t>) </a:t>
            </a:r>
            <a:r>
              <a:rPr lang="en-GB" i="1" dirty="0" err="1"/>
              <a:t>nn</a:t>
            </a:r>
            <a:r>
              <a:rPr lang="en-GB" i="1" dirty="0"/>
              <a:t>(</a:t>
            </a:r>
            <a:r>
              <a:rPr lang="en-GB" i="1" dirty="0" err="1"/>
              <a:t>ostrorum</a:t>
            </a:r>
            <a:r>
              <a:rPr lang="en-GB" i="1" dirty="0"/>
              <a:t>) Constanti II et </a:t>
            </a:r>
            <a:r>
              <a:rPr lang="en-GB" i="1" dirty="0" err="1"/>
              <a:t>Constantis</a:t>
            </a:r>
            <a:r>
              <a:rPr lang="en-GB" i="1" dirty="0"/>
              <a:t> </a:t>
            </a:r>
            <a:r>
              <a:rPr lang="en-GB" i="1" dirty="0" err="1"/>
              <a:t>Augg</a:t>
            </a:r>
            <a:r>
              <a:rPr lang="en-GB" i="1" dirty="0"/>
              <a:t>(</a:t>
            </a:r>
            <a:r>
              <a:rPr lang="en-GB" i="1" dirty="0" err="1"/>
              <a:t>ustorum</a:t>
            </a:r>
            <a:r>
              <a:rPr lang="en-GB" i="1" dirty="0"/>
              <a:t>), </a:t>
            </a:r>
            <a:r>
              <a:rPr lang="en-GB" i="1" dirty="0" err="1"/>
              <a:t>pri</a:t>
            </a:r>
            <a:r>
              <a:rPr lang="en-GB" i="1" dirty="0"/>
              <a:t>/die </a:t>
            </a:r>
            <a:r>
              <a:rPr lang="en-GB" i="1" dirty="0" err="1"/>
              <a:t>idus</a:t>
            </a:r>
            <a:r>
              <a:rPr lang="en-GB" i="1" dirty="0"/>
              <a:t> Apriles. </a:t>
            </a:r>
            <a:r>
              <a:rPr lang="en-GB" i="1" dirty="0">
                <a:solidFill>
                  <a:srgbClr val="FF0000"/>
                </a:solidFill>
              </a:rPr>
              <a:t>Iulius </a:t>
            </a:r>
            <a:r>
              <a:rPr lang="en-GB" i="1" dirty="0" err="1">
                <a:solidFill>
                  <a:srgbClr val="FF0000"/>
                </a:solidFill>
              </a:rPr>
              <a:t>Pompeianus</a:t>
            </a:r>
            <a:r>
              <a:rPr lang="en-GB" i="1" dirty="0"/>
              <a:t> </a:t>
            </a:r>
            <a:r>
              <a:rPr lang="en-GB" i="1" dirty="0">
                <a:solidFill>
                  <a:srgbClr val="7030A0"/>
                </a:solidFill>
              </a:rPr>
              <a:t>ex </a:t>
            </a:r>
            <a:r>
              <a:rPr lang="en-GB" i="1" dirty="0" err="1">
                <a:solidFill>
                  <a:srgbClr val="7030A0"/>
                </a:solidFill>
              </a:rPr>
              <a:t>fundo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>
                <a:solidFill>
                  <a:srgbClr val="7030A0"/>
                </a:solidFill>
              </a:rPr>
              <a:t>Thurgen</a:t>
            </a:r>
            <a:r>
              <a:rPr lang="en-GB" i="1" dirty="0">
                <a:solidFill>
                  <a:srgbClr val="7030A0"/>
                </a:solidFill>
              </a:rPr>
              <a:t>/se EGEPBEULI in </a:t>
            </a:r>
            <a:r>
              <a:rPr lang="en-GB" i="1" dirty="0" err="1">
                <a:solidFill>
                  <a:srgbClr val="7030A0"/>
                </a:solidFill>
              </a:rPr>
              <a:t>Quintariu</a:t>
            </a:r>
            <a:r>
              <a:rPr lang="en-GB" i="1" dirty="0"/>
              <a:t>, </a:t>
            </a:r>
            <a:r>
              <a:rPr lang="en-GB" i="1" dirty="0">
                <a:solidFill>
                  <a:srgbClr val="00B050"/>
                </a:solidFill>
              </a:rPr>
              <a:t>sana </a:t>
            </a:r>
            <a:r>
              <a:rPr lang="en-GB" i="1" dirty="0" err="1">
                <a:solidFill>
                  <a:srgbClr val="00B050"/>
                </a:solidFill>
              </a:rPr>
              <a:t>mente</a:t>
            </a:r>
            <a:r>
              <a:rPr lang="en-GB" i="1" dirty="0">
                <a:solidFill>
                  <a:srgbClr val="00B050"/>
                </a:solidFill>
              </a:rPr>
              <a:t> </a:t>
            </a:r>
            <a:r>
              <a:rPr lang="en-GB" i="1" dirty="0" err="1">
                <a:solidFill>
                  <a:srgbClr val="00B050"/>
                </a:solidFill>
              </a:rPr>
              <a:t>sanaque</a:t>
            </a:r>
            <a:r>
              <a:rPr lang="en-GB" i="1" dirty="0">
                <a:solidFill>
                  <a:srgbClr val="00B050"/>
                </a:solidFill>
              </a:rPr>
              <a:t> memo/ria</a:t>
            </a:r>
            <a:r>
              <a:rPr lang="en-GB" i="1" dirty="0"/>
              <a:t> </a:t>
            </a:r>
            <a:r>
              <a:rPr lang="en-GB" i="1" dirty="0" err="1">
                <a:solidFill>
                  <a:srgbClr val="FF0000"/>
                </a:solidFill>
              </a:rPr>
              <a:t>testamentum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feci</a:t>
            </a:r>
            <a:r>
              <a:rPr lang="en-GB" i="1" dirty="0"/>
              <a:t> …</a:t>
            </a:r>
            <a:endParaRPr lang="en-GB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dirty="0"/>
              <a:t>[- - -] </a:t>
            </a:r>
            <a:r>
              <a:rPr lang="en-GB" b="1" dirty="0" err="1"/>
              <a:t>Goretis</a:t>
            </a:r>
            <a:r>
              <a:rPr lang="en-GB" b="1" dirty="0"/>
              <a:t> (filius) </a:t>
            </a:r>
            <a:r>
              <a:rPr lang="en-GB" b="1" i="1" dirty="0"/>
              <a:t>(366)</a:t>
            </a:r>
          </a:p>
          <a:p>
            <a:r>
              <a:rPr lang="en-GB" dirty="0"/>
              <a:t>(1-3) Post cons(</a:t>
            </a:r>
            <a:r>
              <a:rPr lang="en-GB" dirty="0" err="1"/>
              <a:t>ulatum</a:t>
            </a:r>
            <a:r>
              <a:rPr lang="en-GB" dirty="0"/>
              <a:t>) </a:t>
            </a:r>
            <a:r>
              <a:rPr lang="en-GB" dirty="0" err="1"/>
              <a:t>Valentiniani</a:t>
            </a:r>
            <a:r>
              <a:rPr lang="en-GB" dirty="0"/>
              <a:t> e[t] Valenti [A]</a:t>
            </a:r>
            <a:r>
              <a:rPr lang="en-GB" dirty="0" err="1"/>
              <a:t>ugg</a:t>
            </a:r>
            <a:r>
              <a:rPr lang="en-GB" dirty="0"/>
              <a:t>(</a:t>
            </a:r>
            <a:r>
              <a:rPr lang="en-GB" dirty="0" err="1"/>
              <a:t>ustorum</a:t>
            </a:r>
            <a:r>
              <a:rPr lang="en-GB" dirty="0"/>
              <a:t>) ++...</a:t>
            </a:r>
            <a:r>
              <a:rPr lang="en-GB" dirty="0">
                <a:solidFill>
                  <a:srgbClr val="FF0000"/>
                </a:solidFill>
              </a:rPr>
              <a:t>++/</a:t>
            </a:r>
            <a:r>
              <a:rPr lang="en-US" dirty="0">
                <a:solidFill>
                  <a:srgbClr val="FF0000"/>
                </a:solidFill>
              </a:rPr>
              <a:t>NADI </a:t>
            </a:r>
            <a:r>
              <a:rPr lang="en-US" dirty="0" err="1">
                <a:solidFill>
                  <a:srgbClr val="FF0000"/>
                </a:solidFill>
              </a:rPr>
              <a:t>Goretis</a:t>
            </a:r>
            <a:r>
              <a:rPr lang="en-US" dirty="0"/>
              <a:t> VI+++NF[- - - - -] </a:t>
            </a:r>
            <a:r>
              <a:rPr lang="en-US" dirty="0">
                <a:solidFill>
                  <a:srgbClr val="00B050"/>
                </a:solidFill>
              </a:rPr>
              <a:t>sana men/</a:t>
            </a:r>
            <a:r>
              <a:rPr lang="en-US" dirty="0" err="1">
                <a:solidFill>
                  <a:srgbClr val="00B050"/>
                </a:solidFill>
              </a:rPr>
              <a:t>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saneque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memor</a:t>
            </a:r>
            <a:r>
              <a:rPr lang="en-GB" dirty="0">
                <a:solidFill>
                  <a:srgbClr val="00B050"/>
                </a:solidFill>
              </a:rPr>
              <a:t>[</a:t>
            </a:r>
            <a:r>
              <a:rPr lang="en-GB" dirty="0" err="1">
                <a:solidFill>
                  <a:srgbClr val="00B050"/>
                </a:solidFill>
              </a:rPr>
              <a:t>i</a:t>
            </a:r>
            <a:r>
              <a:rPr lang="en-GB" dirty="0">
                <a:solidFill>
                  <a:srgbClr val="00B050"/>
                </a:solidFill>
              </a:rPr>
              <a:t>]a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te</a:t>
            </a:r>
            <a:r>
              <a:rPr lang="en-GB" dirty="0">
                <a:solidFill>
                  <a:srgbClr val="FF0000"/>
                </a:solidFill>
              </a:rPr>
              <a:t>[s]tame[n]tum </a:t>
            </a:r>
            <a:r>
              <a:rPr lang="en-GB" dirty="0" err="1">
                <a:solidFill>
                  <a:srgbClr val="FF0000"/>
                </a:solidFill>
              </a:rPr>
              <a:t>feci</a:t>
            </a:r>
            <a:r>
              <a:rPr lang="en-GB" dirty="0"/>
              <a:t> … </a:t>
            </a:r>
            <a:endParaRPr lang="de-DE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Maximi</a:t>
            </a:r>
            <a:r>
              <a:rPr lang="en-GB" b="1" i="1" dirty="0"/>
              <a:t> (June 12</a:t>
            </a:r>
            <a:r>
              <a:rPr lang="en-GB" b="1" i="1" baseline="30000" dirty="0"/>
              <a:t>th</a:t>
            </a:r>
            <a:r>
              <a:rPr lang="en-GB" b="1" i="1" dirty="0"/>
              <a:t>, 371)</a:t>
            </a:r>
          </a:p>
          <a:p>
            <a:r>
              <a:rPr lang="de-DE" dirty="0"/>
              <a:t>(1-4) Post </a:t>
            </a:r>
            <a:r>
              <a:rPr lang="de-DE" dirty="0" err="1"/>
              <a:t>co</a:t>
            </a:r>
            <a:r>
              <a:rPr lang="de-DE" dirty="0"/>
              <a:t>(n)</a:t>
            </a:r>
            <a:r>
              <a:rPr lang="de-DE" dirty="0" err="1"/>
              <a:t>ss</a:t>
            </a:r>
            <a:r>
              <a:rPr lang="de-DE" dirty="0"/>
              <a:t>(</a:t>
            </a:r>
            <a:r>
              <a:rPr lang="de-DE" dirty="0" err="1"/>
              <a:t>ulatum</a:t>
            </a:r>
            <a:r>
              <a:rPr lang="de-DE" dirty="0"/>
              <a:t>) </a:t>
            </a:r>
            <a:r>
              <a:rPr lang="de-DE" dirty="0" err="1"/>
              <a:t>dd</a:t>
            </a:r>
            <a:r>
              <a:rPr lang="de-DE" dirty="0"/>
              <a:t>(</a:t>
            </a:r>
            <a:r>
              <a:rPr lang="de-DE" dirty="0" err="1"/>
              <a:t>ominorum</a:t>
            </a:r>
            <a:r>
              <a:rPr lang="de-DE" dirty="0"/>
              <a:t>) </a:t>
            </a:r>
            <a:r>
              <a:rPr lang="de-DE" dirty="0" err="1"/>
              <a:t>nn</a:t>
            </a:r>
            <a:r>
              <a:rPr lang="de-DE" dirty="0"/>
              <a:t>(</a:t>
            </a:r>
            <a:r>
              <a:rPr lang="de-DE" dirty="0" err="1"/>
              <a:t>ostrorum</a:t>
            </a:r>
            <a:r>
              <a:rPr lang="de-DE" dirty="0"/>
              <a:t>) </a:t>
            </a:r>
            <a:r>
              <a:rPr lang="de-DE" dirty="0" err="1"/>
              <a:t>Valentiniani</a:t>
            </a:r>
            <a:r>
              <a:rPr lang="de-DE" dirty="0"/>
              <a:t> et Valentis </a:t>
            </a:r>
            <a:r>
              <a:rPr lang="de-DE" dirty="0" err="1"/>
              <a:t>Augg</a:t>
            </a:r>
            <a:r>
              <a:rPr lang="de-DE" dirty="0"/>
              <a:t>(</a:t>
            </a:r>
            <a:r>
              <a:rPr lang="de-DE" dirty="0" err="1"/>
              <a:t>ustorum</a:t>
            </a:r>
            <a:r>
              <a:rPr lang="de-DE" dirty="0"/>
              <a:t>) III, </a:t>
            </a:r>
            <a:r>
              <a:rPr lang="de-DE" dirty="0" err="1"/>
              <a:t>ter</a:t>
            </a:r>
            <a:r>
              <a:rPr lang="de-DE" dirty="0"/>
              <a:t> /</a:t>
            </a:r>
            <a:r>
              <a:rPr lang="en-GB" dirty="0"/>
              <a:t> </a:t>
            </a:r>
            <a:r>
              <a:rPr lang="en-GB" dirty="0" err="1"/>
              <a:t>pridie</a:t>
            </a:r>
            <a:r>
              <a:rPr lang="en-GB" dirty="0"/>
              <a:t> </a:t>
            </a:r>
            <a:r>
              <a:rPr lang="en-GB" dirty="0" err="1"/>
              <a:t>nonas</a:t>
            </a:r>
            <a:r>
              <a:rPr lang="en-GB" dirty="0"/>
              <a:t> </a:t>
            </a:r>
            <a:r>
              <a:rPr lang="en-GB" dirty="0" err="1"/>
              <a:t>Iunias</a:t>
            </a:r>
            <a:r>
              <a:rPr lang="en-GB" dirty="0"/>
              <a:t>. </a:t>
            </a:r>
            <a:r>
              <a:rPr lang="en-GB" dirty="0">
                <a:solidFill>
                  <a:srgbClr val="FF0000"/>
                </a:solidFill>
              </a:rPr>
              <a:t>Pomponius Maximus </a:t>
            </a:r>
            <a:r>
              <a:rPr lang="en-GB" dirty="0" err="1">
                <a:solidFill>
                  <a:srgbClr val="FF0000"/>
                </a:solidFill>
              </a:rPr>
              <a:t>Rogati</a:t>
            </a:r>
            <a:r>
              <a:rPr lang="en-GB" dirty="0"/>
              <a:t> </a:t>
            </a:r>
            <a:r>
              <a:rPr lang="en-GB" dirty="0" err="1">
                <a:solidFill>
                  <a:srgbClr val="7030A0"/>
                </a:solidFill>
              </a:rPr>
              <a:t>comman</a:t>
            </a:r>
            <a:r>
              <a:rPr lang="en-GB" dirty="0">
                <a:solidFill>
                  <a:srgbClr val="7030A0"/>
                </a:solidFill>
              </a:rPr>
              <a:t>/</a:t>
            </a:r>
            <a:r>
              <a:rPr lang="en-GB" dirty="0" err="1">
                <a:solidFill>
                  <a:srgbClr val="7030A0"/>
                </a:solidFill>
              </a:rPr>
              <a:t>entis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fundo</a:t>
            </a:r>
            <a:r>
              <a:rPr lang="en-GB" dirty="0">
                <a:solidFill>
                  <a:srgbClr val="7030A0"/>
                </a:solidFill>
              </a:rPr>
              <a:t> Goretiano</a:t>
            </a:r>
            <a:r>
              <a:rPr lang="en-GB" dirty="0"/>
              <a:t> </a:t>
            </a:r>
            <a:r>
              <a:rPr lang="en-GB" dirty="0" err="1">
                <a:solidFill>
                  <a:schemeClr val="accent1"/>
                </a:solidFill>
              </a:rPr>
              <a:t>subscribens</a:t>
            </a:r>
            <a:r>
              <a:rPr lang="en-GB" dirty="0">
                <a:solidFill>
                  <a:schemeClr val="accent1"/>
                </a:solidFill>
              </a:rPr>
              <a:t> et </a:t>
            </a:r>
            <a:r>
              <a:rPr lang="en-GB" dirty="0" err="1">
                <a:solidFill>
                  <a:schemeClr val="accent1"/>
                </a:solidFill>
              </a:rPr>
              <a:t>signaturus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sana men/</a:t>
            </a:r>
            <a:r>
              <a:rPr lang="en-GB" dirty="0" err="1">
                <a:solidFill>
                  <a:srgbClr val="00B050"/>
                </a:solidFill>
              </a:rPr>
              <a:t>te</a:t>
            </a:r>
            <a:r>
              <a:rPr lang="en-GB" dirty="0">
                <a:solidFill>
                  <a:srgbClr val="00B050"/>
                </a:solidFill>
              </a:rPr>
              <a:t> sana memoria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testamentum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feci</a:t>
            </a:r>
            <a:r>
              <a:rPr lang="en-GB" dirty="0"/>
              <a:t>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66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AA4C8-8F56-5037-DC7A-5174EE11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B80B38-58F7-4FB8-EE17-4B6CBC2A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248477-A49C-B128-CEAB-06270B451E7F}"/>
              </a:ext>
            </a:extLst>
          </p:cNvPr>
          <p:cNvSpPr txBox="1"/>
          <p:nvPr/>
        </p:nvSpPr>
        <p:spPr>
          <a:xfrm>
            <a:off x="1564849" y="1131216"/>
            <a:ext cx="6648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Formal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mancipatory</a:t>
            </a:r>
            <a:r>
              <a:rPr lang="de-DE" dirty="0"/>
              <a:t> will:</a:t>
            </a:r>
          </a:p>
          <a:p>
            <a:endParaRPr lang="de-DE" dirty="0"/>
          </a:p>
          <a:p>
            <a:r>
              <a:rPr lang="en-GB" dirty="0"/>
              <a:t>revocation clause; NOT IN ROMAN TESTAMENTS!</a:t>
            </a:r>
          </a:p>
          <a:p>
            <a:r>
              <a:rPr lang="en-US" dirty="0"/>
              <a:t>Roman wills were always revocable, and thus a stipulation as the one</a:t>
            </a:r>
          </a:p>
          <a:p>
            <a:r>
              <a:rPr lang="en-US" dirty="0"/>
              <a:t>quoted above would have been unnecessary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37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6B99BE-D349-CAC1-4ECC-25543CFE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318915-11E4-062D-02B6-35669DA9052C}"/>
              </a:ext>
            </a:extLst>
          </p:cNvPr>
          <p:cNvSpPr txBox="1"/>
          <p:nvPr/>
        </p:nvSpPr>
        <p:spPr>
          <a:xfrm>
            <a:off x="707010" y="744718"/>
            <a:ext cx="11151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Additional </a:t>
            </a:r>
            <a:r>
              <a:rPr lang="de-DE" dirty="0" err="1"/>
              <a:t>information</a:t>
            </a:r>
            <a:r>
              <a:rPr lang="de-DE" dirty="0"/>
              <a:t> (</a:t>
            </a:r>
            <a:r>
              <a:rPr lang="de-DE" dirty="0" err="1"/>
              <a:t>situation</a:t>
            </a:r>
            <a:r>
              <a:rPr lang="de-DE" dirty="0"/>
              <a:t>, </a:t>
            </a:r>
            <a:r>
              <a:rPr lang="de-DE" dirty="0" err="1"/>
              <a:t>tablets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, </a:t>
            </a:r>
            <a:r>
              <a:rPr lang="de-DE" dirty="0" err="1"/>
              <a:t>writers</a:t>
            </a:r>
            <a:r>
              <a:rPr lang="de-DE" dirty="0"/>
              <a:t>):</a:t>
            </a:r>
          </a:p>
          <a:p>
            <a:endParaRPr lang="de-DE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Sperantii</a:t>
            </a:r>
            <a:r>
              <a:rPr lang="en-GB" b="1" i="1" dirty="0"/>
              <a:t> (February 12</a:t>
            </a:r>
            <a:r>
              <a:rPr lang="en-GB" b="1" i="1" baseline="30000" dirty="0"/>
              <a:t>th</a:t>
            </a:r>
            <a:r>
              <a:rPr lang="en-GB" b="1" i="1" dirty="0"/>
              <a:t>, 332)</a:t>
            </a:r>
          </a:p>
          <a:p>
            <a:r>
              <a:rPr lang="en-GB" dirty="0"/>
              <a:t>(2 -4) … </a:t>
            </a:r>
            <a:r>
              <a:rPr lang="en-GB" dirty="0" err="1"/>
              <a:t>testa</a:t>
            </a:r>
            <a:r>
              <a:rPr lang="en-GB" dirty="0"/>
              <a:t>/mentum </a:t>
            </a:r>
            <a:r>
              <a:rPr lang="en-GB" dirty="0" err="1"/>
              <a:t>feci</a:t>
            </a:r>
            <a:r>
              <a:rPr lang="en-GB" dirty="0"/>
              <a:t>, </a:t>
            </a:r>
            <a:r>
              <a:rPr lang="en-GB" dirty="0" err="1"/>
              <a:t>idque</a:t>
            </a:r>
            <a:r>
              <a:rPr lang="en-GB" dirty="0"/>
              <a:t> </a:t>
            </a:r>
            <a:r>
              <a:rPr lang="en-GB" dirty="0" err="1"/>
              <a:t>scribendum</a:t>
            </a:r>
            <a:r>
              <a:rPr lang="en-GB" dirty="0"/>
              <a:t> </a:t>
            </a:r>
            <a:r>
              <a:rPr lang="en-GB" dirty="0" err="1"/>
              <a:t>Iulio</a:t>
            </a:r>
            <a:r>
              <a:rPr lang="en-GB" dirty="0"/>
              <a:t> Iuliano </a:t>
            </a:r>
            <a:r>
              <a:rPr lang="en-GB" dirty="0" err="1"/>
              <a:t>amico</a:t>
            </a:r>
            <a:r>
              <a:rPr lang="en-GB" dirty="0"/>
              <a:t> </a:t>
            </a:r>
            <a:r>
              <a:rPr lang="en-GB" dirty="0" err="1"/>
              <a:t>meo</a:t>
            </a:r>
            <a:r>
              <a:rPr lang="en-GB" dirty="0"/>
              <a:t> </a:t>
            </a:r>
            <a:r>
              <a:rPr lang="en-GB" dirty="0" err="1"/>
              <a:t>dictavi</a:t>
            </a:r>
            <a:r>
              <a:rPr lang="en-GB" dirty="0"/>
              <a:t>. </a:t>
            </a:r>
            <a:r>
              <a:rPr lang="en-GB" dirty="0" err="1"/>
              <a:t>Relectum</a:t>
            </a:r>
            <a:r>
              <a:rPr lang="en-GB" dirty="0"/>
              <a:t> mihi / </a:t>
            </a:r>
            <a:r>
              <a:rPr lang="en-GB" dirty="0" err="1"/>
              <a:t>subscripsi</a:t>
            </a:r>
            <a:r>
              <a:rPr lang="en-GB" dirty="0"/>
              <a:t>, </a:t>
            </a:r>
            <a:r>
              <a:rPr lang="en-GB" dirty="0" err="1"/>
              <a:t>signavi</a:t>
            </a:r>
            <a:r>
              <a:rPr lang="en-GB" dirty="0"/>
              <a:t> et </a:t>
            </a:r>
            <a:r>
              <a:rPr lang="en-GB" dirty="0" err="1"/>
              <a:t>signari</a:t>
            </a:r>
            <a:r>
              <a:rPr lang="en-GB" dirty="0"/>
              <a:t> </a:t>
            </a:r>
            <a:r>
              <a:rPr lang="en-GB" dirty="0" err="1"/>
              <a:t>iussi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Iulii</a:t>
            </a:r>
            <a:r>
              <a:rPr lang="de-DE" b="1" i="1" dirty="0"/>
              <a:t> </a:t>
            </a:r>
            <a:r>
              <a:rPr lang="de-DE" b="1" i="1" dirty="0" err="1"/>
              <a:t>Pompeiani</a:t>
            </a:r>
            <a:r>
              <a:rPr lang="de-DE" b="1" i="1" dirty="0"/>
              <a:t> (</a:t>
            </a:r>
            <a:r>
              <a:rPr lang="en-GB" b="1" i="1" dirty="0"/>
              <a:t>April 12</a:t>
            </a:r>
            <a:r>
              <a:rPr lang="en-GB" b="1" i="1" baseline="30000" dirty="0"/>
              <a:t>th</a:t>
            </a:r>
            <a:r>
              <a:rPr lang="en-GB" b="1" i="1" dirty="0"/>
              <a:t>, 340)</a:t>
            </a:r>
            <a:endParaRPr lang="de-DE" dirty="0"/>
          </a:p>
          <a:p>
            <a:r>
              <a:rPr lang="en-GB" dirty="0"/>
              <a:t>(4-8) … </a:t>
            </a:r>
            <a:r>
              <a:rPr lang="en-GB" i="1" dirty="0" err="1"/>
              <a:t>testamentum</a:t>
            </a:r>
            <a:r>
              <a:rPr lang="en-GB" i="1" dirty="0"/>
              <a:t> </a:t>
            </a:r>
            <a:r>
              <a:rPr lang="en-GB" i="1" dirty="0" err="1"/>
              <a:t>feci</a:t>
            </a:r>
            <a:r>
              <a:rPr lang="en-GB" i="1" dirty="0"/>
              <a:t> </a:t>
            </a:r>
            <a:r>
              <a:rPr lang="en-GB" i="1" dirty="0" err="1"/>
              <a:t>idque</a:t>
            </a:r>
            <a:r>
              <a:rPr lang="en-GB" i="1" dirty="0"/>
              <a:t> </a:t>
            </a:r>
            <a:r>
              <a:rPr lang="en-GB" i="1" dirty="0" err="1"/>
              <a:t>scrivendum</a:t>
            </a:r>
            <a:r>
              <a:rPr lang="en-GB" i="1" dirty="0"/>
              <a:t> in ta/</a:t>
            </a:r>
            <a:r>
              <a:rPr lang="en-GB" i="1" dirty="0" err="1"/>
              <a:t>bulis</a:t>
            </a:r>
            <a:r>
              <a:rPr lang="en-GB" i="1" dirty="0"/>
              <a:t> </a:t>
            </a:r>
            <a:r>
              <a:rPr lang="en-GB" i="1" dirty="0" err="1"/>
              <a:t>triplicibus</a:t>
            </a:r>
            <a:r>
              <a:rPr lang="en-GB" i="1" dirty="0"/>
              <a:t> </a:t>
            </a:r>
            <a:r>
              <a:rPr lang="en-GB" i="1" dirty="0" err="1"/>
              <a:t>rasicis</a:t>
            </a:r>
            <a:r>
              <a:rPr lang="en-GB" i="1" dirty="0"/>
              <a:t> </a:t>
            </a:r>
            <a:r>
              <a:rPr lang="en-GB" i="1" dirty="0" err="1"/>
              <a:t>atramento</a:t>
            </a:r>
            <a:r>
              <a:rPr lang="en-GB" i="1" dirty="0"/>
              <a:t> </a:t>
            </a:r>
            <a:r>
              <a:rPr lang="en-GB" i="1" dirty="0" err="1"/>
              <a:t>scriptis</a:t>
            </a:r>
            <a:r>
              <a:rPr lang="en-GB" i="1" dirty="0"/>
              <a:t>, </a:t>
            </a:r>
            <a:r>
              <a:rPr lang="en-GB" i="1" dirty="0" err="1"/>
              <a:t>eo</a:t>
            </a:r>
            <a:r>
              <a:rPr lang="en-GB" i="1" dirty="0"/>
              <a:t> / quod </a:t>
            </a:r>
            <a:r>
              <a:rPr lang="en-GB" i="1" dirty="0" err="1"/>
              <a:t>codicem</a:t>
            </a:r>
            <a:r>
              <a:rPr lang="en-GB" i="1" dirty="0"/>
              <a:t> </a:t>
            </a:r>
            <a:r>
              <a:rPr lang="en-GB" i="1" dirty="0" err="1"/>
              <a:t>testamenti</a:t>
            </a:r>
            <a:r>
              <a:rPr lang="en-GB" i="1" dirty="0"/>
              <a:t> pre </a:t>
            </a:r>
            <a:r>
              <a:rPr lang="en-GB" i="1" dirty="0" err="1"/>
              <a:t>manu</a:t>
            </a:r>
            <a:r>
              <a:rPr lang="en-GB" i="1" dirty="0"/>
              <a:t> non </a:t>
            </a:r>
            <a:r>
              <a:rPr lang="en-GB" i="1" dirty="0" err="1"/>
              <a:t>habe</a:t>
            </a:r>
            <a:r>
              <a:rPr lang="en-GB" i="1" dirty="0"/>
              <a:t>/rem, </a:t>
            </a:r>
            <a:r>
              <a:rPr lang="en-GB" i="1" dirty="0" err="1"/>
              <a:t>Iulio</a:t>
            </a:r>
            <a:r>
              <a:rPr lang="en-GB" i="1" dirty="0"/>
              <a:t> </a:t>
            </a:r>
            <a:r>
              <a:rPr lang="en-GB" i="1" dirty="0" err="1"/>
              <a:t>Maiano</a:t>
            </a:r>
            <a:r>
              <a:rPr lang="en-GB" i="1" dirty="0"/>
              <a:t> </a:t>
            </a:r>
            <a:r>
              <a:rPr lang="en-GB" i="1" dirty="0" err="1"/>
              <a:t>amico</a:t>
            </a:r>
            <a:r>
              <a:rPr lang="en-GB" i="1" dirty="0"/>
              <a:t> </a:t>
            </a:r>
            <a:r>
              <a:rPr lang="en-GB" i="1" dirty="0" err="1"/>
              <a:t>meo</a:t>
            </a:r>
            <a:r>
              <a:rPr lang="en-GB" i="1" dirty="0"/>
              <a:t> </a:t>
            </a:r>
            <a:r>
              <a:rPr lang="en-GB" i="1" dirty="0" err="1"/>
              <a:t>dictavi</a:t>
            </a:r>
            <a:r>
              <a:rPr lang="en-GB" i="1" dirty="0"/>
              <a:t> et </a:t>
            </a:r>
            <a:r>
              <a:rPr lang="en-GB" i="1" dirty="0" err="1"/>
              <a:t>relec</a:t>
            </a:r>
            <a:r>
              <a:rPr lang="en-GB" i="1" dirty="0"/>
              <a:t>/</a:t>
            </a:r>
            <a:r>
              <a:rPr lang="de-DE" i="1" dirty="0" err="1"/>
              <a:t>tum</a:t>
            </a:r>
            <a:r>
              <a:rPr lang="de-DE" i="1" dirty="0"/>
              <a:t> </a:t>
            </a:r>
            <a:r>
              <a:rPr lang="de-DE" i="1" dirty="0" err="1"/>
              <a:t>mihi</a:t>
            </a:r>
            <a:r>
              <a:rPr lang="de-DE" i="1" dirty="0"/>
              <a:t> </a:t>
            </a:r>
            <a:r>
              <a:rPr lang="de-DE" i="1" dirty="0" err="1"/>
              <a:t>signavi</a:t>
            </a:r>
            <a:r>
              <a:rPr lang="de-DE" i="1" dirty="0"/>
              <a:t> et </a:t>
            </a:r>
            <a:r>
              <a:rPr lang="de-DE" i="1" dirty="0" err="1"/>
              <a:t>signari</a:t>
            </a:r>
            <a:r>
              <a:rPr lang="de-DE" i="1" dirty="0"/>
              <a:t> </a:t>
            </a:r>
            <a:r>
              <a:rPr lang="de-DE" i="1" dirty="0" err="1"/>
              <a:t>iussi</a:t>
            </a:r>
            <a:r>
              <a:rPr lang="de-DE" i="1" dirty="0"/>
              <a:t>. </a:t>
            </a:r>
            <a:endParaRPr lang="en-GB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Maximi</a:t>
            </a:r>
            <a:r>
              <a:rPr lang="en-GB" b="1" i="1" dirty="0"/>
              <a:t> (June 12</a:t>
            </a:r>
            <a:r>
              <a:rPr lang="en-GB" b="1" i="1" baseline="30000" dirty="0"/>
              <a:t>th</a:t>
            </a:r>
            <a:r>
              <a:rPr lang="en-GB" b="1" i="1" dirty="0"/>
              <a:t>, 371)</a:t>
            </a:r>
          </a:p>
          <a:p>
            <a:r>
              <a:rPr lang="en-GB" dirty="0"/>
              <a:t>(4-8) … </a:t>
            </a:r>
            <a:r>
              <a:rPr lang="en-GB" dirty="0" err="1"/>
              <a:t>testamentum</a:t>
            </a:r>
            <a:r>
              <a:rPr lang="en-GB" dirty="0"/>
              <a:t> </a:t>
            </a:r>
            <a:r>
              <a:rPr lang="en-GB" dirty="0" err="1"/>
              <a:t>feci</a:t>
            </a:r>
            <a:r>
              <a:rPr lang="en-GB" dirty="0"/>
              <a:t>, </a:t>
            </a:r>
            <a:r>
              <a:rPr lang="en-GB" dirty="0" err="1"/>
              <a:t>idque</a:t>
            </a:r>
            <a:r>
              <a:rPr lang="en-GB" dirty="0"/>
              <a:t> </a:t>
            </a:r>
            <a:r>
              <a:rPr lang="en-GB" dirty="0" err="1"/>
              <a:t>scribendum</a:t>
            </a:r>
            <a:r>
              <a:rPr lang="en-GB" dirty="0"/>
              <a:t> </a:t>
            </a:r>
            <a:r>
              <a:rPr lang="en-GB" dirty="0" err="1"/>
              <a:t>Iulio</a:t>
            </a:r>
            <a:r>
              <a:rPr lang="en-GB" dirty="0"/>
              <a:t> / Secundo qui et </a:t>
            </a:r>
            <a:r>
              <a:rPr lang="en-GB" dirty="0" err="1"/>
              <a:t>Secundiano</a:t>
            </a:r>
            <a:r>
              <a:rPr lang="en-GB" dirty="0"/>
              <a:t>, </a:t>
            </a:r>
            <a:r>
              <a:rPr lang="en-GB" dirty="0" err="1"/>
              <a:t>cuius</a:t>
            </a:r>
            <a:r>
              <a:rPr lang="en-GB" dirty="0"/>
              <a:t> </a:t>
            </a:r>
            <a:r>
              <a:rPr lang="en-GB" dirty="0" err="1"/>
              <a:t>fidem</a:t>
            </a:r>
            <a:r>
              <a:rPr lang="en-GB" dirty="0"/>
              <a:t> </a:t>
            </a:r>
            <a:r>
              <a:rPr lang="en-GB" dirty="0" err="1"/>
              <a:t>expensam</a:t>
            </a:r>
            <a:r>
              <a:rPr lang="en-GB" dirty="0"/>
              <a:t> </a:t>
            </a:r>
            <a:r>
              <a:rPr lang="en-GB" dirty="0" err="1"/>
              <a:t>habeo</a:t>
            </a:r>
            <a:r>
              <a:rPr lang="en-GB" dirty="0"/>
              <a:t>, di/</a:t>
            </a:r>
            <a:r>
              <a:rPr lang="en-GB" dirty="0" err="1"/>
              <a:t>ctavi</a:t>
            </a:r>
            <a:r>
              <a:rPr lang="en-GB" dirty="0"/>
              <a:t> in </a:t>
            </a:r>
            <a:r>
              <a:rPr lang="en-GB" dirty="0" err="1"/>
              <a:t>tabulis</a:t>
            </a:r>
            <a:r>
              <a:rPr lang="en-GB" dirty="0"/>
              <a:t> </a:t>
            </a:r>
            <a:r>
              <a:rPr lang="en-GB" dirty="0" err="1"/>
              <a:t>triplicibus</a:t>
            </a:r>
            <a:r>
              <a:rPr lang="en-GB" dirty="0"/>
              <a:t>; </a:t>
            </a:r>
            <a:r>
              <a:rPr lang="en-GB" dirty="0" err="1"/>
              <a:t>atramento</a:t>
            </a:r>
            <a:r>
              <a:rPr lang="en-GB" dirty="0"/>
              <a:t> </a:t>
            </a:r>
            <a:r>
              <a:rPr lang="en-GB" dirty="0" err="1"/>
              <a:t>scribto</a:t>
            </a:r>
            <a:r>
              <a:rPr lang="en-GB" dirty="0"/>
              <a:t> et quod </a:t>
            </a:r>
            <a:r>
              <a:rPr lang="en-GB" dirty="0" err="1"/>
              <a:t>codicem</a:t>
            </a:r>
            <a:r>
              <a:rPr lang="en-GB" dirty="0"/>
              <a:t> / </a:t>
            </a:r>
            <a:r>
              <a:rPr lang="en-GB" dirty="0" err="1"/>
              <a:t>ceratum</a:t>
            </a:r>
            <a:r>
              <a:rPr lang="en-GB" dirty="0"/>
              <a:t> ad </a:t>
            </a:r>
            <a:r>
              <a:rPr lang="en-GB" dirty="0" err="1"/>
              <a:t>praesens</a:t>
            </a:r>
            <a:r>
              <a:rPr lang="en-GB" dirty="0"/>
              <a:t> minus </a:t>
            </a:r>
            <a:r>
              <a:rPr lang="en-GB" dirty="0" err="1"/>
              <a:t>invenire</a:t>
            </a:r>
            <a:r>
              <a:rPr lang="en-GB" dirty="0"/>
              <a:t> </a:t>
            </a:r>
            <a:r>
              <a:rPr lang="en-GB" dirty="0" err="1"/>
              <a:t>potui</a:t>
            </a:r>
            <a:r>
              <a:rPr lang="en-GB" dirty="0"/>
              <a:t> et </a:t>
            </a:r>
            <a:r>
              <a:rPr lang="en-GB" dirty="0" err="1"/>
              <a:t>relectum</a:t>
            </a:r>
            <a:r>
              <a:rPr lang="en-GB" dirty="0"/>
              <a:t> mihi, signa/</a:t>
            </a:r>
            <a:r>
              <a:rPr lang="de-DE" dirty="0" err="1"/>
              <a:t>ndum</a:t>
            </a:r>
            <a:r>
              <a:rPr lang="de-DE" dirty="0"/>
              <a:t> </a:t>
            </a:r>
            <a:r>
              <a:rPr lang="de-DE" dirty="0" err="1"/>
              <a:t>optuli</a:t>
            </a:r>
            <a:r>
              <a:rPr lang="de-DE" dirty="0"/>
              <a:t>. … </a:t>
            </a:r>
          </a:p>
        </p:txBody>
      </p:sp>
    </p:spTree>
    <p:extLst>
      <p:ext uri="{BB962C8B-B14F-4D97-AF65-F5344CB8AC3E}">
        <p14:creationId xmlns:p14="http://schemas.microsoft.com/office/powerpoint/2010/main" val="241787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538B7-0C6A-5568-D0E7-79D5F385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CD1C1F-B46A-F7D8-7AAC-20C7B07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C610A3-AB19-8CDA-9845-EC0F2430CE52}"/>
              </a:ext>
            </a:extLst>
          </p:cNvPr>
          <p:cNvSpPr txBox="1"/>
          <p:nvPr/>
        </p:nvSpPr>
        <p:spPr>
          <a:xfrm>
            <a:off x="252092" y="395925"/>
            <a:ext cx="1168781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Formal </a:t>
            </a:r>
            <a:r>
              <a:rPr lang="de-DE" sz="2400" dirty="0" err="1"/>
              <a:t>requirements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mancipatory</a:t>
            </a:r>
            <a:r>
              <a:rPr lang="de-DE" sz="2400" dirty="0"/>
              <a:t> will: </a:t>
            </a:r>
            <a:r>
              <a:rPr lang="en-GB" sz="2400" dirty="0"/>
              <a:t>appointment of the heir(s) – </a:t>
            </a:r>
            <a:r>
              <a:rPr lang="en-GB" sz="2400" dirty="0" err="1"/>
              <a:t>heredis</a:t>
            </a:r>
            <a:r>
              <a:rPr lang="en-GB" sz="2400" dirty="0"/>
              <a:t> </a:t>
            </a:r>
            <a:r>
              <a:rPr lang="en-GB" sz="2400" dirty="0" err="1"/>
              <a:t>institutio</a:t>
            </a:r>
            <a:endParaRPr lang="en-GB" sz="2400" dirty="0"/>
          </a:p>
          <a:p>
            <a:r>
              <a:rPr lang="de-DE" dirty="0"/>
              <a:t> </a:t>
            </a:r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Sperantii</a:t>
            </a:r>
            <a:r>
              <a:rPr lang="en-GB" b="1" i="1" dirty="0"/>
              <a:t> (February 12</a:t>
            </a:r>
            <a:r>
              <a:rPr lang="en-GB" b="1" i="1" baseline="30000" dirty="0"/>
              <a:t>th</a:t>
            </a:r>
            <a:r>
              <a:rPr lang="en-GB" b="1" i="1" dirty="0"/>
              <a:t>, 332)</a:t>
            </a:r>
          </a:p>
          <a:p>
            <a:r>
              <a:rPr lang="en-GB" dirty="0"/>
              <a:t>(4-12) … Quatenus </a:t>
            </a:r>
            <a:r>
              <a:rPr lang="en-GB" dirty="0" err="1"/>
              <a:t>lecto</a:t>
            </a:r>
            <a:r>
              <a:rPr lang="en-GB" dirty="0"/>
              <a:t> </a:t>
            </a:r>
            <a:r>
              <a:rPr lang="en-GB" dirty="0" err="1"/>
              <a:t>valetudinis</a:t>
            </a:r>
            <a:r>
              <a:rPr lang="en-GB" dirty="0"/>
              <a:t> </a:t>
            </a:r>
            <a:r>
              <a:rPr lang="en-GB" dirty="0" err="1"/>
              <a:t>iaceo</a:t>
            </a:r>
            <a:r>
              <a:rPr lang="en-GB" dirty="0"/>
              <a:t> / et ne quid mihi </a:t>
            </a:r>
            <a:r>
              <a:rPr lang="en-GB" dirty="0" err="1"/>
              <a:t>subitus</a:t>
            </a:r>
            <a:r>
              <a:rPr lang="en-GB" dirty="0"/>
              <a:t> </a:t>
            </a:r>
            <a:r>
              <a:rPr lang="en-GB" dirty="0" err="1"/>
              <a:t>contingat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quando</a:t>
            </a:r>
            <a:r>
              <a:rPr lang="en-GB" dirty="0"/>
              <a:t> quo ego </a:t>
            </a:r>
            <a:r>
              <a:rPr lang="en-GB" dirty="0" err="1"/>
              <a:t>obitum</a:t>
            </a:r>
            <a:r>
              <a:rPr lang="en-GB" dirty="0"/>
              <a:t> naturae </a:t>
            </a:r>
          </a:p>
          <a:p>
            <a:r>
              <a:rPr lang="en-GB" dirty="0"/>
              <a:t>red/</a:t>
            </a:r>
            <a:r>
              <a:rPr lang="en-GB" dirty="0" err="1"/>
              <a:t>didero</a:t>
            </a:r>
            <a:r>
              <a:rPr lang="en-GB" dirty="0"/>
              <a:t>, </a:t>
            </a:r>
            <a:r>
              <a:rPr lang="en-GB" dirty="0" err="1"/>
              <a:t>thunc</a:t>
            </a:r>
            <a:r>
              <a:rPr lang="en-GB" dirty="0"/>
              <a:t> </a:t>
            </a:r>
            <a:r>
              <a:rPr lang="en-GB" dirty="0" err="1"/>
              <a:t>mih</a:t>
            </a:r>
            <a:r>
              <a:rPr lang="en-GB" dirty="0"/>
              <a:t>{</a:t>
            </a:r>
            <a:r>
              <a:rPr lang="en-GB" dirty="0" err="1"/>
              <a:t>i</a:t>
            </a:r>
            <a:r>
              <a:rPr lang="en-GB" dirty="0"/>
              <a:t>}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Pomponii</a:t>
            </a:r>
            <a:r>
              <a:rPr lang="en-GB" dirty="0">
                <a:solidFill>
                  <a:srgbClr val="FF0000"/>
                </a:solidFill>
              </a:rPr>
              <a:t> Iuliane et </a:t>
            </a:r>
            <a:r>
              <a:rPr lang="en-GB" dirty="0" err="1">
                <a:solidFill>
                  <a:srgbClr val="FF0000"/>
                </a:solidFill>
              </a:rPr>
              <a:t>Feliciane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filii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carissi</a:t>
            </a:r>
            <a:r>
              <a:rPr lang="en-GB" dirty="0"/>
              <a:t>/</a:t>
            </a:r>
            <a:r>
              <a:rPr lang="de-DE" dirty="0"/>
              <a:t>mi, </a:t>
            </a:r>
            <a:r>
              <a:rPr lang="de-DE" dirty="0">
                <a:solidFill>
                  <a:srgbClr val="FF0000"/>
                </a:solidFill>
              </a:rPr>
              <a:t>ex </a:t>
            </a:r>
            <a:r>
              <a:rPr lang="de-DE" dirty="0" err="1">
                <a:solidFill>
                  <a:srgbClr val="FF0000"/>
                </a:solidFill>
              </a:rPr>
              <a:t>asse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mihi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heredes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estote</a:t>
            </a:r>
            <a:r>
              <a:rPr lang="de-DE" dirty="0">
                <a:solidFill>
                  <a:srgbClr val="FF0000"/>
                </a:solidFill>
              </a:rPr>
              <a:t> in </a:t>
            </a:r>
            <a:r>
              <a:rPr lang="de-DE" dirty="0" err="1">
                <a:solidFill>
                  <a:srgbClr val="FF0000"/>
                </a:solidFill>
              </a:rPr>
              <a:t>omnium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r>
              <a:rPr lang="de-DE" dirty="0" err="1">
                <a:solidFill>
                  <a:srgbClr val="FF0000"/>
                </a:solidFill>
              </a:rPr>
              <a:t>bonorum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meorum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00B050"/>
                </a:solidFill>
              </a:rPr>
              <a:t>in </a:t>
            </a:r>
            <a:r>
              <a:rPr lang="de-DE" dirty="0" err="1">
                <a:solidFill>
                  <a:srgbClr val="00B050"/>
                </a:solidFill>
              </a:rPr>
              <a:t>agriis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fun</a:t>
            </a:r>
            <a:r>
              <a:rPr lang="de-DE" dirty="0">
                <a:solidFill>
                  <a:srgbClr val="00B050"/>
                </a:solidFill>
              </a:rPr>
              <a:t>/</a:t>
            </a:r>
            <a:r>
              <a:rPr lang="en-GB" dirty="0">
                <a:solidFill>
                  <a:srgbClr val="00B050"/>
                </a:solidFill>
              </a:rPr>
              <a:t>di </a:t>
            </a:r>
            <a:r>
              <a:rPr lang="en-GB" dirty="0" err="1">
                <a:solidFill>
                  <a:srgbClr val="00B050"/>
                </a:solidFill>
              </a:rPr>
              <a:t>Pastorianensis</a:t>
            </a:r>
            <a:r>
              <a:rPr lang="en-GB" dirty="0"/>
              <a:t>, sicut a me </a:t>
            </a:r>
            <a:r>
              <a:rPr lang="en-GB" dirty="0" err="1"/>
              <a:t>possessa</a:t>
            </a:r>
            <a:r>
              <a:rPr lang="en-GB" dirty="0"/>
              <a:t> sunt </a:t>
            </a:r>
            <a:r>
              <a:rPr lang="en-GB" dirty="0" err="1"/>
              <a:t>quam</a:t>
            </a:r>
            <a:r>
              <a:rPr lang="en-GB" dirty="0"/>
              <a:t> de </a:t>
            </a:r>
            <a:r>
              <a:rPr lang="en-GB" dirty="0" err="1"/>
              <a:t>paterno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emtiones</a:t>
            </a:r>
            <a:r>
              <a:rPr lang="en-GB" dirty="0"/>
              <a:t> </a:t>
            </a:r>
            <a:r>
              <a:rPr lang="de-DE" dirty="0"/>
              <a:t>/</a:t>
            </a:r>
          </a:p>
          <a:p>
            <a:r>
              <a:rPr lang="en-GB" dirty="0" err="1"/>
              <a:t>possideatis</a:t>
            </a:r>
            <a:r>
              <a:rPr lang="en-GB" dirty="0"/>
              <a:t> </a:t>
            </a:r>
            <a:r>
              <a:rPr lang="en-GB" dirty="0" err="1"/>
              <a:t>necnon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et in </a:t>
            </a:r>
            <a:r>
              <a:rPr lang="en-GB" dirty="0" err="1">
                <a:solidFill>
                  <a:srgbClr val="00B050"/>
                </a:solidFill>
              </a:rPr>
              <a:t>fundo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Goretianos</a:t>
            </a:r>
            <a:r>
              <a:rPr lang="en-GB" dirty="0"/>
              <a:t>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et domos </a:t>
            </a:r>
            <a:r>
              <a:rPr lang="en-GB" dirty="0"/>
              <a:t>in </a:t>
            </a:r>
            <a:r>
              <a:rPr lang="en-GB" dirty="0" err="1"/>
              <a:t>eove</a:t>
            </a:r>
            <a:r>
              <a:rPr lang="en-GB" dirty="0"/>
              <a:t> </a:t>
            </a:r>
            <a:r>
              <a:rPr lang="en-GB" dirty="0" err="1"/>
              <a:t>fundo</a:t>
            </a:r>
            <a:r>
              <a:rPr lang="en-GB" dirty="0"/>
              <a:t> / Pastorianos sicut inter me et Feliciano </a:t>
            </a:r>
          </a:p>
          <a:p>
            <a:r>
              <a:rPr lang="en-GB" dirty="0"/>
              <a:t>frater, </a:t>
            </a:r>
            <a:r>
              <a:rPr lang="en-GB" dirty="0" err="1"/>
              <a:t>patruo</a:t>
            </a:r>
            <a:r>
              <a:rPr lang="en-GB" dirty="0"/>
              <a:t> </a:t>
            </a:r>
            <a:r>
              <a:rPr lang="en-GB" dirty="0" err="1"/>
              <a:t>vestro</a:t>
            </a:r>
            <a:r>
              <a:rPr lang="en-GB" dirty="0"/>
              <a:t>, </a:t>
            </a:r>
            <a:r>
              <a:rPr lang="en-GB" dirty="0" err="1"/>
              <a:t>divissae</a:t>
            </a:r>
            <a:r>
              <a:rPr lang="en-GB" dirty="0"/>
              <a:t> sunt ter/minibus [[ ca. 4 ]] </a:t>
            </a:r>
            <a:r>
              <a:rPr lang="en-GB" dirty="0">
                <a:solidFill>
                  <a:srgbClr val="00B050"/>
                </a:solidFill>
              </a:rPr>
              <a:t>et </a:t>
            </a:r>
            <a:r>
              <a:rPr lang="en-GB" dirty="0" err="1">
                <a:solidFill>
                  <a:srgbClr val="00B050"/>
                </a:solidFill>
              </a:rPr>
              <a:t>movilia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pecora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mai</a:t>
            </a:r>
            <a:r>
              <a:rPr lang="en-GB" dirty="0">
                <a:solidFill>
                  <a:srgbClr val="00B050"/>
                </a:solidFill>
              </a:rPr>
              <a:t>{s}ora minora et </a:t>
            </a:r>
            <a:r>
              <a:rPr lang="en-GB" dirty="0" err="1">
                <a:solidFill>
                  <a:srgbClr val="00B050"/>
                </a:solidFill>
              </a:rPr>
              <a:t>si</a:t>
            </a:r>
            <a:r>
              <a:rPr lang="en-GB" dirty="0">
                <a:solidFill>
                  <a:srgbClr val="00B050"/>
                </a:solidFill>
              </a:rPr>
              <a:t> qua alia </a:t>
            </a:r>
            <a:r>
              <a:rPr lang="en-GB" dirty="0" err="1"/>
              <a:t>cognoveritis</a:t>
            </a:r>
            <a:r>
              <a:rPr lang="en-GB" dirty="0"/>
              <a:t> /</a:t>
            </a:r>
            <a:endParaRPr lang="de-DE" dirty="0"/>
          </a:p>
          <a:p>
            <a:r>
              <a:rPr lang="en-GB" dirty="0">
                <a:solidFill>
                  <a:srgbClr val="00B050"/>
                </a:solidFill>
              </a:rPr>
              <a:t>et </a:t>
            </a:r>
            <a:r>
              <a:rPr lang="en-GB" dirty="0" err="1">
                <a:solidFill>
                  <a:srgbClr val="00B050"/>
                </a:solidFill>
              </a:rPr>
              <a:t>puerum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nomine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Vindelium</a:t>
            </a:r>
            <a:r>
              <a:rPr lang="en-GB" dirty="0">
                <a:solidFill>
                  <a:srgbClr val="00B050"/>
                </a:solidFill>
              </a:rPr>
              <a:t> (a)</a:t>
            </a:r>
            <a:r>
              <a:rPr lang="en-GB" dirty="0" err="1">
                <a:solidFill>
                  <a:srgbClr val="00B050"/>
                </a:solidFill>
              </a:rPr>
              <a:t>equis</a:t>
            </a:r>
            <a:r>
              <a:rPr lang="en-GB" dirty="0">
                <a:solidFill>
                  <a:srgbClr val="00B050"/>
                </a:solidFill>
              </a:rPr>
              <a:t> partibus </a:t>
            </a:r>
            <a:r>
              <a:rPr lang="en-GB" dirty="0" err="1">
                <a:solidFill>
                  <a:srgbClr val="00B050"/>
                </a:solidFill>
              </a:rPr>
              <a:t>dividatis</a:t>
            </a:r>
            <a:r>
              <a:rPr lang="en-GB" dirty="0"/>
              <a:t>; </a:t>
            </a:r>
          </a:p>
          <a:p>
            <a:endParaRPr lang="en-GB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Iulii</a:t>
            </a:r>
            <a:r>
              <a:rPr lang="de-DE" b="1" i="1" dirty="0"/>
              <a:t> </a:t>
            </a:r>
            <a:r>
              <a:rPr lang="de-DE" b="1" i="1" dirty="0" err="1"/>
              <a:t>Pompeiani</a:t>
            </a:r>
            <a:r>
              <a:rPr lang="de-DE" b="1" i="1" dirty="0"/>
              <a:t> (</a:t>
            </a:r>
            <a:r>
              <a:rPr lang="en-GB" b="1" i="1" dirty="0"/>
              <a:t>April 12</a:t>
            </a:r>
            <a:r>
              <a:rPr lang="en-GB" b="1" i="1" baseline="30000" dirty="0"/>
              <a:t>th</a:t>
            </a:r>
            <a:r>
              <a:rPr lang="en-GB" b="1" i="1" dirty="0"/>
              <a:t>, 340)</a:t>
            </a:r>
            <a:endParaRPr lang="de-DE" dirty="0"/>
          </a:p>
          <a:p>
            <a:r>
              <a:rPr lang="de-DE" dirty="0"/>
              <a:t>(8-16) … </a:t>
            </a:r>
            <a:r>
              <a:rPr lang="de-DE" dirty="0" err="1"/>
              <a:t>Quando</a:t>
            </a:r>
            <a:r>
              <a:rPr lang="de-DE" dirty="0"/>
              <a:t>/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ego</a:t>
            </a:r>
            <a:r>
              <a:rPr lang="de-DE" dirty="0"/>
              <a:t> </a:t>
            </a:r>
            <a:r>
              <a:rPr lang="de-DE" dirty="0" err="1"/>
              <a:t>obitum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</a:t>
            </a:r>
            <a:r>
              <a:rPr lang="de-DE" dirty="0" err="1"/>
              <a:t>reddidero</a:t>
            </a:r>
            <a:r>
              <a:rPr lang="de-DE" dirty="0"/>
              <a:t>, </a:t>
            </a:r>
            <a:r>
              <a:rPr lang="de-DE" dirty="0" err="1"/>
              <a:t>thunc</a:t>
            </a:r>
            <a:r>
              <a:rPr lang="de-DE" dirty="0"/>
              <a:t> mi/hi </a:t>
            </a:r>
            <a:r>
              <a:rPr lang="de-DE" dirty="0" err="1">
                <a:solidFill>
                  <a:srgbClr val="FF0000"/>
                </a:solidFill>
              </a:rPr>
              <a:t>Iulii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Ianuari</a:t>
            </a:r>
            <a:r>
              <a:rPr lang="de-DE" dirty="0">
                <a:solidFill>
                  <a:srgbClr val="FF0000"/>
                </a:solidFill>
              </a:rPr>
              <a:t> et Iah[i]n et </a:t>
            </a:r>
            <a:r>
              <a:rPr lang="de-DE" dirty="0" err="1">
                <a:solidFill>
                  <a:srgbClr val="FF0000"/>
                </a:solidFill>
              </a:rPr>
              <a:t>Victorina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filii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mei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/ </a:t>
            </a:r>
          </a:p>
          <a:p>
            <a:r>
              <a:rPr lang="de-DE" dirty="0" err="1"/>
              <a:t>karissimi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ex </a:t>
            </a:r>
            <a:r>
              <a:rPr lang="de-DE" dirty="0" err="1">
                <a:solidFill>
                  <a:srgbClr val="FF0000"/>
                </a:solidFill>
              </a:rPr>
              <a:t>asse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mihi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omnium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bonorum</a:t>
            </a:r>
            <a:r>
              <a:rPr lang="de-DE" dirty="0">
                <a:solidFill>
                  <a:srgbClr val="FF0000"/>
                </a:solidFill>
              </a:rPr>
              <a:t> / </a:t>
            </a:r>
            <a:r>
              <a:rPr lang="de-DE" dirty="0" err="1">
                <a:solidFill>
                  <a:srgbClr val="FF0000"/>
                </a:solidFill>
              </a:rPr>
              <a:t>meorum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heredes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estote</a:t>
            </a:r>
            <a:r>
              <a:rPr lang="de-DE" dirty="0"/>
              <a:t>. </a:t>
            </a:r>
            <a:r>
              <a:rPr lang="en-GB" dirty="0" err="1"/>
              <a:t>Ceteri</a:t>
            </a:r>
            <a:r>
              <a:rPr lang="en-GB" dirty="0"/>
              <a:t> </a:t>
            </a:r>
            <a:r>
              <a:rPr lang="en-GB" dirty="0" err="1"/>
              <a:t>cetereque</a:t>
            </a:r>
            <a:r>
              <a:rPr lang="en-GB" dirty="0"/>
              <a:t> / omnes </a:t>
            </a:r>
            <a:r>
              <a:rPr lang="en-GB" dirty="0" err="1"/>
              <a:t>exheredes</a:t>
            </a:r>
            <a:r>
              <a:rPr lang="en-GB" dirty="0"/>
              <a:t> </a:t>
            </a:r>
            <a:r>
              <a:rPr lang="en-GB" dirty="0" err="1"/>
              <a:t>sunto</a:t>
            </a:r>
            <a:r>
              <a:rPr lang="en-GB" dirty="0"/>
              <a:t>. </a:t>
            </a:r>
          </a:p>
          <a:p>
            <a:r>
              <a:rPr lang="en-GB" dirty="0"/>
              <a:t>Ita </a:t>
            </a:r>
            <a:r>
              <a:rPr lang="en-GB" dirty="0" err="1"/>
              <a:t>tamen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cum Iulia Vi/</a:t>
            </a:r>
            <a:r>
              <a:rPr lang="en-GB" dirty="0" err="1">
                <a:solidFill>
                  <a:srgbClr val="00B050"/>
                </a:solidFill>
              </a:rPr>
              <a:t>ctorina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filia</a:t>
            </a:r>
            <a:r>
              <a:rPr lang="en-GB" dirty="0">
                <a:solidFill>
                  <a:srgbClr val="00B050"/>
                </a:solidFill>
              </a:rPr>
              <a:t> `</a:t>
            </a:r>
            <a:r>
              <a:rPr lang="en-GB" dirty="0" err="1">
                <a:solidFill>
                  <a:srgbClr val="00B050"/>
                </a:solidFill>
              </a:rPr>
              <a:t>mea</a:t>
            </a:r>
            <a:r>
              <a:rPr lang="en-GB" dirty="0">
                <a:solidFill>
                  <a:srgbClr val="00B050"/>
                </a:solidFill>
              </a:rPr>
              <a:t> ́ </a:t>
            </a:r>
            <a:r>
              <a:rPr lang="en-GB" dirty="0" err="1">
                <a:solidFill>
                  <a:srgbClr val="00B050"/>
                </a:solidFill>
              </a:rPr>
              <a:t>decesserit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in partem </a:t>
            </a:r>
            <a:r>
              <a:rPr lang="en-GB" dirty="0" err="1">
                <a:solidFill>
                  <a:srgbClr val="00B050"/>
                </a:solidFill>
              </a:rPr>
              <a:t>hereditatis</a:t>
            </a:r>
            <a:r>
              <a:rPr lang="en-GB" dirty="0">
                <a:solidFill>
                  <a:srgbClr val="00B050"/>
                </a:solidFill>
              </a:rPr>
              <a:t> / </a:t>
            </a:r>
            <a:r>
              <a:rPr lang="en-GB" dirty="0" err="1">
                <a:solidFill>
                  <a:srgbClr val="00B050"/>
                </a:solidFill>
              </a:rPr>
              <a:t>ei</a:t>
            </a:r>
            <a:r>
              <a:rPr lang="en-GB" dirty="0">
                <a:solidFill>
                  <a:srgbClr val="00B050"/>
                </a:solidFill>
              </a:rPr>
              <a:t>{</a:t>
            </a:r>
            <a:r>
              <a:rPr lang="en-GB" dirty="0" err="1">
                <a:solidFill>
                  <a:srgbClr val="00B050"/>
                </a:solidFill>
              </a:rPr>
              <a:t>i</a:t>
            </a:r>
            <a:r>
              <a:rPr lang="en-GB" dirty="0">
                <a:solidFill>
                  <a:srgbClr val="00B050"/>
                </a:solidFill>
              </a:rPr>
              <a:t>}us </a:t>
            </a:r>
            <a:r>
              <a:rPr lang="en-GB" dirty="0" err="1">
                <a:solidFill>
                  <a:srgbClr val="00B050"/>
                </a:solidFill>
              </a:rPr>
              <a:t>Iulii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Ianuari</a:t>
            </a:r>
            <a:r>
              <a:rPr lang="en-GB" dirty="0">
                <a:solidFill>
                  <a:srgbClr val="00B050"/>
                </a:solidFill>
              </a:rPr>
              <a:t> et </a:t>
            </a:r>
            <a:r>
              <a:rPr lang="en-GB" dirty="0" err="1">
                <a:solidFill>
                  <a:srgbClr val="00B050"/>
                </a:solidFill>
              </a:rPr>
              <a:t>Iahin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fratres</a:t>
            </a:r>
            <a:r>
              <a:rPr lang="en-GB" dirty="0">
                <a:solidFill>
                  <a:srgbClr val="00B050"/>
                </a:solidFill>
              </a:rPr>
              <a:t> eius </a:t>
            </a:r>
          </a:p>
          <a:p>
            <a:r>
              <a:rPr lang="en-GB" dirty="0">
                <a:solidFill>
                  <a:srgbClr val="00B050"/>
                </a:solidFill>
              </a:rPr>
              <a:t>heredes es/tote</a:t>
            </a:r>
            <a:r>
              <a:rPr lang="en-GB" dirty="0"/>
              <a:t>. </a:t>
            </a:r>
            <a:r>
              <a:rPr lang="en-GB" dirty="0" err="1"/>
              <a:t>Ceteri</a:t>
            </a:r>
            <a:r>
              <a:rPr lang="en-GB" dirty="0"/>
              <a:t> </a:t>
            </a:r>
            <a:r>
              <a:rPr lang="en-GB" dirty="0" err="1"/>
              <a:t>cetereque</a:t>
            </a:r>
            <a:r>
              <a:rPr lang="en-GB" dirty="0"/>
              <a:t> omnes </a:t>
            </a:r>
            <a:r>
              <a:rPr lang="en-GB" dirty="0" err="1"/>
              <a:t>exheredes</a:t>
            </a:r>
            <a:r>
              <a:rPr lang="en-GB" dirty="0"/>
              <a:t> </a:t>
            </a:r>
            <a:r>
              <a:rPr lang="en-GB" dirty="0" err="1"/>
              <a:t>sunto</a:t>
            </a:r>
            <a:r>
              <a:rPr lang="en-GB" dirty="0"/>
              <a:t>.</a:t>
            </a:r>
            <a:endParaRPr lang="de-DE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Maximi</a:t>
            </a:r>
            <a:r>
              <a:rPr lang="en-GB" b="1" i="1" dirty="0"/>
              <a:t> (June 12</a:t>
            </a:r>
            <a:r>
              <a:rPr lang="en-GB" b="1" i="1" baseline="30000" dirty="0"/>
              <a:t>th</a:t>
            </a:r>
            <a:r>
              <a:rPr lang="en-GB" b="1" i="1" dirty="0"/>
              <a:t>, 371)</a:t>
            </a:r>
          </a:p>
          <a:p>
            <a:r>
              <a:rPr lang="de-DE" dirty="0"/>
              <a:t>(8-14) … </a:t>
            </a:r>
            <a:r>
              <a:rPr lang="de-DE" dirty="0" err="1">
                <a:solidFill>
                  <a:srgbClr val="FF0000"/>
                </a:solidFill>
              </a:rPr>
              <a:t>Pomponi</a:t>
            </a:r>
            <a:r>
              <a:rPr lang="de-DE" dirty="0">
                <a:solidFill>
                  <a:srgbClr val="FF0000"/>
                </a:solidFill>
              </a:rPr>
              <a:t>(i) </a:t>
            </a:r>
            <a:r>
              <a:rPr lang="de-DE" dirty="0" err="1">
                <a:solidFill>
                  <a:srgbClr val="FF0000"/>
                </a:solidFill>
              </a:rPr>
              <a:t>Soricus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Letorianus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Rogatianus</a:t>
            </a:r>
            <a:r>
              <a:rPr lang="de-DE" dirty="0">
                <a:solidFill>
                  <a:srgbClr val="FF0000"/>
                </a:solidFill>
              </a:rPr>
              <a:t> et Ma/</a:t>
            </a:r>
            <a:r>
              <a:rPr lang="de-DE" dirty="0" err="1">
                <a:solidFill>
                  <a:srgbClr val="FF0000"/>
                </a:solidFill>
              </a:rPr>
              <a:t>ximus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filii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mei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karissimi</a:t>
            </a:r>
            <a:r>
              <a:rPr lang="de-DE" dirty="0"/>
              <a:t>, </a:t>
            </a:r>
            <a:r>
              <a:rPr lang="de-DE" dirty="0">
                <a:solidFill>
                  <a:srgbClr val="0070C0"/>
                </a:solidFill>
              </a:rPr>
              <a:t>ex </a:t>
            </a:r>
            <a:r>
              <a:rPr lang="de-DE" dirty="0" err="1">
                <a:solidFill>
                  <a:srgbClr val="0070C0"/>
                </a:solidFill>
              </a:rPr>
              <a:t>asse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omniu</a:t>
            </a:r>
            <a:r>
              <a:rPr lang="de-DE" dirty="0">
                <a:solidFill>
                  <a:srgbClr val="0070C0"/>
                </a:solidFill>
              </a:rPr>
              <a:t>(m) </a:t>
            </a:r>
            <a:r>
              <a:rPr lang="de-DE" dirty="0" err="1">
                <a:solidFill>
                  <a:srgbClr val="0070C0"/>
                </a:solidFill>
              </a:rPr>
              <a:t>bonoru</a:t>
            </a:r>
            <a:r>
              <a:rPr lang="de-DE" dirty="0">
                <a:solidFill>
                  <a:srgbClr val="0070C0"/>
                </a:solidFill>
              </a:rPr>
              <a:t>(m) </a:t>
            </a:r>
          </a:p>
          <a:p>
            <a:r>
              <a:rPr lang="de-DE" dirty="0" err="1">
                <a:solidFill>
                  <a:srgbClr val="0070C0"/>
                </a:solidFill>
              </a:rPr>
              <a:t>meoru</a:t>
            </a:r>
            <a:r>
              <a:rPr lang="de-DE" dirty="0">
                <a:solidFill>
                  <a:srgbClr val="0070C0"/>
                </a:solidFill>
              </a:rPr>
              <a:t>(m) </a:t>
            </a:r>
            <a:r>
              <a:rPr lang="de-DE" dirty="0" err="1"/>
              <a:t>posse</a:t>
            </a:r>
            <a:r>
              <a:rPr lang="de-DE" dirty="0"/>
              <a:t>/</a:t>
            </a:r>
            <a:r>
              <a:rPr lang="en-GB" dirty="0" err="1"/>
              <a:t>ssione</a:t>
            </a:r>
            <a:r>
              <a:rPr lang="en-GB" dirty="0"/>
              <a:t> in </a:t>
            </a:r>
            <a:r>
              <a:rPr lang="en-GB" dirty="0" err="1"/>
              <a:t>fundis</a:t>
            </a:r>
            <a:r>
              <a:rPr lang="en-GB" dirty="0"/>
              <a:t> </a:t>
            </a:r>
            <a:r>
              <a:rPr lang="en-GB" dirty="0" err="1"/>
              <a:t>Pastoriano</a:t>
            </a:r>
            <a:r>
              <a:rPr lang="en-GB" dirty="0"/>
              <a:t>, Goretiano, Guruli, </a:t>
            </a:r>
            <a:r>
              <a:rPr lang="en-GB" dirty="0" err="1"/>
              <a:t>Iuliani</a:t>
            </a:r>
            <a:r>
              <a:rPr lang="en-GB" dirty="0"/>
              <a:t>, Miggi</a:t>
            </a:r>
            <a:r>
              <a:rPr lang="de-DE" dirty="0"/>
              <a:t>/</a:t>
            </a:r>
            <a:r>
              <a:rPr lang="en-GB" dirty="0"/>
              <a:t>nis, </a:t>
            </a:r>
            <a:r>
              <a:rPr lang="en-GB" dirty="0" err="1"/>
              <a:t>Bosonis</a:t>
            </a:r>
            <a:r>
              <a:rPr lang="en-GB" dirty="0"/>
              <a:t> qui et </a:t>
            </a:r>
            <a:r>
              <a:rPr lang="en-GB" dirty="0" err="1"/>
              <a:t>Musunis</a:t>
            </a:r>
            <a:r>
              <a:rPr lang="en-GB" dirty="0"/>
              <a:t>, </a:t>
            </a:r>
            <a:r>
              <a:rPr lang="en-GB" dirty="0" err="1"/>
              <a:t>ceterisque</a:t>
            </a:r>
            <a:r>
              <a:rPr lang="en-GB" dirty="0"/>
              <a:t> </a:t>
            </a:r>
            <a:r>
              <a:rPr lang="en-GB" dirty="0" err="1"/>
              <a:t>locis</a:t>
            </a:r>
            <a:r>
              <a:rPr lang="en-GB" dirty="0"/>
              <a:t>, </a:t>
            </a:r>
          </a:p>
          <a:p>
            <a:r>
              <a:rPr lang="en-GB" dirty="0" err="1"/>
              <a:t>domoru</a:t>
            </a:r>
            <a:r>
              <a:rPr lang="en-GB" dirty="0"/>
              <a:t>(m), </a:t>
            </a:r>
            <a:r>
              <a:rPr lang="en-GB" dirty="0" err="1"/>
              <a:t>leugaru</a:t>
            </a:r>
            <a:r>
              <a:rPr lang="en-GB" dirty="0"/>
              <a:t>(m) / et </a:t>
            </a:r>
            <a:r>
              <a:rPr lang="en-GB" dirty="0" err="1"/>
              <a:t>ceteraru</a:t>
            </a:r>
            <a:r>
              <a:rPr lang="en-GB" dirty="0"/>
              <a:t>(m)</a:t>
            </a:r>
            <a:r>
              <a:rPr lang="en-GB" dirty="0" err="1"/>
              <a:t>que</a:t>
            </a:r>
            <a:r>
              <a:rPr lang="en-GB" dirty="0"/>
              <a:t> rerum, </a:t>
            </a:r>
            <a:r>
              <a:rPr lang="en-GB" dirty="0" err="1"/>
              <a:t>exceptis</a:t>
            </a:r>
            <a:r>
              <a:rPr lang="en-GB" dirty="0"/>
              <a:t> his quod </a:t>
            </a:r>
            <a:r>
              <a:rPr lang="en-GB" dirty="0" err="1"/>
              <a:t>specialiter</a:t>
            </a:r>
            <a:r>
              <a:rPr lang="en-GB" dirty="0"/>
              <a:t> </a:t>
            </a:r>
            <a:r>
              <a:rPr lang="en-GB" dirty="0" err="1"/>
              <a:t>Letoriano</a:t>
            </a:r>
            <a:r>
              <a:rPr lang="en-GB" dirty="0"/>
              <a:t> / et </a:t>
            </a:r>
            <a:r>
              <a:rPr lang="en-GB" dirty="0" err="1"/>
              <a:t>Rogatiano</a:t>
            </a:r>
            <a:r>
              <a:rPr lang="en-GB" dirty="0"/>
              <a:t> </a:t>
            </a:r>
            <a:r>
              <a:rPr lang="en-GB" dirty="0" err="1"/>
              <a:t>filis</a:t>
            </a:r>
            <a:r>
              <a:rPr lang="en-GB" dirty="0"/>
              <a:t> et </a:t>
            </a:r>
          </a:p>
          <a:p>
            <a:r>
              <a:rPr lang="en-GB" dirty="0" err="1"/>
              <a:t>heredibus</a:t>
            </a:r>
            <a:r>
              <a:rPr lang="en-GB" dirty="0"/>
              <a:t> </a:t>
            </a:r>
            <a:r>
              <a:rPr lang="en-GB" dirty="0" err="1"/>
              <a:t>meis</a:t>
            </a:r>
            <a:r>
              <a:rPr lang="en-GB" dirty="0"/>
              <a:t> </a:t>
            </a:r>
            <a:r>
              <a:rPr lang="en-GB" dirty="0" err="1"/>
              <a:t>dedero</a:t>
            </a:r>
            <a:r>
              <a:rPr lang="en-GB" dirty="0"/>
              <a:t>, </a:t>
            </a:r>
            <a:r>
              <a:rPr lang="en-GB" dirty="0" err="1">
                <a:solidFill>
                  <a:srgbClr val="00B050"/>
                </a:solidFill>
              </a:rPr>
              <a:t>aequis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portionibus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here/dis mihi </a:t>
            </a:r>
            <a:r>
              <a:rPr lang="en-GB" dirty="0" err="1">
                <a:solidFill>
                  <a:srgbClr val="FF0000"/>
                </a:solidFill>
              </a:rPr>
              <a:t>estote</a:t>
            </a:r>
            <a:r>
              <a:rPr lang="en-GB" dirty="0"/>
              <a:t>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66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F4DF6-36A8-3646-EBE1-02129D1E6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2EFC8F-29EC-92AD-4F4F-D1DB25CC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90A763-5026-F7A4-93D8-FBBE3372F2AE}"/>
              </a:ext>
            </a:extLst>
          </p:cNvPr>
          <p:cNvSpPr txBox="1"/>
          <p:nvPr/>
        </p:nvSpPr>
        <p:spPr>
          <a:xfrm>
            <a:off x="315859" y="889843"/>
            <a:ext cx="7552067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Formal </a:t>
            </a:r>
            <a:r>
              <a:rPr lang="de-DE" sz="2400" dirty="0" err="1"/>
              <a:t>requirements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mancipatory</a:t>
            </a:r>
            <a:r>
              <a:rPr lang="de-DE" sz="2400" dirty="0"/>
              <a:t> will: </a:t>
            </a:r>
            <a:r>
              <a:rPr lang="en-GB" sz="2400" b="1" dirty="0">
                <a:solidFill>
                  <a:srgbClr val="FF0000"/>
                </a:solidFill>
              </a:rPr>
              <a:t>disinheritance</a:t>
            </a:r>
            <a:r>
              <a:rPr lang="en-GB" sz="2400" dirty="0"/>
              <a:t> 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en-GB" sz="2000" b="1" i="1" dirty="0" err="1"/>
              <a:t>Testamentum</a:t>
            </a:r>
            <a:r>
              <a:rPr lang="en-GB" sz="2000" b="1" i="1" dirty="0"/>
              <a:t> </a:t>
            </a:r>
            <a:r>
              <a:rPr lang="en-GB" sz="2000" b="1" i="1" dirty="0" err="1"/>
              <a:t>Pomponii</a:t>
            </a:r>
            <a:r>
              <a:rPr lang="en-GB" sz="2000" b="1" i="1" dirty="0"/>
              <a:t> </a:t>
            </a:r>
            <a:r>
              <a:rPr lang="en-GB" sz="2000" b="1" i="1" dirty="0" err="1"/>
              <a:t>Sperantii</a:t>
            </a:r>
            <a:r>
              <a:rPr lang="en-GB" sz="2000" b="1" i="1" dirty="0"/>
              <a:t> (February 12</a:t>
            </a:r>
            <a:r>
              <a:rPr lang="en-GB" sz="2000" b="1" i="1" baseline="30000" dirty="0"/>
              <a:t>th</a:t>
            </a:r>
            <a:r>
              <a:rPr lang="en-GB" sz="2000" b="1" i="1" dirty="0"/>
              <a:t>, 332)</a:t>
            </a:r>
          </a:p>
          <a:p>
            <a:r>
              <a:rPr lang="en-GB" sz="2000" dirty="0"/>
              <a:t>(12-13) … </a:t>
            </a:r>
            <a:r>
              <a:rPr lang="en-GB" sz="2000" dirty="0" err="1"/>
              <a:t>ceteri</a:t>
            </a:r>
            <a:r>
              <a:rPr lang="en-GB" sz="2000" dirty="0"/>
              <a:t> </a:t>
            </a:r>
            <a:r>
              <a:rPr lang="en-GB" sz="2000" dirty="0" err="1"/>
              <a:t>ceteraequae</a:t>
            </a:r>
            <a:r>
              <a:rPr lang="en-GB" sz="2000" dirty="0"/>
              <a:t> / omnes </a:t>
            </a:r>
            <a:r>
              <a:rPr lang="en-GB" sz="2000" dirty="0" err="1"/>
              <a:t>exheredes</a:t>
            </a:r>
            <a:r>
              <a:rPr lang="en-GB" sz="2000" dirty="0"/>
              <a:t> </a:t>
            </a:r>
            <a:r>
              <a:rPr lang="en-GB" sz="2000" dirty="0" err="1"/>
              <a:t>sunto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de-DE" sz="2000" b="1" i="1" dirty="0" err="1"/>
              <a:t>Testamentum</a:t>
            </a:r>
            <a:r>
              <a:rPr lang="de-DE" sz="2000" b="1" i="1" dirty="0"/>
              <a:t> </a:t>
            </a:r>
            <a:r>
              <a:rPr lang="de-DE" sz="2000" b="1" i="1" dirty="0" err="1"/>
              <a:t>Iulii</a:t>
            </a:r>
            <a:r>
              <a:rPr lang="de-DE" sz="2000" b="1" i="1" dirty="0"/>
              <a:t> </a:t>
            </a:r>
            <a:r>
              <a:rPr lang="de-DE" sz="2000" b="1" i="1" dirty="0" err="1"/>
              <a:t>Pompeiani</a:t>
            </a:r>
            <a:r>
              <a:rPr lang="de-DE" sz="2000" b="1" i="1" dirty="0"/>
              <a:t> (</a:t>
            </a:r>
            <a:r>
              <a:rPr lang="en-GB" sz="2000" b="1" i="1" dirty="0"/>
              <a:t>April 12</a:t>
            </a:r>
            <a:r>
              <a:rPr lang="en-GB" sz="2000" b="1" i="1" baseline="30000" dirty="0"/>
              <a:t>th</a:t>
            </a:r>
            <a:r>
              <a:rPr lang="en-GB" sz="2000" b="1" i="1" dirty="0"/>
              <a:t>, 340)</a:t>
            </a:r>
            <a:endParaRPr lang="de-DE" sz="2000" dirty="0"/>
          </a:p>
          <a:p>
            <a:r>
              <a:rPr lang="en-GB" sz="2000" dirty="0"/>
              <a:t>(12-13 and 16) … </a:t>
            </a:r>
            <a:r>
              <a:rPr lang="en-GB" sz="2000" dirty="0" err="1"/>
              <a:t>Ceteri</a:t>
            </a:r>
            <a:r>
              <a:rPr lang="en-GB" sz="2000" dirty="0"/>
              <a:t> </a:t>
            </a:r>
            <a:r>
              <a:rPr lang="en-GB" sz="2000" dirty="0" err="1"/>
              <a:t>cetereque</a:t>
            </a:r>
            <a:r>
              <a:rPr lang="en-GB" sz="2000" dirty="0"/>
              <a:t> / omnes </a:t>
            </a:r>
            <a:r>
              <a:rPr lang="en-GB" sz="2000" dirty="0" err="1"/>
              <a:t>exheredes</a:t>
            </a:r>
            <a:r>
              <a:rPr lang="en-GB" sz="2000" dirty="0"/>
              <a:t> </a:t>
            </a:r>
            <a:r>
              <a:rPr lang="en-GB" sz="2000" dirty="0" err="1"/>
              <a:t>sunto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b="1" i="1" dirty="0" err="1"/>
              <a:t>Testamentum</a:t>
            </a:r>
            <a:r>
              <a:rPr lang="en-GB" sz="2000" b="1" i="1" dirty="0"/>
              <a:t> </a:t>
            </a:r>
            <a:r>
              <a:rPr lang="en-GB" sz="2000" b="1" i="1" dirty="0" err="1"/>
              <a:t>Pomponii</a:t>
            </a:r>
            <a:r>
              <a:rPr lang="en-GB" sz="2000" b="1" i="1" dirty="0"/>
              <a:t> </a:t>
            </a:r>
            <a:r>
              <a:rPr lang="en-GB" sz="2000" b="1" i="1" dirty="0" err="1"/>
              <a:t>Maximi</a:t>
            </a:r>
            <a:r>
              <a:rPr lang="en-GB" sz="2000" b="1" i="1" dirty="0"/>
              <a:t> (June 12</a:t>
            </a:r>
            <a:r>
              <a:rPr lang="en-GB" sz="2000" b="1" i="1" baseline="30000" dirty="0"/>
              <a:t>th</a:t>
            </a:r>
            <a:r>
              <a:rPr lang="en-GB" sz="2000" b="1" i="1" dirty="0"/>
              <a:t>, 371)</a:t>
            </a:r>
          </a:p>
          <a:p>
            <a:r>
              <a:rPr lang="de-DE" sz="2000" dirty="0"/>
              <a:t>(</a:t>
            </a:r>
            <a:r>
              <a:rPr lang="de-DE" sz="2000" dirty="0" err="1"/>
              <a:t>maybe</a:t>
            </a:r>
            <a:r>
              <a:rPr lang="de-DE" sz="2000" dirty="0"/>
              <a:t> on lost 2nd </a:t>
            </a:r>
            <a:r>
              <a:rPr lang="de-DE" sz="2000" dirty="0" err="1"/>
              <a:t>tablet</a:t>
            </a:r>
            <a:r>
              <a:rPr lang="de-DE" sz="2000" dirty="0"/>
              <a:t>?)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845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AB03CE-073D-EC4B-9581-CAD0FCE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8D924D-17AE-D505-249E-1EDF6F21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40" y="762320"/>
            <a:ext cx="4006615" cy="54717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844688-F2A8-B325-90FB-98426A92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87" y="693140"/>
            <a:ext cx="3680330" cy="54717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5002837-0997-6354-F551-394C7263CDFE}"/>
              </a:ext>
            </a:extLst>
          </p:cNvPr>
          <p:cNvSpPr txBox="1"/>
          <p:nvPr/>
        </p:nvSpPr>
        <p:spPr>
          <a:xfrm>
            <a:off x="1979628" y="132318"/>
            <a:ext cx="79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NOWAK 2015:						Strobel 2014:</a:t>
            </a:r>
          </a:p>
        </p:txBody>
      </p:sp>
    </p:spTree>
    <p:extLst>
      <p:ext uri="{BB962C8B-B14F-4D97-AF65-F5344CB8AC3E}">
        <p14:creationId xmlns:p14="http://schemas.microsoft.com/office/powerpoint/2010/main" val="225275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57AC-92A0-F72B-F35E-ED3F01C6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A4753B-5811-153A-1D65-FFB93D59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CE8BA4-5BC6-1729-EE2A-29896E7D760B}"/>
              </a:ext>
            </a:extLst>
          </p:cNvPr>
          <p:cNvSpPr txBox="1"/>
          <p:nvPr/>
        </p:nvSpPr>
        <p:spPr>
          <a:xfrm>
            <a:off x="1564849" y="1131216"/>
            <a:ext cx="73998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Formal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mancipatory</a:t>
            </a:r>
            <a:r>
              <a:rPr lang="de-DE" dirty="0"/>
              <a:t> will: t</a:t>
            </a:r>
            <a:r>
              <a:rPr lang="en-GB" dirty="0"/>
              <a:t>he </a:t>
            </a:r>
            <a:r>
              <a:rPr lang="en-GB" b="1" i="1" dirty="0" err="1">
                <a:solidFill>
                  <a:srgbClr val="FF0000"/>
                </a:solidFill>
              </a:rPr>
              <a:t>cretio</a:t>
            </a:r>
            <a:r>
              <a:rPr lang="en-GB" b="1" dirty="0">
                <a:solidFill>
                  <a:srgbClr val="FF0000"/>
                </a:solidFill>
              </a:rPr>
              <a:t> clause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cernitoque</a:t>
            </a:r>
            <a:r>
              <a:rPr lang="en-GB" dirty="0"/>
              <a:t> </a:t>
            </a:r>
            <a:r>
              <a:rPr lang="en-GB" dirty="0" err="1"/>
              <a:t>hereditatem</a:t>
            </a:r>
            <a:r>
              <a:rPr lang="en-GB" dirty="0"/>
              <a:t> </a:t>
            </a:r>
            <a:r>
              <a:rPr lang="en-GB" dirty="0" err="1"/>
              <a:t>meam</a:t>
            </a:r>
            <a:r>
              <a:rPr lang="en-GB" dirty="0"/>
              <a:t> in </a:t>
            </a:r>
            <a:r>
              <a:rPr lang="en-GB" dirty="0" err="1"/>
              <a:t>diebus</a:t>
            </a:r>
            <a:r>
              <a:rPr lang="en-GB" dirty="0"/>
              <a:t> C </a:t>
            </a:r>
            <a:r>
              <a:rPr lang="en-GB" dirty="0" err="1"/>
              <a:t>proximis</a:t>
            </a:r>
            <a:r>
              <a:rPr lang="en-GB" dirty="0"/>
              <a:t> </a:t>
            </a:r>
            <a:r>
              <a:rPr lang="en-GB" dirty="0" err="1"/>
              <a:t>quibus</a:t>
            </a:r>
            <a:r>
              <a:rPr lang="en-GB" dirty="0"/>
              <a:t> </a:t>
            </a:r>
            <a:r>
              <a:rPr lang="en-GB" dirty="0" err="1"/>
              <a:t>sciet</a:t>
            </a:r>
            <a:r>
              <a:rPr lang="en-GB" dirty="0"/>
              <a:t> </a:t>
            </a:r>
            <a:r>
              <a:rPr lang="en-GB" dirty="0" err="1"/>
              <a:t>poteritque</a:t>
            </a:r>
            <a:r>
              <a:rPr lang="en-GB" dirty="0"/>
              <a:t>. </a:t>
            </a:r>
          </a:p>
          <a:p>
            <a:r>
              <a:rPr lang="en-GB" dirty="0"/>
              <a:t>Ni </a:t>
            </a:r>
            <a:r>
              <a:rPr lang="en-GB" dirty="0" err="1"/>
              <a:t>ita</a:t>
            </a:r>
            <a:r>
              <a:rPr lang="en-GB" dirty="0"/>
              <a:t> </a:t>
            </a:r>
            <a:r>
              <a:rPr lang="en-GB" dirty="0" err="1"/>
              <a:t>creverit</a:t>
            </a:r>
            <a:r>
              <a:rPr lang="en-GB" dirty="0"/>
              <a:t> </a:t>
            </a:r>
            <a:r>
              <a:rPr lang="en-GB" dirty="0" err="1"/>
              <a:t>exheres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.)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NO CRETIO CLAUSES AT ALL!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No dolus clauses!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27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F3D89-2571-2107-1C14-3B1E64057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76B8AC0-0774-CBC8-ED8A-9FB6D39B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5DE8B0-F33C-FDB8-96E6-8B31AEF52864}"/>
              </a:ext>
            </a:extLst>
          </p:cNvPr>
          <p:cNvSpPr txBox="1"/>
          <p:nvPr/>
        </p:nvSpPr>
        <p:spPr>
          <a:xfrm>
            <a:off x="1564849" y="1131216"/>
            <a:ext cx="1017150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Formal </a:t>
            </a:r>
            <a:r>
              <a:rPr lang="de-DE" sz="2400" dirty="0" err="1"/>
              <a:t>requirements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mancipatory</a:t>
            </a:r>
            <a:r>
              <a:rPr lang="de-DE" sz="2400" dirty="0"/>
              <a:t> will: </a:t>
            </a:r>
            <a:r>
              <a:rPr lang="en-GB" sz="2400" b="1" dirty="0">
                <a:solidFill>
                  <a:srgbClr val="FF0000"/>
                </a:solidFill>
              </a:rPr>
              <a:t>Legacies</a:t>
            </a:r>
            <a:r>
              <a:rPr lang="en-GB" sz="2400" dirty="0"/>
              <a:t> </a:t>
            </a:r>
            <a:endParaRPr lang="de-DE" sz="2400" dirty="0"/>
          </a:p>
          <a:p>
            <a:r>
              <a:rPr lang="de-DE" dirty="0"/>
              <a:t> </a:t>
            </a:r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</a:t>
            </a:r>
            <a:r>
              <a:rPr lang="en-GB" b="1" i="1" dirty="0" err="1"/>
              <a:t>Sperantii</a:t>
            </a:r>
            <a:r>
              <a:rPr lang="en-GB" b="1" i="1" dirty="0"/>
              <a:t> (February 12</a:t>
            </a:r>
            <a:r>
              <a:rPr lang="en-GB" b="1" i="1" baseline="30000" dirty="0"/>
              <a:t>th</a:t>
            </a:r>
            <a:r>
              <a:rPr lang="en-GB" b="1" i="1" dirty="0"/>
              <a:t>, 332)</a:t>
            </a:r>
          </a:p>
          <a:p>
            <a:r>
              <a:rPr lang="en-GB" dirty="0"/>
              <a:t>(13-18) … </a:t>
            </a:r>
            <a:r>
              <a:rPr lang="en-GB" dirty="0" err="1"/>
              <a:t>quidquid</a:t>
            </a:r>
            <a:r>
              <a:rPr lang="en-GB" dirty="0"/>
              <a:t> </a:t>
            </a:r>
            <a:r>
              <a:rPr lang="en-GB" dirty="0" err="1"/>
              <a:t>dedero</a:t>
            </a:r>
            <a:r>
              <a:rPr lang="en-GB" dirty="0"/>
              <a:t> </a:t>
            </a:r>
            <a:r>
              <a:rPr lang="en-GB" dirty="0" err="1"/>
              <a:t>donavero</a:t>
            </a:r>
            <a:r>
              <a:rPr lang="en-GB" dirty="0"/>
              <a:t> </a:t>
            </a:r>
            <a:r>
              <a:rPr lang="en-GB" dirty="0" err="1"/>
              <a:t>legavero</a:t>
            </a:r>
            <a:r>
              <a:rPr lang="en-GB" dirty="0"/>
              <a:t> cuique </a:t>
            </a:r>
            <a:r>
              <a:rPr lang="en-GB" dirty="0" err="1"/>
              <a:t>dari</a:t>
            </a:r>
            <a:r>
              <a:rPr lang="en-GB" dirty="0"/>
              <a:t> / </a:t>
            </a:r>
            <a:r>
              <a:rPr lang="en-GB" dirty="0" err="1">
                <a:solidFill>
                  <a:srgbClr val="FF0000"/>
                </a:solidFill>
              </a:rPr>
              <a:t>iussero</a:t>
            </a:r>
            <a:r>
              <a:rPr lang="en-GB" dirty="0">
                <a:solidFill>
                  <a:srgbClr val="FF0000"/>
                </a:solidFill>
              </a:rPr>
              <a:t> dare </a:t>
            </a:r>
            <a:r>
              <a:rPr lang="en-GB" dirty="0" err="1">
                <a:solidFill>
                  <a:srgbClr val="FF0000"/>
                </a:solidFill>
              </a:rPr>
              <a:t>damnas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sunto</a:t>
            </a:r>
            <a:r>
              <a:rPr lang="en-GB" dirty="0"/>
              <a:t>, </a:t>
            </a:r>
          </a:p>
          <a:p>
            <a:r>
              <a:rPr lang="en-GB" dirty="0" err="1"/>
              <a:t>detur</a:t>
            </a:r>
            <a:r>
              <a:rPr lang="en-GB" dirty="0"/>
              <a:t> </a:t>
            </a:r>
            <a:r>
              <a:rPr lang="en-GB" dirty="0" err="1"/>
              <a:t>presteturque</a:t>
            </a:r>
            <a:r>
              <a:rPr lang="en-GB" dirty="0"/>
              <a:t>; </a:t>
            </a: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dirty="0" err="1">
                <a:solidFill>
                  <a:srgbClr val="FF0000"/>
                </a:solidFill>
              </a:rPr>
              <a:t>lego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Pomponiae</a:t>
            </a:r>
            <a:r>
              <a:rPr lang="en-GB" dirty="0"/>
              <a:t> / </a:t>
            </a:r>
            <a:r>
              <a:rPr lang="en-GB" dirty="0" err="1"/>
              <a:t>Donatillae</a:t>
            </a:r>
            <a:r>
              <a:rPr lang="en-GB" dirty="0"/>
              <a:t> </a:t>
            </a:r>
            <a:r>
              <a:rPr lang="en-GB" dirty="0" err="1"/>
              <a:t>filiae</a:t>
            </a:r>
            <a:r>
              <a:rPr lang="en-GB" dirty="0"/>
              <a:t> m(e)ae, …, </a:t>
            </a:r>
            <a:r>
              <a:rPr lang="en-GB" dirty="0" err="1"/>
              <a:t>agros</a:t>
            </a:r>
            <a:r>
              <a:rPr lang="en-GB" dirty="0"/>
              <a:t> in </a:t>
            </a:r>
            <a:r>
              <a:rPr lang="en-GB" dirty="0" err="1"/>
              <a:t>fundo</a:t>
            </a:r>
            <a:r>
              <a:rPr lang="en-GB" dirty="0"/>
              <a:t> /</a:t>
            </a:r>
            <a:endParaRPr lang="de-DE" dirty="0"/>
          </a:p>
          <a:p>
            <a:r>
              <a:rPr lang="en-GB" dirty="0" err="1"/>
              <a:t>Goretianos</a:t>
            </a:r>
            <a:r>
              <a:rPr lang="en-GB" dirty="0"/>
              <a:t> … et </a:t>
            </a:r>
            <a:r>
              <a:rPr lang="en-GB" dirty="0" err="1"/>
              <a:t>puellam</a:t>
            </a:r>
            <a:r>
              <a:rPr lang="en-GB" dirty="0"/>
              <a:t> </a:t>
            </a:r>
            <a:r>
              <a:rPr lang="en-GB" dirty="0" err="1"/>
              <a:t>ancillam</a:t>
            </a:r>
            <a:r>
              <a:rPr lang="en-GB" dirty="0"/>
              <a:t> no/mine </a:t>
            </a:r>
            <a:r>
              <a:rPr lang="en-GB" dirty="0" err="1"/>
              <a:t>Victoriam</a:t>
            </a:r>
            <a:r>
              <a:rPr lang="en-GB" dirty="0"/>
              <a:t>, </a:t>
            </a:r>
            <a:r>
              <a:rPr lang="en-GB" dirty="0" err="1"/>
              <a:t>dalmaticarum</a:t>
            </a:r>
            <a:r>
              <a:rPr lang="en-GB" dirty="0"/>
              <a:t> </a:t>
            </a:r>
            <a:r>
              <a:rPr lang="en-GB" dirty="0" err="1"/>
              <a:t>paria</a:t>
            </a:r>
            <a:r>
              <a:rPr lang="en-GB" dirty="0"/>
              <a:t> </a:t>
            </a:r>
            <a:r>
              <a:rPr lang="en-GB" dirty="0" err="1"/>
              <a:t>tria</a:t>
            </a:r>
            <a:r>
              <a:rPr lang="en-GB" dirty="0"/>
              <a:t> … </a:t>
            </a:r>
            <a:r>
              <a:rPr lang="de-DE" dirty="0"/>
              <a:t>/ … </a:t>
            </a: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dirty="0" err="1">
                <a:solidFill>
                  <a:srgbClr val="FF0000"/>
                </a:solidFill>
              </a:rPr>
              <a:t>lego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Tertiae</a:t>
            </a:r>
            <a:r>
              <a:rPr lang="en-GB" dirty="0"/>
              <a:t> </a:t>
            </a:r>
            <a:r>
              <a:rPr lang="en-GB" dirty="0" err="1"/>
              <a:t>filiae</a:t>
            </a:r>
            <a:r>
              <a:rPr lang="en-GB" dirty="0"/>
              <a:t> /</a:t>
            </a:r>
          </a:p>
          <a:p>
            <a:r>
              <a:rPr lang="en-GB" dirty="0"/>
              <a:t>… </a:t>
            </a:r>
            <a:endParaRPr lang="de-DE" dirty="0"/>
          </a:p>
          <a:p>
            <a:endParaRPr lang="de-DE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patris</a:t>
            </a:r>
            <a:r>
              <a:rPr lang="de-DE" b="1" i="1" dirty="0"/>
              <a:t> </a:t>
            </a:r>
            <a:r>
              <a:rPr lang="de-DE" b="1" i="1" dirty="0" err="1"/>
              <a:t>Iulii</a:t>
            </a:r>
            <a:r>
              <a:rPr lang="de-DE" b="1" i="1" dirty="0"/>
              <a:t> Primi (4th </a:t>
            </a:r>
            <a:r>
              <a:rPr lang="de-DE" b="1" i="1" dirty="0" err="1"/>
              <a:t>century</a:t>
            </a:r>
            <a:r>
              <a:rPr lang="de-DE" b="1" i="1" dirty="0"/>
              <a:t>)</a:t>
            </a:r>
          </a:p>
          <a:p>
            <a:r>
              <a:rPr lang="en-GB" dirty="0"/>
              <a:t>(15-20) … </a:t>
            </a: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dirty="0" err="1">
                <a:solidFill>
                  <a:srgbClr val="FF0000"/>
                </a:solidFill>
              </a:rPr>
              <a:t>dono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/ </a:t>
            </a:r>
            <a:r>
              <a:rPr lang="en-GB" dirty="0" err="1"/>
              <a:t>Iulio</a:t>
            </a:r>
            <a:r>
              <a:rPr lang="en-GB" dirty="0"/>
              <a:t> Victori </a:t>
            </a:r>
            <a:r>
              <a:rPr lang="en-GB" dirty="0" err="1"/>
              <a:t>filio</a:t>
            </a:r>
            <a:r>
              <a:rPr lang="en-GB" dirty="0"/>
              <a:t> </a:t>
            </a:r>
            <a:r>
              <a:rPr lang="en-GB" dirty="0" err="1"/>
              <a:t>meo</a:t>
            </a:r>
            <a:r>
              <a:rPr lang="en-GB" dirty="0"/>
              <a:t> </a:t>
            </a:r>
            <a:r>
              <a:rPr lang="en-GB" dirty="0" err="1"/>
              <a:t>domum</a:t>
            </a:r>
            <a:r>
              <a:rPr lang="en-GB" dirty="0"/>
              <a:t> in </a:t>
            </a:r>
            <a:r>
              <a:rPr lang="en-GB" dirty="0" err="1"/>
              <a:t>quam</a:t>
            </a:r>
            <a:r>
              <a:rPr lang="en-GB" dirty="0"/>
              <a:t> manet, </a:t>
            </a:r>
            <a:r>
              <a:rPr lang="en-GB" dirty="0" err="1"/>
              <a:t>assaratam</a:t>
            </a:r>
            <a:r>
              <a:rPr lang="en-GB" dirty="0"/>
              <a:t> / cum </a:t>
            </a:r>
            <a:r>
              <a:rPr lang="en-GB" dirty="0" err="1"/>
              <a:t>ianuam</a:t>
            </a:r>
            <a:r>
              <a:rPr lang="en-GB" dirty="0"/>
              <a:t> </a:t>
            </a:r>
            <a:r>
              <a:rPr lang="en-GB" dirty="0" err="1"/>
              <a:t>suam</a:t>
            </a:r>
            <a:r>
              <a:rPr lang="en-GB" dirty="0"/>
              <a:t> </a:t>
            </a:r>
          </a:p>
          <a:p>
            <a:r>
              <a:rPr lang="en-GB" dirty="0"/>
              <a:t>et </a:t>
            </a:r>
            <a:r>
              <a:rPr lang="en-GB" dirty="0" err="1"/>
              <a:t>cohorte</a:t>
            </a:r>
            <a:r>
              <a:rPr lang="en-GB" dirty="0"/>
              <a:t> ad se </a:t>
            </a:r>
            <a:r>
              <a:rPr lang="en-GB" dirty="0" err="1"/>
              <a:t>pertinente</a:t>
            </a:r>
            <a:r>
              <a:rPr lang="en-GB" dirty="0"/>
              <a:t> cum </a:t>
            </a:r>
            <a:r>
              <a:rPr lang="en-GB" dirty="0" err="1"/>
              <a:t>posticium</a:t>
            </a:r>
            <a:r>
              <a:rPr lang="en-GB" dirty="0"/>
              <a:t> / </a:t>
            </a:r>
            <a:r>
              <a:rPr lang="en-GB" dirty="0" err="1"/>
              <a:t>sicuti</a:t>
            </a:r>
            <a:r>
              <a:rPr lang="en-GB" dirty="0"/>
              <a:t> </a:t>
            </a:r>
            <a:r>
              <a:rPr lang="en-GB" dirty="0" err="1"/>
              <a:t>cludet</a:t>
            </a:r>
            <a:r>
              <a:rPr lang="en-GB" dirty="0"/>
              <a:t>; item </a:t>
            </a: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dirty="0" err="1">
                <a:solidFill>
                  <a:srgbClr val="FF0000"/>
                </a:solidFill>
              </a:rPr>
              <a:t>dono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eidem</a:t>
            </a:r>
            <a:r>
              <a:rPr lang="en-GB" dirty="0"/>
              <a:t> Victori </a:t>
            </a:r>
            <a:r>
              <a:rPr lang="en-GB" dirty="0" err="1"/>
              <a:t>filio</a:t>
            </a:r>
            <a:r>
              <a:rPr lang="en-GB" dirty="0"/>
              <a:t> </a:t>
            </a:r>
            <a:r>
              <a:rPr lang="en-GB" dirty="0" err="1"/>
              <a:t>meo</a:t>
            </a:r>
            <a:r>
              <a:rPr lang="en-GB" dirty="0"/>
              <a:t> camel/lam </a:t>
            </a:r>
          </a:p>
          <a:p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Arutie</a:t>
            </a:r>
            <a:r>
              <a:rPr lang="en-GB" dirty="0"/>
              <a:t> </a:t>
            </a:r>
            <a:r>
              <a:rPr lang="en-GB" dirty="0" err="1"/>
              <a:t>hodie</a:t>
            </a:r>
            <a:r>
              <a:rPr lang="en-GB" dirty="0"/>
              <a:t> </a:t>
            </a:r>
            <a:r>
              <a:rPr lang="en-GB" dirty="0" err="1"/>
              <a:t>habet</a:t>
            </a:r>
            <a:r>
              <a:rPr lang="en-GB" dirty="0"/>
              <a:t> et </a:t>
            </a:r>
            <a:r>
              <a:rPr lang="en-GB" dirty="0" err="1"/>
              <a:t>oves</a:t>
            </a:r>
            <a:r>
              <a:rPr lang="en-GB" dirty="0"/>
              <a:t> </a:t>
            </a:r>
            <a:r>
              <a:rPr lang="en-GB" dirty="0" err="1"/>
              <a:t>quatuor</a:t>
            </a:r>
            <a:r>
              <a:rPr lang="en-GB" dirty="0"/>
              <a:t> cum </a:t>
            </a:r>
            <a:r>
              <a:rPr lang="en-GB" dirty="0" err="1"/>
              <a:t>agnos</a:t>
            </a:r>
            <a:r>
              <a:rPr lang="en-GB" dirty="0"/>
              <a:t> / duo; … </a:t>
            </a:r>
          </a:p>
          <a:p>
            <a:r>
              <a:rPr lang="en-GB" dirty="0"/>
              <a:t>(25-28) … </a:t>
            </a:r>
            <a:r>
              <a:rPr lang="en-GB" dirty="0" err="1"/>
              <a:t>camellam</a:t>
            </a:r>
            <a:r>
              <a:rPr lang="en-GB" dirty="0"/>
              <a:t> / </a:t>
            </a:r>
            <a:r>
              <a:rPr lang="en-GB" dirty="0" err="1"/>
              <a:t>meam</a:t>
            </a:r>
            <a:r>
              <a:rPr lang="en-GB" dirty="0"/>
              <a:t> cum </a:t>
            </a:r>
            <a:r>
              <a:rPr lang="en-GB" dirty="0" err="1"/>
              <a:t>filiam</a:t>
            </a:r>
            <a:r>
              <a:rPr lang="en-GB" dirty="0"/>
              <a:t> ad </a:t>
            </a:r>
            <a:r>
              <a:rPr lang="en-GB" dirty="0" err="1"/>
              <a:t>Iulium</a:t>
            </a:r>
            <a:r>
              <a:rPr lang="en-GB" dirty="0"/>
              <a:t> Primum et </a:t>
            </a:r>
            <a:r>
              <a:rPr lang="en-GB" dirty="0" err="1"/>
              <a:t>Sperantium</a:t>
            </a:r>
            <a:r>
              <a:rPr lang="en-GB" dirty="0"/>
              <a:t> / </a:t>
            </a:r>
            <a:r>
              <a:rPr lang="en-GB" dirty="0" err="1"/>
              <a:t>fili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dirty="0" err="1"/>
              <a:t>mei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pertinere</a:t>
            </a:r>
            <a:r>
              <a:rPr lang="en-GB" dirty="0">
                <a:solidFill>
                  <a:srgbClr val="FF0000"/>
                </a:solidFill>
              </a:rPr>
              <a:t> bolo </a:t>
            </a:r>
          </a:p>
          <a:p>
            <a:r>
              <a:rPr lang="en-GB" dirty="0" err="1">
                <a:solidFill>
                  <a:srgbClr val="FF0000"/>
                </a:solidFill>
              </a:rPr>
              <a:t>ut</a:t>
            </a:r>
            <a:r>
              <a:rPr lang="en-GB" dirty="0">
                <a:solidFill>
                  <a:srgbClr val="FF0000"/>
                </a:solidFill>
              </a:rPr>
              <a:t> (a)</a:t>
            </a:r>
            <a:r>
              <a:rPr lang="en-GB" dirty="0" err="1">
                <a:solidFill>
                  <a:srgbClr val="FF0000"/>
                </a:solidFill>
              </a:rPr>
              <a:t>equibus</a:t>
            </a:r>
            <a:r>
              <a:rPr lang="en-GB" dirty="0">
                <a:solidFill>
                  <a:srgbClr val="FF0000"/>
                </a:solidFill>
              </a:rPr>
              <a:t> partibus </a:t>
            </a:r>
            <a:r>
              <a:rPr lang="en-GB" dirty="0" err="1">
                <a:solidFill>
                  <a:srgbClr val="FF0000"/>
                </a:solidFill>
              </a:rPr>
              <a:t>dividant</a:t>
            </a:r>
            <a:r>
              <a:rPr lang="en-GB" dirty="0"/>
              <a:t>; item / </a:t>
            </a: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dirty="0" err="1">
                <a:solidFill>
                  <a:srgbClr val="FF0000"/>
                </a:solidFill>
              </a:rPr>
              <a:t>dono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fidem</a:t>
            </a:r>
            <a:r>
              <a:rPr lang="en-GB" dirty="0"/>
              <a:t> Primo </a:t>
            </a:r>
            <a:r>
              <a:rPr lang="en-GB" dirty="0" err="1"/>
              <a:t>filio</a:t>
            </a:r>
            <a:r>
              <a:rPr lang="en-GB" dirty="0"/>
              <a:t> </a:t>
            </a:r>
            <a:r>
              <a:rPr lang="en-GB" dirty="0" err="1"/>
              <a:t>meo</a:t>
            </a:r>
            <a:r>
              <a:rPr lang="en-GB" dirty="0"/>
              <a:t> </a:t>
            </a:r>
            <a:r>
              <a:rPr lang="en-GB" dirty="0" err="1"/>
              <a:t>oves</a:t>
            </a:r>
            <a:r>
              <a:rPr lang="en-GB" dirty="0"/>
              <a:t> </a:t>
            </a:r>
            <a:r>
              <a:rPr lang="en-GB" dirty="0" err="1"/>
              <a:t>quinque</a:t>
            </a:r>
            <a:r>
              <a:rPr lang="en-GB" dirty="0"/>
              <a:t> et </a:t>
            </a:r>
            <a:r>
              <a:rPr lang="en-GB" dirty="0" err="1"/>
              <a:t>capras</a:t>
            </a:r>
            <a:r>
              <a:rPr lang="en-GB" dirty="0"/>
              <a:t> … </a:t>
            </a:r>
          </a:p>
          <a:p>
            <a:r>
              <a:rPr lang="en-GB" dirty="0"/>
              <a:t>(40*-41*) </a:t>
            </a: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dirty="0" err="1">
                <a:solidFill>
                  <a:srgbClr val="FF0000"/>
                </a:solidFill>
              </a:rPr>
              <a:t>lego</a:t>
            </a:r>
            <a:r>
              <a:rPr lang="en-GB" dirty="0"/>
              <a:t> </a:t>
            </a:r>
            <a:r>
              <a:rPr lang="en-GB" dirty="0" err="1"/>
              <a:t>Antonillae</a:t>
            </a:r>
            <a:r>
              <a:rPr lang="en-GB" dirty="0"/>
              <a:t> </a:t>
            </a:r>
            <a:r>
              <a:rPr lang="en-GB" dirty="0" err="1"/>
              <a:t>uxori</a:t>
            </a:r>
            <a:r>
              <a:rPr lang="en-GB" dirty="0"/>
              <a:t> m(e)ae </a:t>
            </a:r>
            <a:r>
              <a:rPr lang="en-GB" dirty="0" err="1"/>
              <a:t>oves</a:t>
            </a:r>
            <a:r>
              <a:rPr lang="en-GB" dirty="0"/>
              <a:t> sex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propri</a:t>
            </a:r>
            <a:r>
              <a:rPr lang="en-GB" dirty="0"/>
              <a:t>/as </a:t>
            </a:r>
            <a:r>
              <a:rPr lang="en-GB" dirty="0" err="1"/>
              <a:t>habeat</a:t>
            </a:r>
            <a:r>
              <a:rPr lang="en-GB" dirty="0"/>
              <a:t> …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50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3EF8-304F-8532-EE7B-CE9BC2F9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3332FA-15F4-C3BB-DDF8-4B11DEE9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C3254A-9491-45FA-B2F6-7C4BE62A7208}"/>
              </a:ext>
            </a:extLst>
          </p:cNvPr>
          <p:cNvSpPr txBox="1"/>
          <p:nvPr/>
        </p:nvSpPr>
        <p:spPr>
          <a:xfrm>
            <a:off x="433632" y="791851"/>
            <a:ext cx="10370147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Formal </a:t>
            </a:r>
            <a:r>
              <a:rPr lang="de-DE" sz="2400" dirty="0" err="1"/>
              <a:t>requirements</a:t>
            </a:r>
            <a:r>
              <a:rPr lang="de-DE" sz="2400" dirty="0"/>
              <a:t>/possible </a:t>
            </a:r>
            <a:r>
              <a:rPr lang="de-DE" sz="2400" dirty="0" err="1"/>
              <a:t>elements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mancipatory</a:t>
            </a:r>
            <a:r>
              <a:rPr lang="de-DE" sz="2400" dirty="0"/>
              <a:t> will: </a:t>
            </a:r>
            <a:r>
              <a:rPr lang="en-GB" sz="2400" dirty="0">
                <a:solidFill>
                  <a:srgbClr val="FF0000"/>
                </a:solidFill>
              </a:rPr>
              <a:t>penal clauses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Dontiqui</a:t>
            </a:r>
            <a:r>
              <a:rPr lang="en-GB" b="1" i="1" dirty="0"/>
              <a:t> (April 9</a:t>
            </a:r>
            <a:r>
              <a:rPr lang="en-GB" b="1" i="1" baseline="30000" dirty="0"/>
              <a:t>th</a:t>
            </a:r>
            <a:r>
              <a:rPr lang="en-GB" b="1" i="1" dirty="0"/>
              <a:t>, 281): at the end of the will, before the </a:t>
            </a:r>
            <a:r>
              <a:rPr lang="en-GB" b="1" i="1" dirty="0" err="1"/>
              <a:t>mancipatory</a:t>
            </a:r>
            <a:r>
              <a:rPr lang="en-GB" b="1" i="1" dirty="0"/>
              <a:t> clause</a:t>
            </a:r>
          </a:p>
          <a:p>
            <a:endParaRPr lang="en-GB" dirty="0"/>
          </a:p>
          <a:p>
            <a:r>
              <a:rPr lang="en-GB" dirty="0"/>
              <a:t>(8-11) … et </a:t>
            </a:r>
            <a:r>
              <a:rPr lang="en-GB" dirty="0" err="1"/>
              <a:t>si</a:t>
            </a:r>
            <a:r>
              <a:rPr lang="en-GB" dirty="0"/>
              <a:t> /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adversus</a:t>
            </a:r>
            <a:r>
              <a:rPr lang="en-GB" dirty="0"/>
              <a:t> </a:t>
            </a:r>
            <a:r>
              <a:rPr lang="en-GB" dirty="0" err="1"/>
              <a:t>testamentum</a:t>
            </a:r>
            <a:r>
              <a:rPr lang="en-GB" dirty="0"/>
              <a:t> </a:t>
            </a:r>
            <a:r>
              <a:rPr lang="en-GB" dirty="0" err="1"/>
              <a:t>meum</a:t>
            </a:r>
            <a:r>
              <a:rPr lang="en-GB" dirty="0"/>
              <a:t> / </a:t>
            </a:r>
            <a:r>
              <a:rPr lang="en-GB" dirty="0" err="1"/>
              <a:t>fecerit</a:t>
            </a:r>
            <a:r>
              <a:rPr lang="en-GB" dirty="0"/>
              <a:t>, </a:t>
            </a:r>
            <a:r>
              <a:rPr lang="en-GB" dirty="0" err="1"/>
              <a:t>dabit</a:t>
            </a:r>
            <a:r>
              <a:rPr lang="en-GB" dirty="0"/>
              <a:t> ad Lares Imp(</a:t>
            </a:r>
            <a:r>
              <a:rPr lang="en-GB" dirty="0" err="1"/>
              <a:t>eratoris</a:t>
            </a:r>
            <a:r>
              <a:rPr lang="en-GB" dirty="0"/>
              <a:t>) • D(</a:t>
            </a:r>
            <a:r>
              <a:rPr lang="en-GB" dirty="0" err="1"/>
              <a:t>omini</a:t>
            </a:r>
            <a:r>
              <a:rPr lang="en-GB" dirty="0"/>
              <a:t>) N(</a:t>
            </a:r>
            <a:r>
              <a:rPr lang="en-GB" dirty="0" err="1"/>
              <a:t>ostri</a:t>
            </a:r>
            <a:r>
              <a:rPr lang="en-GB" dirty="0"/>
              <a:t>) / </a:t>
            </a:r>
            <a:endParaRPr lang="de-DE" dirty="0"/>
          </a:p>
          <a:p>
            <a:r>
              <a:rPr lang="en-GB" dirty="0" err="1"/>
              <a:t>argenti</a:t>
            </a:r>
            <a:r>
              <a:rPr lang="en-GB" dirty="0"/>
              <a:t> libras </a:t>
            </a:r>
            <a:r>
              <a:rPr lang="en-GB" dirty="0" err="1"/>
              <a:t>quinque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de-DE" dirty="0"/>
              <a:t> </a:t>
            </a:r>
          </a:p>
          <a:p>
            <a:r>
              <a:rPr lang="en-US" dirty="0"/>
              <a:t>Note that changes can only be made with the testator’s consent</a:t>
            </a:r>
          </a:p>
          <a:p>
            <a:endParaRPr lang="en-US" dirty="0"/>
          </a:p>
          <a:p>
            <a:r>
              <a:rPr lang="en-US" b="1" i="1" dirty="0" err="1"/>
              <a:t>Testamentum</a:t>
            </a:r>
            <a:r>
              <a:rPr lang="en-US" b="1" i="1" dirty="0"/>
              <a:t> </a:t>
            </a:r>
            <a:r>
              <a:rPr lang="en-US" b="1" i="1" dirty="0" err="1"/>
              <a:t>Iulii</a:t>
            </a:r>
            <a:r>
              <a:rPr lang="en-US" b="1" i="1" dirty="0"/>
              <a:t> </a:t>
            </a:r>
            <a:r>
              <a:rPr lang="en-US" b="1" i="1" dirty="0" err="1"/>
              <a:t>Pomponii</a:t>
            </a:r>
            <a:r>
              <a:rPr lang="en-US" b="1" i="1" dirty="0"/>
              <a:t> (340) </a:t>
            </a:r>
          </a:p>
          <a:p>
            <a:r>
              <a:rPr lang="en-GB" dirty="0"/>
              <a:t>(13-16) </a:t>
            </a:r>
            <a:r>
              <a:rPr lang="en-GB" dirty="0" err="1"/>
              <a:t>Quidquid</a:t>
            </a:r>
            <a:r>
              <a:rPr lang="en-GB" dirty="0"/>
              <a:t> in hoc </a:t>
            </a:r>
            <a:r>
              <a:rPr lang="en-GB" dirty="0" err="1"/>
              <a:t>testamento</a:t>
            </a:r>
            <a:r>
              <a:rPr lang="en-GB" dirty="0"/>
              <a:t> </a:t>
            </a:r>
            <a:r>
              <a:rPr lang="en-GB" dirty="0" err="1"/>
              <a:t>meo</a:t>
            </a:r>
            <a:r>
              <a:rPr lang="en-GB" dirty="0"/>
              <a:t> </a:t>
            </a:r>
            <a:r>
              <a:rPr lang="en-GB" dirty="0" err="1"/>
              <a:t>lituramendum</a:t>
            </a:r>
            <a:r>
              <a:rPr lang="en-GB" dirty="0"/>
              <a:t> / </a:t>
            </a:r>
            <a:r>
              <a:rPr lang="de-DE" dirty="0" err="1"/>
              <a:t>inductum</a:t>
            </a:r>
            <a:r>
              <a:rPr lang="de-DE" dirty="0"/>
              <a:t> +++++CI++++ </a:t>
            </a:r>
            <a:r>
              <a:rPr lang="de-DE" dirty="0" err="1"/>
              <a:t>inter</a:t>
            </a:r>
            <a:r>
              <a:rPr lang="de-DE" dirty="0"/>
              <a:t> </a:t>
            </a:r>
            <a:r>
              <a:rPr lang="de-DE" dirty="0" err="1"/>
              <a:t>verso</a:t>
            </a:r>
            <a:r>
              <a:rPr lang="de-DE" dirty="0"/>
              <a:t> </a:t>
            </a:r>
          </a:p>
          <a:p>
            <a:r>
              <a:rPr lang="de-DE" dirty="0"/>
              <a:t>AF+++ STT </a:t>
            </a:r>
            <a:r>
              <a:rPr lang="de-DE" dirty="0" err="1"/>
              <a:t>ego</a:t>
            </a:r>
            <a:r>
              <a:rPr lang="de-DE" dirty="0"/>
              <a:t> / </a:t>
            </a:r>
            <a:r>
              <a:rPr lang="de-DE" dirty="0" err="1"/>
              <a:t>fieri</a:t>
            </a:r>
            <a:r>
              <a:rPr lang="de-DE" dirty="0"/>
              <a:t> </a:t>
            </a:r>
            <a:r>
              <a:rPr lang="de-DE" dirty="0" err="1"/>
              <a:t>iussi</a:t>
            </a:r>
            <a:r>
              <a:rPr lang="de-DE" dirty="0"/>
              <a:t> et hoc </a:t>
            </a:r>
            <a:r>
              <a:rPr lang="de-DE" dirty="0" err="1"/>
              <a:t>testamentum</a:t>
            </a:r>
            <a:r>
              <a:rPr lang="de-DE" dirty="0"/>
              <a:t> </a:t>
            </a:r>
            <a:r>
              <a:rPr lang="de-DE" dirty="0" err="1"/>
              <a:t>meum</a:t>
            </a:r>
            <a:r>
              <a:rPr lang="de-DE" dirty="0"/>
              <a:t> in perpetuum / </a:t>
            </a:r>
            <a:r>
              <a:rPr lang="de-DE" dirty="0" err="1"/>
              <a:t>manere</a:t>
            </a:r>
            <a:r>
              <a:rPr lang="de-DE" dirty="0"/>
              <a:t> </a:t>
            </a:r>
            <a:r>
              <a:rPr lang="de-DE" dirty="0" err="1"/>
              <a:t>iussi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Pomponii</a:t>
            </a:r>
            <a:r>
              <a:rPr lang="de-DE" b="1" i="1" dirty="0"/>
              <a:t> </a:t>
            </a:r>
            <a:r>
              <a:rPr lang="de-DE" b="1" i="1" dirty="0" err="1"/>
              <a:t>Maximi</a:t>
            </a:r>
            <a:r>
              <a:rPr lang="de-DE" b="1" i="1" dirty="0"/>
              <a:t> (371)</a:t>
            </a:r>
          </a:p>
          <a:p>
            <a:r>
              <a:rPr lang="en-GB" dirty="0"/>
              <a:t>(3*-4*) … Si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adiectio</a:t>
            </a:r>
            <a:r>
              <a:rPr lang="en-GB" dirty="0"/>
              <a:t>/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emendationes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inter versus </a:t>
            </a:r>
            <a:r>
              <a:rPr lang="en-GB" dirty="0" err="1"/>
              <a:t>scribturi</a:t>
            </a:r>
            <a:r>
              <a:rPr lang="en-GB" dirty="0"/>
              <a:t> ego fieri </a:t>
            </a:r>
            <a:r>
              <a:rPr lang="en-GB" dirty="0" err="1"/>
              <a:t>iussi</a:t>
            </a:r>
            <a:r>
              <a:rPr lang="en-GB" dirty="0"/>
              <a:t>. 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01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ABFC7-6DD1-8171-004C-03054EA4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847179A-42AB-C984-F2EC-AF7C530A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199DF6-26BE-14BB-F4C5-9E3EA0DCF2A9}"/>
              </a:ext>
            </a:extLst>
          </p:cNvPr>
          <p:cNvSpPr txBox="1"/>
          <p:nvPr/>
        </p:nvSpPr>
        <p:spPr>
          <a:xfrm>
            <a:off x="565607" y="725863"/>
            <a:ext cx="946990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Formal </a:t>
            </a:r>
            <a:r>
              <a:rPr lang="de-DE" sz="2400" b="1" dirty="0" err="1"/>
              <a:t>requirements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a </a:t>
            </a:r>
            <a:r>
              <a:rPr lang="de-DE" sz="2400" b="1" dirty="0" err="1"/>
              <a:t>mancipatory</a:t>
            </a:r>
            <a:r>
              <a:rPr lang="de-DE" sz="2400" b="1" dirty="0"/>
              <a:t> will: </a:t>
            </a:r>
            <a:r>
              <a:rPr lang="en-GB" sz="2400" b="1" dirty="0">
                <a:solidFill>
                  <a:srgbClr val="FF0000"/>
                </a:solidFill>
              </a:rPr>
              <a:t>the </a:t>
            </a:r>
            <a:r>
              <a:rPr lang="en-GB" sz="2400" b="1" dirty="0" err="1">
                <a:solidFill>
                  <a:srgbClr val="FF0000"/>
                </a:solidFill>
              </a:rPr>
              <a:t>mancipatory</a:t>
            </a:r>
            <a:r>
              <a:rPr lang="en-GB" sz="2400" b="1" dirty="0">
                <a:solidFill>
                  <a:srgbClr val="FF0000"/>
                </a:solidFill>
              </a:rPr>
              <a:t> clause</a:t>
            </a:r>
            <a:endParaRPr lang="de-DE" sz="2400" b="1" dirty="0">
              <a:solidFill>
                <a:srgbClr val="FF0000"/>
              </a:solidFill>
            </a:endParaRPr>
          </a:p>
          <a:p>
            <a:endParaRPr lang="de-DE" dirty="0"/>
          </a:p>
          <a:p>
            <a:r>
              <a:rPr lang="de-DE" b="1" dirty="0" err="1"/>
              <a:t>Testamentum</a:t>
            </a:r>
            <a:r>
              <a:rPr lang="de-DE" b="1" dirty="0"/>
              <a:t> </a:t>
            </a:r>
            <a:r>
              <a:rPr lang="de-DE" b="1" dirty="0" err="1"/>
              <a:t>Macrini</a:t>
            </a:r>
            <a:r>
              <a:rPr lang="de-DE" b="1" dirty="0"/>
              <a:t> </a:t>
            </a:r>
            <a:r>
              <a:rPr lang="de-DE" b="1" dirty="0" err="1"/>
              <a:t>Magarii</a:t>
            </a:r>
            <a:r>
              <a:rPr lang="de-DE" b="1" dirty="0"/>
              <a:t> (4th </a:t>
            </a:r>
            <a:r>
              <a:rPr lang="de-DE" b="1" dirty="0" err="1"/>
              <a:t>century</a:t>
            </a:r>
            <a:r>
              <a:rPr lang="de-DE" b="1" dirty="0"/>
              <a:t>) </a:t>
            </a:r>
          </a:p>
          <a:p>
            <a:r>
              <a:rPr lang="en-GB" dirty="0"/>
              <a:t> (7-10) … </a:t>
            </a:r>
            <a:r>
              <a:rPr lang="en-GB" dirty="0">
                <a:solidFill>
                  <a:srgbClr val="0070C0"/>
                </a:solidFill>
              </a:rPr>
              <a:t>Familia </a:t>
            </a:r>
            <a:r>
              <a:rPr lang="en-GB" dirty="0" err="1">
                <a:solidFill>
                  <a:srgbClr val="0070C0"/>
                </a:solidFill>
              </a:rPr>
              <a:t>testamenti</a:t>
            </a:r>
            <a:r>
              <a:rPr lang="en-GB" dirty="0">
                <a:solidFill>
                  <a:srgbClr val="0070C0"/>
                </a:solidFill>
              </a:rPr>
              <a:t> / </a:t>
            </a:r>
            <a:r>
              <a:rPr lang="en-GB" dirty="0" err="1">
                <a:solidFill>
                  <a:srgbClr val="0070C0"/>
                </a:solidFill>
              </a:rPr>
              <a:t>faciundi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erga</a:t>
            </a:r>
            <a:r>
              <a:rPr lang="en-GB" dirty="0">
                <a:solidFill>
                  <a:srgbClr val="0070C0"/>
                </a:solidFill>
              </a:rPr>
              <a:t> emit Iulius Victor </a:t>
            </a:r>
            <a:r>
              <a:rPr lang="en-GB" dirty="0" err="1">
                <a:solidFill>
                  <a:srgbClr val="FF0000"/>
                </a:solidFill>
              </a:rPr>
              <a:t>centunione</a:t>
            </a:r>
            <a:r>
              <a:rPr lang="en-GB" dirty="0">
                <a:solidFill>
                  <a:srgbClr val="FF0000"/>
                </a:solidFill>
              </a:rPr>
              <a:t> uno / </a:t>
            </a:r>
            <a:r>
              <a:rPr lang="en-GB" dirty="0" err="1">
                <a:solidFill>
                  <a:srgbClr val="FF0000"/>
                </a:solidFill>
              </a:rPr>
              <a:t>usuali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dominico</a:t>
            </a:r>
            <a:r>
              <a:rPr lang="en-GB" dirty="0"/>
              <a:t>, </a:t>
            </a:r>
          </a:p>
          <a:p>
            <a:r>
              <a:rPr lang="en-GB" dirty="0" err="1"/>
              <a:t>libripende</a:t>
            </a:r>
            <a:r>
              <a:rPr lang="en-GB" dirty="0"/>
              <a:t> </a:t>
            </a:r>
            <a:r>
              <a:rPr lang="en-GB" dirty="0" err="1"/>
              <a:t>Macrinio</a:t>
            </a:r>
            <a:r>
              <a:rPr lang="en-GB" dirty="0"/>
              <a:t> </a:t>
            </a:r>
            <a:r>
              <a:rPr lang="en-GB" dirty="0" err="1"/>
              <a:t>Donatiano</a:t>
            </a:r>
            <a:r>
              <a:rPr lang="en-GB" dirty="0"/>
              <a:t>, / </a:t>
            </a:r>
            <a:r>
              <a:rPr lang="en-GB" dirty="0" err="1"/>
              <a:t>antestatus</a:t>
            </a:r>
            <a:r>
              <a:rPr lang="en-GB" dirty="0"/>
              <a:t> est </a:t>
            </a:r>
            <a:r>
              <a:rPr lang="en-GB" dirty="0" err="1"/>
              <a:t>Iulium</a:t>
            </a:r>
            <a:r>
              <a:rPr lang="en-GB" dirty="0"/>
              <a:t> </a:t>
            </a:r>
            <a:r>
              <a:rPr lang="en-GB" dirty="0" err="1"/>
              <a:t>Iovinum</a:t>
            </a:r>
            <a:r>
              <a:rPr lang="en-GB" dirty="0"/>
              <a:t>. </a:t>
            </a:r>
            <a:endParaRPr lang="de-DE" dirty="0"/>
          </a:p>
          <a:p>
            <a:endParaRPr lang="de-DE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patris</a:t>
            </a:r>
            <a:r>
              <a:rPr lang="de-DE" b="1" i="1" dirty="0"/>
              <a:t> </a:t>
            </a:r>
            <a:r>
              <a:rPr lang="de-DE" b="1" i="1" dirty="0" err="1"/>
              <a:t>Iulii</a:t>
            </a:r>
            <a:r>
              <a:rPr lang="de-DE" b="1" i="1" dirty="0"/>
              <a:t> Primi (4th </a:t>
            </a:r>
            <a:r>
              <a:rPr lang="de-DE" b="1" i="1" dirty="0" err="1"/>
              <a:t>century</a:t>
            </a:r>
            <a:r>
              <a:rPr lang="de-DE" b="1" i="1" dirty="0"/>
              <a:t>)</a:t>
            </a:r>
            <a:endParaRPr lang="de-DE" dirty="0"/>
          </a:p>
          <a:p>
            <a:r>
              <a:rPr lang="en-GB" dirty="0"/>
              <a:t>(42*-45*) … </a:t>
            </a:r>
            <a:r>
              <a:rPr lang="en-GB" dirty="0">
                <a:solidFill>
                  <a:srgbClr val="0070C0"/>
                </a:solidFill>
              </a:rPr>
              <a:t>Fa/milia </a:t>
            </a:r>
            <a:r>
              <a:rPr lang="en-GB" dirty="0" err="1">
                <a:solidFill>
                  <a:srgbClr val="0070C0"/>
                </a:solidFill>
              </a:rPr>
              <a:t>testamenti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faciundi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erga</a:t>
            </a:r>
            <a:r>
              <a:rPr lang="en-GB" dirty="0">
                <a:solidFill>
                  <a:srgbClr val="0070C0"/>
                </a:solidFill>
              </a:rPr>
              <a:t> emit Iulius Iuli/anus</a:t>
            </a:r>
            <a:r>
              <a:rPr lang="en-GB" dirty="0"/>
              <a:t>, </a:t>
            </a:r>
            <a:r>
              <a:rPr lang="en-GB" dirty="0" err="1"/>
              <a:t>antestatus</a:t>
            </a:r>
            <a:r>
              <a:rPr lang="en-GB" dirty="0"/>
              <a:t> est Iulius </a:t>
            </a:r>
            <a:r>
              <a:rPr lang="en-GB" dirty="0" err="1"/>
              <a:t>Romantius</a:t>
            </a:r>
            <a:r>
              <a:rPr lang="en-GB" dirty="0"/>
              <a:t>, </a:t>
            </a:r>
          </a:p>
          <a:p>
            <a:r>
              <a:rPr lang="en-GB" dirty="0" err="1"/>
              <a:t>libripen</a:t>
            </a:r>
            <a:r>
              <a:rPr lang="en-GB" dirty="0"/>
              <a:t>/de Iulius </a:t>
            </a:r>
            <a:r>
              <a:rPr lang="en-GB" dirty="0" err="1"/>
              <a:t>Fiddin</a:t>
            </a:r>
            <a:r>
              <a:rPr lang="en-GB" dirty="0"/>
              <a:t>. …</a:t>
            </a:r>
          </a:p>
          <a:p>
            <a:endParaRPr lang="en-GB" dirty="0"/>
          </a:p>
          <a:p>
            <a:r>
              <a:rPr lang="de-DE" b="1" i="1" dirty="0" err="1"/>
              <a:t>Testamentum</a:t>
            </a:r>
            <a:r>
              <a:rPr lang="de-DE" b="1" i="1" dirty="0"/>
              <a:t> </a:t>
            </a:r>
            <a:r>
              <a:rPr lang="de-DE" b="1" i="1" dirty="0" err="1"/>
              <a:t>Pomponii</a:t>
            </a:r>
            <a:r>
              <a:rPr lang="de-DE" b="1" i="1" dirty="0"/>
              <a:t> </a:t>
            </a:r>
            <a:r>
              <a:rPr lang="de-DE" b="1" i="1" dirty="0" err="1"/>
              <a:t>Maximi</a:t>
            </a:r>
            <a:r>
              <a:rPr lang="de-DE" b="1" i="1" dirty="0"/>
              <a:t> (371)</a:t>
            </a:r>
          </a:p>
          <a:p>
            <a:r>
              <a:rPr lang="en-GB" dirty="0"/>
              <a:t>(4*-7*) ... </a:t>
            </a:r>
            <a:r>
              <a:rPr lang="en-GB" dirty="0">
                <a:solidFill>
                  <a:srgbClr val="0070C0"/>
                </a:solidFill>
              </a:rPr>
              <a:t>Fa/milia </a:t>
            </a:r>
            <a:r>
              <a:rPr lang="en-GB" dirty="0" err="1">
                <a:solidFill>
                  <a:srgbClr val="0070C0"/>
                </a:solidFill>
              </a:rPr>
              <a:t>testamenti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faciundi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erga</a:t>
            </a:r>
            <a:r>
              <a:rPr lang="en-GB" dirty="0">
                <a:solidFill>
                  <a:srgbClr val="0070C0"/>
                </a:solidFill>
              </a:rPr>
              <a:t> emit Iulius Iulian(u)s Maiani (filius) </a:t>
            </a:r>
            <a:r>
              <a:rPr lang="en-GB" dirty="0" err="1">
                <a:solidFill>
                  <a:srgbClr val="FF0000"/>
                </a:solidFill>
              </a:rPr>
              <a:t>centuni</a:t>
            </a:r>
            <a:r>
              <a:rPr lang="en-GB" dirty="0">
                <a:solidFill>
                  <a:srgbClr val="FF0000"/>
                </a:solidFill>
              </a:rPr>
              <a:t>/one uno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usuali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dominico</a:t>
            </a:r>
            <a:r>
              <a:rPr lang="en-GB" dirty="0"/>
              <a:t>, </a:t>
            </a:r>
            <a:r>
              <a:rPr lang="en-GB" dirty="0" err="1"/>
              <a:t>libripende</a:t>
            </a:r>
            <a:r>
              <a:rPr lang="en-GB" dirty="0"/>
              <a:t> </a:t>
            </a:r>
            <a:r>
              <a:rPr lang="en-GB" dirty="0" err="1"/>
              <a:t>Iulio</a:t>
            </a:r>
            <a:r>
              <a:rPr lang="en-GB" dirty="0"/>
              <a:t> </a:t>
            </a:r>
            <a:r>
              <a:rPr lang="en-GB" dirty="0" err="1"/>
              <a:t>Balsamio</a:t>
            </a:r>
            <a:r>
              <a:rPr lang="en-GB" dirty="0"/>
              <a:t>, </a:t>
            </a:r>
            <a:r>
              <a:rPr lang="en-GB" dirty="0" err="1"/>
              <a:t>antesta</a:t>
            </a:r>
            <a:r>
              <a:rPr lang="en-GB" dirty="0"/>
              <a:t>/</a:t>
            </a:r>
            <a:r>
              <a:rPr lang="en-GB" dirty="0" err="1"/>
              <a:t>tus</a:t>
            </a:r>
            <a:r>
              <a:rPr lang="en-GB" dirty="0"/>
              <a:t> </a:t>
            </a:r>
            <a:r>
              <a:rPr lang="en-GB" dirty="0" err="1"/>
              <a:t>Mammarius</a:t>
            </a:r>
            <a:r>
              <a:rPr lang="en-GB" dirty="0"/>
              <a:t> Donati. </a:t>
            </a:r>
          </a:p>
          <a:p>
            <a:endParaRPr lang="en-GB" dirty="0"/>
          </a:p>
          <a:p>
            <a:r>
              <a:rPr lang="en-GB" b="1" i="1" dirty="0" err="1"/>
              <a:t>Testamentum</a:t>
            </a:r>
            <a:r>
              <a:rPr lang="en-GB" b="1" i="1" dirty="0"/>
              <a:t> </a:t>
            </a:r>
            <a:r>
              <a:rPr lang="en-GB" b="1" i="1" dirty="0" err="1"/>
              <a:t>Iulii</a:t>
            </a:r>
            <a:r>
              <a:rPr lang="en-GB" b="1" i="1" dirty="0"/>
              <a:t> </a:t>
            </a:r>
            <a:r>
              <a:rPr lang="en-GB" b="1" i="1" dirty="0" err="1"/>
              <a:t>Pomponii</a:t>
            </a:r>
            <a:r>
              <a:rPr lang="en-GB" b="1" i="1" dirty="0"/>
              <a:t> (340) </a:t>
            </a:r>
          </a:p>
          <a:p>
            <a:r>
              <a:rPr lang="de-DE" dirty="0"/>
              <a:t>(16</a:t>
            </a:r>
            <a:r>
              <a:rPr lang="en-GB" dirty="0"/>
              <a:t>*</a:t>
            </a:r>
            <a:r>
              <a:rPr lang="de-DE" dirty="0"/>
              <a:t>-19</a:t>
            </a:r>
            <a:r>
              <a:rPr lang="en-GB" dirty="0"/>
              <a:t>*</a:t>
            </a:r>
            <a:r>
              <a:rPr lang="de-DE" dirty="0"/>
              <a:t>) … </a:t>
            </a:r>
            <a:r>
              <a:rPr lang="de-DE" dirty="0">
                <a:solidFill>
                  <a:srgbClr val="0070C0"/>
                </a:solidFill>
              </a:rPr>
              <a:t>Familia </a:t>
            </a:r>
            <a:r>
              <a:rPr lang="de-DE" dirty="0" err="1">
                <a:solidFill>
                  <a:srgbClr val="0070C0"/>
                </a:solidFill>
              </a:rPr>
              <a:t>testamenti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faciundi</a:t>
            </a:r>
            <a:r>
              <a:rPr lang="de-DE" dirty="0">
                <a:solidFill>
                  <a:srgbClr val="0070C0"/>
                </a:solidFill>
              </a:rPr>
              <a:t> erga e/mit </a:t>
            </a:r>
            <a:r>
              <a:rPr lang="de-DE" dirty="0" err="1">
                <a:solidFill>
                  <a:srgbClr val="0070C0"/>
                </a:solidFill>
              </a:rPr>
              <a:t>Iulius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Iulianus</a:t>
            </a:r>
            <a:r>
              <a:rPr lang="de-DE" dirty="0"/>
              <a:t>, </a:t>
            </a:r>
            <a:r>
              <a:rPr lang="de-DE" dirty="0" err="1"/>
              <a:t>libripende</a:t>
            </a:r>
            <a:r>
              <a:rPr lang="de-DE" dirty="0"/>
              <a:t> </a:t>
            </a:r>
            <a:r>
              <a:rPr lang="de-DE" dirty="0" err="1"/>
              <a:t>Pomponium</a:t>
            </a:r>
            <a:r>
              <a:rPr lang="de-DE" dirty="0"/>
              <a:t> </a:t>
            </a:r>
            <a:r>
              <a:rPr lang="de-DE" dirty="0" err="1"/>
              <a:t>Rogatum</a:t>
            </a:r>
            <a:r>
              <a:rPr lang="de-DE" dirty="0"/>
              <a:t>,</a:t>
            </a:r>
          </a:p>
          <a:p>
            <a:r>
              <a:rPr lang="de-DE" dirty="0"/>
              <a:t>an/</a:t>
            </a:r>
            <a:r>
              <a:rPr lang="en-GB" dirty="0" err="1"/>
              <a:t>testatus</a:t>
            </a:r>
            <a:r>
              <a:rPr lang="en-GB" dirty="0"/>
              <a:t> est Iulius </a:t>
            </a:r>
            <a:r>
              <a:rPr lang="en-GB" dirty="0" err="1"/>
              <a:t>Primosus</a:t>
            </a:r>
            <a:r>
              <a:rPr lang="en-GB" dirty="0"/>
              <a:t>. </a:t>
            </a:r>
            <a:r>
              <a:rPr lang="en-GB" dirty="0">
                <a:solidFill>
                  <a:srgbClr val="0070C0"/>
                </a:solidFill>
              </a:rPr>
              <a:t>Familia </a:t>
            </a:r>
            <a:r>
              <a:rPr lang="en-GB" dirty="0" err="1">
                <a:solidFill>
                  <a:srgbClr val="0070C0"/>
                </a:solidFill>
              </a:rPr>
              <a:t>testamenti</a:t>
            </a:r>
            <a:r>
              <a:rPr lang="en-GB" dirty="0">
                <a:solidFill>
                  <a:srgbClr val="0070C0"/>
                </a:solidFill>
              </a:rPr>
              <a:t> emit qui / supra </a:t>
            </a:r>
            <a:r>
              <a:rPr lang="en-GB" dirty="0" err="1">
                <a:solidFill>
                  <a:srgbClr val="FF0000"/>
                </a:solidFill>
              </a:rPr>
              <a:t>centunione</a:t>
            </a:r>
            <a:r>
              <a:rPr lang="en-GB" dirty="0">
                <a:solidFill>
                  <a:srgbClr val="FF0000"/>
                </a:solidFill>
              </a:rPr>
              <a:t> uno </a:t>
            </a:r>
            <a:r>
              <a:rPr lang="en-GB" dirty="0" err="1">
                <a:solidFill>
                  <a:srgbClr val="FF0000"/>
                </a:solidFill>
              </a:rPr>
              <a:t>dominico</a:t>
            </a:r>
            <a:r>
              <a:rPr lang="en-GB" dirty="0"/>
              <a:t>.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97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1AE50-079F-61CE-8A39-76025C6D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7" y="377072"/>
            <a:ext cx="10835326" cy="51211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Formal </a:t>
            </a:r>
            <a:r>
              <a:rPr lang="de-DE" b="1" dirty="0" err="1"/>
              <a:t>requirements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a </a:t>
            </a:r>
            <a:r>
              <a:rPr lang="de-DE" b="1" dirty="0" err="1"/>
              <a:t>mancipatory</a:t>
            </a:r>
            <a:r>
              <a:rPr lang="de-DE" b="1" dirty="0"/>
              <a:t> will: </a:t>
            </a:r>
            <a:r>
              <a:rPr lang="de-DE" b="1" dirty="0" err="1">
                <a:solidFill>
                  <a:srgbClr val="FF0000"/>
                </a:solidFill>
              </a:rPr>
              <a:t>Testamentum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factum-clause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sz="2000" b="1" i="1" dirty="0" err="1"/>
              <a:t>Testamentum</a:t>
            </a:r>
            <a:r>
              <a:rPr lang="en-GB" sz="2000" b="1" i="1" dirty="0"/>
              <a:t> </a:t>
            </a:r>
            <a:r>
              <a:rPr lang="en-GB" sz="2000" b="1" i="1" dirty="0" err="1"/>
              <a:t>Macrinii</a:t>
            </a:r>
            <a:r>
              <a:rPr lang="en-GB" sz="2000" b="1" i="1" dirty="0"/>
              <a:t> </a:t>
            </a:r>
            <a:r>
              <a:rPr lang="en-GB" sz="2000" b="1" i="1" dirty="0" err="1"/>
              <a:t>Magarii</a:t>
            </a:r>
            <a:r>
              <a:rPr lang="en-GB" sz="2000" b="1" i="1" dirty="0"/>
              <a:t> (4</a:t>
            </a:r>
            <a:r>
              <a:rPr lang="en-GB" sz="2000" b="1" i="1" baseline="30000" dirty="0"/>
              <a:t>th</a:t>
            </a:r>
            <a:r>
              <a:rPr lang="en-GB" sz="2000" b="1" i="1" dirty="0"/>
              <a:t> century)</a:t>
            </a:r>
          </a:p>
          <a:p>
            <a:pPr marL="0" indent="0">
              <a:buNone/>
            </a:pPr>
            <a:r>
              <a:rPr lang="en-GB" sz="2000" dirty="0"/>
              <a:t>(10-12) ... </a:t>
            </a:r>
            <a:r>
              <a:rPr lang="en-GB" sz="2000" dirty="0" err="1"/>
              <a:t>Testamentum</a:t>
            </a:r>
            <a:r>
              <a:rPr lang="en-GB" sz="2000" dirty="0"/>
              <a:t> factum </a:t>
            </a:r>
            <a:r>
              <a:rPr lang="en-GB" sz="2000" dirty="0" err="1"/>
              <a:t>provin</a:t>
            </a:r>
            <a:r>
              <a:rPr lang="en-GB" sz="2000" dirty="0"/>
              <a:t>/</a:t>
            </a:r>
            <a:r>
              <a:rPr lang="en-GB" sz="2000" dirty="0" err="1"/>
              <a:t>ciae</a:t>
            </a:r>
            <a:r>
              <a:rPr lang="en-GB" sz="2000" dirty="0"/>
              <a:t> Africae </a:t>
            </a:r>
            <a:r>
              <a:rPr lang="en-GB" sz="2000" dirty="0" err="1"/>
              <a:t>Bizzacenae</a:t>
            </a:r>
            <a:r>
              <a:rPr lang="en-GB" sz="2000" dirty="0"/>
              <a:t> loco </a:t>
            </a:r>
            <a:r>
              <a:rPr lang="en-GB" sz="2000" dirty="0" err="1"/>
              <a:t>Casulaega</a:t>
            </a:r>
            <a:r>
              <a:rPr lang="en-GB" sz="2000" dirty="0"/>
              <a:t> IROSI. </a:t>
            </a:r>
          </a:p>
          <a:p>
            <a:pPr marL="0" indent="0">
              <a:buNone/>
            </a:pPr>
            <a:r>
              <a:rPr lang="en-GB" sz="2000" dirty="0" err="1"/>
              <a:t>Macr</a:t>
            </a:r>
            <a:r>
              <a:rPr lang="en-GB" sz="2000" dirty="0"/>
              <a:t>/</a:t>
            </a:r>
            <a:r>
              <a:rPr lang="de-DE" sz="2000" dirty="0" err="1"/>
              <a:t>inus</a:t>
            </a:r>
            <a:r>
              <a:rPr lang="de-DE" sz="2000" dirty="0"/>
              <a:t> </a:t>
            </a:r>
            <a:r>
              <a:rPr lang="de-DE" sz="2000" dirty="0" err="1"/>
              <a:t>Magarius</a:t>
            </a:r>
            <a:r>
              <a:rPr lang="de-DE" sz="2000" dirty="0"/>
              <a:t> </a:t>
            </a:r>
            <a:r>
              <a:rPr lang="de-DE" sz="2000" dirty="0" err="1"/>
              <a:t>testamentum</a:t>
            </a:r>
            <a:r>
              <a:rPr lang="de-DE" sz="2000" dirty="0"/>
              <a:t> </a:t>
            </a:r>
            <a:r>
              <a:rPr lang="de-DE" sz="2000" dirty="0" err="1"/>
              <a:t>me</a:t>
            </a:r>
            <a:r>
              <a:rPr lang="de-DE" sz="2000" dirty="0"/>
              <a:t>/um </a:t>
            </a:r>
            <a:r>
              <a:rPr lang="de-DE" sz="2000" dirty="0" err="1"/>
              <a:t>subscribsi</a:t>
            </a:r>
            <a:r>
              <a:rPr lang="de-DE" sz="2000" dirty="0"/>
              <a:t>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i="1" dirty="0" err="1"/>
              <a:t>Testamentum</a:t>
            </a:r>
            <a:r>
              <a:rPr lang="de-DE" sz="2000" b="1" i="1" dirty="0"/>
              <a:t> </a:t>
            </a:r>
            <a:r>
              <a:rPr lang="de-DE" sz="2000" b="1" i="1" dirty="0" err="1"/>
              <a:t>patris</a:t>
            </a:r>
            <a:r>
              <a:rPr lang="de-DE" sz="2000" b="1" i="1" dirty="0"/>
              <a:t> </a:t>
            </a:r>
            <a:r>
              <a:rPr lang="de-DE" sz="2000" b="1" i="1" dirty="0" err="1"/>
              <a:t>Iulii</a:t>
            </a:r>
            <a:r>
              <a:rPr lang="de-DE" sz="2000" b="1" i="1" dirty="0"/>
              <a:t> Primi (4th </a:t>
            </a:r>
            <a:r>
              <a:rPr lang="de-DE" sz="2000" b="1" i="1" dirty="0" err="1"/>
              <a:t>century</a:t>
            </a:r>
            <a:r>
              <a:rPr lang="de-DE" sz="2000" b="1" i="1" dirty="0"/>
              <a:t>)</a:t>
            </a:r>
            <a:endParaRPr lang="de-DE" sz="2000" dirty="0"/>
          </a:p>
          <a:p>
            <a:pPr marL="0" indent="0">
              <a:buNone/>
            </a:pPr>
            <a:r>
              <a:rPr lang="en-GB" sz="2000" dirty="0"/>
              <a:t>(45*-46*) … </a:t>
            </a:r>
            <a:r>
              <a:rPr lang="en-GB" sz="2000" dirty="0" err="1"/>
              <a:t>Testamentum</a:t>
            </a:r>
            <a:r>
              <a:rPr lang="en-GB" sz="2000" dirty="0"/>
              <a:t> factum pro/</a:t>
            </a:r>
            <a:r>
              <a:rPr lang="en-GB" sz="2000" dirty="0" err="1"/>
              <a:t>vincia</a:t>
            </a:r>
            <a:r>
              <a:rPr lang="en-GB" sz="2000" dirty="0"/>
              <a:t> Africa </a:t>
            </a:r>
            <a:r>
              <a:rPr lang="en-GB" sz="2000" dirty="0" err="1"/>
              <a:t>Bidiacena</a:t>
            </a:r>
            <a:r>
              <a:rPr lang="en-GB" sz="2000" dirty="0"/>
              <a:t> die et </a:t>
            </a:r>
            <a:r>
              <a:rPr lang="en-GB" sz="2000" dirty="0" err="1"/>
              <a:t>consule</a:t>
            </a:r>
            <a:r>
              <a:rPr lang="en-GB" sz="2000" dirty="0"/>
              <a:t> s(</a:t>
            </a:r>
            <a:r>
              <a:rPr lang="en-GB" sz="2000" dirty="0" err="1"/>
              <a:t>upra</a:t>
            </a:r>
            <a:r>
              <a:rPr lang="en-GB" sz="2000" dirty="0"/>
              <a:t>) s(</a:t>
            </a:r>
            <a:r>
              <a:rPr lang="en-GB" sz="2000" dirty="0" err="1"/>
              <a:t>criptis</a:t>
            </a:r>
            <a:r>
              <a:rPr lang="en-GB" sz="2000" dirty="0"/>
              <a:t>). 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en-GB" sz="2000" b="1" i="1" dirty="0" err="1"/>
              <a:t>Testamentum</a:t>
            </a:r>
            <a:r>
              <a:rPr lang="en-GB" sz="2000" b="1" i="1" dirty="0"/>
              <a:t> </a:t>
            </a:r>
            <a:r>
              <a:rPr lang="en-GB" sz="2000" b="1" i="1" dirty="0" err="1"/>
              <a:t>Iulii</a:t>
            </a:r>
            <a:r>
              <a:rPr lang="en-GB" sz="2000" b="1" i="1" dirty="0"/>
              <a:t> </a:t>
            </a:r>
            <a:r>
              <a:rPr lang="en-GB" sz="2000" b="1" i="1" dirty="0" err="1"/>
              <a:t>Pomponii</a:t>
            </a:r>
            <a:r>
              <a:rPr lang="en-GB" sz="2000" b="1" i="1" dirty="0"/>
              <a:t> (340) </a:t>
            </a:r>
          </a:p>
          <a:p>
            <a:pPr marL="0" indent="0">
              <a:buNone/>
            </a:pPr>
            <a:r>
              <a:rPr lang="de-DE" sz="2000" dirty="0"/>
              <a:t>(19</a:t>
            </a:r>
            <a:r>
              <a:rPr lang="en-GB" sz="2000" dirty="0"/>
              <a:t>*</a:t>
            </a:r>
            <a:r>
              <a:rPr lang="de-DE" sz="2000" dirty="0"/>
              <a:t>-21</a:t>
            </a:r>
            <a:r>
              <a:rPr lang="en-GB" sz="2000" dirty="0"/>
              <a:t>*</a:t>
            </a:r>
            <a:r>
              <a:rPr lang="de-DE" sz="2000" dirty="0"/>
              <a:t>) … </a:t>
            </a:r>
            <a:r>
              <a:rPr lang="en-GB" sz="2000" dirty="0" err="1"/>
              <a:t>Testamentum</a:t>
            </a:r>
            <a:r>
              <a:rPr lang="en-GB" sz="2000" dirty="0"/>
              <a:t> factum / in </a:t>
            </a:r>
            <a:r>
              <a:rPr lang="en-GB" sz="2000" dirty="0" err="1"/>
              <a:t>provinciam</a:t>
            </a:r>
            <a:r>
              <a:rPr lang="en-GB" sz="2000" dirty="0"/>
              <a:t> </a:t>
            </a:r>
            <a:r>
              <a:rPr lang="en-GB" sz="2000" dirty="0" err="1"/>
              <a:t>Visacinam</a:t>
            </a:r>
            <a:r>
              <a:rPr lang="en-GB" sz="2000" dirty="0"/>
              <a:t> in </a:t>
            </a:r>
            <a:r>
              <a:rPr lang="en-GB" sz="2000" dirty="0" err="1"/>
              <a:t>fundo</a:t>
            </a:r>
            <a:r>
              <a:rPr lang="en-GB" sz="2000" dirty="0"/>
              <a:t> </a:t>
            </a:r>
            <a:r>
              <a:rPr lang="en-GB" sz="2000" dirty="0" err="1"/>
              <a:t>Thurgen</a:t>
            </a:r>
            <a:r>
              <a:rPr lang="en-GB" sz="2000" dirty="0"/>
              <a:t> die et / co(n)ss(</a:t>
            </a:r>
            <a:r>
              <a:rPr lang="en-GB" sz="2000" dirty="0" err="1"/>
              <a:t>ulibus</a:t>
            </a:r>
            <a:r>
              <a:rPr lang="en-GB" sz="2000" dirty="0"/>
              <a:t>) s(</a:t>
            </a:r>
            <a:r>
              <a:rPr lang="en-GB" sz="2000" dirty="0" err="1"/>
              <a:t>upra</a:t>
            </a:r>
            <a:r>
              <a:rPr lang="en-GB" sz="2000" dirty="0"/>
              <a:t>) s(</a:t>
            </a:r>
            <a:r>
              <a:rPr lang="en-GB" sz="2000" dirty="0" err="1"/>
              <a:t>criptis</a:t>
            </a:r>
            <a:r>
              <a:rPr lang="en-GB" sz="2000" dirty="0"/>
              <a:t>)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i="1" dirty="0" err="1"/>
              <a:t>Testamentum</a:t>
            </a:r>
            <a:r>
              <a:rPr lang="de-DE" sz="2000" b="1" i="1" dirty="0"/>
              <a:t> </a:t>
            </a:r>
            <a:r>
              <a:rPr lang="de-DE" sz="2000" b="1" i="1" dirty="0" err="1"/>
              <a:t>Pomponii</a:t>
            </a:r>
            <a:r>
              <a:rPr lang="de-DE" sz="2000" b="1" i="1" dirty="0"/>
              <a:t> </a:t>
            </a:r>
            <a:r>
              <a:rPr lang="de-DE" sz="2000" b="1" i="1" dirty="0" err="1"/>
              <a:t>Maximi</a:t>
            </a:r>
            <a:r>
              <a:rPr lang="de-DE" sz="2000" b="1" i="1" dirty="0"/>
              <a:t> (371)</a:t>
            </a:r>
          </a:p>
          <a:p>
            <a:pPr marL="0" indent="0">
              <a:buNone/>
            </a:pPr>
            <a:r>
              <a:rPr lang="en-GB" sz="1900" dirty="0"/>
              <a:t>(7*-8*) ... </a:t>
            </a:r>
            <a:r>
              <a:rPr lang="en-GB" sz="1900" dirty="0" err="1"/>
              <a:t>Testamentum</a:t>
            </a:r>
            <a:r>
              <a:rPr lang="en-GB" sz="1900" dirty="0"/>
              <a:t> factum </a:t>
            </a:r>
            <a:r>
              <a:rPr lang="en-GB" sz="1900" dirty="0" err="1"/>
              <a:t>provinciae</a:t>
            </a:r>
            <a:r>
              <a:rPr lang="en-GB" sz="1900" dirty="0"/>
              <a:t> Africae / </a:t>
            </a:r>
            <a:r>
              <a:rPr lang="en-GB" sz="1900" dirty="0" err="1"/>
              <a:t>Bizzacinae</a:t>
            </a:r>
            <a:r>
              <a:rPr lang="en-GB" sz="1900" dirty="0"/>
              <a:t> loco </a:t>
            </a:r>
            <a:r>
              <a:rPr lang="en-GB" sz="1900" dirty="0" err="1"/>
              <a:t>Goretianos</a:t>
            </a:r>
            <a:r>
              <a:rPr lang="en-GB" sz="1900" dirty="0"/>
              <a:t>. Post </a:t>
            </a:r>
            <a:r>
              <a:rPr lang="en-GB" sz="1900" dirty="0" err="1"/>
              <a:t>actum</a:t>
            </a:r>
            <a:r>
              <a:rPr lang="en-GB" sz="1900" dirty="0"/>
              <a:t> </a:t>
            </a:r>
            <a:r>
              <a:rPr lang="en-GB" sz="1900" dirty="0" err="1"/>
              <a:t>adieci</a:t>
            </a:r>
            <a:r>
              <a:rPr lang="en-GB" sz="1900" dirty="0"/>
              <a:t> </a:t>
            </a:r>
            <a:r>
              <a:rPr lang="de-DE" sz="1900" dirty="0"/>
              <a:t>…</a:t>
            </a:r>
          </a:p>
          <a:p>
            <a:pPr marL="0" indent="0">
              <a:buNone/>
            </a:pPr>
            <a:r>
              <a:rPr lang="en-GB" sz="1900" dirty="0"/>
              <a:t>(13*-14*) Pomponius Maximus </a:t>
            </a:r>
            <a:r>
              <a:rPr lang="en-GB" sz="1900" dirty="0" err="1"/>
              <a:t>testamentum</a:t>
            </a:r>
            <a:r>
              <a:rPr lang="en-GB" sz="1900" dirty="0"/>
              <a:t> </a:t>
            </a:r>
            <a:r>
              <a:rPr lang="en-GB" sz="1900" dirty="0" err="1"/>
              <a:t>meum</a:t>
            </a:r>
            <a:r>
              <a:rPr lang="en-GB" sz="1900" dirty="0"/>
              <a:t> </a:t>
            </a:r>
            <a:r>
              <a:rPr lang="en-GB" sz="1900" dirty="0" err="1"/>
              <a:t>subscrip</a:t>
            </a:r>
            <a:r>
              <a:rPr lang="en-GB" sz="1900" dirty="0"/>
              <a:t>/</a:t>
            </a:r>
            <a:r>
              <a:rPr lang="de-DE" sz="1900" dirty="0"/>
              <a:t>si.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2E3048-A4FF-8A82-4188-4FBB8BB4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80B902-8C3C-B3C3-5E47-B551F5295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48" y="5216360"/>
            <a:ext cx="12214248" cy="10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32C78-DBE5-920E-12DC-0146F667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37" y="136525"/>
            <a:ext cx="8626311" cy="69067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Witnesses</a:t>
            </a:r>
            <a:r>
              <a:rPr lang="de-DE" dirty="0"/>
              <a:t>,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seals</a:t>
            </a:r>
            <a:r>
              <a:rPr lang="de-DE" dirty="0"/>
              <a:t> and </a:t>
            </a:r>
            <a:r>
              <a:rPr lang="de-DE" dirty="0" err="1"/>
              <a:t>signatures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DD3C09-715D-892C-F904-E7C626A6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EF47FA-E619-2E77-8ECA-340384586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92" y="1171280"/>
            <a:ext cx="6020586" cy="45154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B1A75C-9675-CD43-5E47-64698BC2A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" y="1171280"/>
            <a:ext cx="6086644" cy="45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F494A-CE5A-3C61-7E38-31A335067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1C461-F4AE-9251-6AF1-D613DE53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37" y="136525"/>
            <a:ext cx="8626311" cy="69067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Witnesses</a:t>
            </a:r>
            <a:r>
              <a:rPr lang="de-DE" dirty="0"/>
              <a:t>,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seals</a:t>
            </a:r>
            <a:r>
              <a:rPr lang="de-DE" dirty="0"/>
              <a:t> and </a:t>
            </a:r>
            <a:r>
              <a:rPr lang="de-DE" dirty="0" err="1"/>
              <a:t>signatures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7AEF35-EE97-ED1D-3AD2-76519336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02" y="641464"/>
            <a:ext cx="10515600" cy="5349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/>
              <a:t>(1) </a:t>
            </a:r>
            <a:r>
              <a:rPr lang="de-DE" sz="1400" dirty="0" err="1"/>
              <a:t>Iulius</a:t>
            </a:r>
            <a:r>
              <a:rPr lang="de-DE" sz="1400" dirty="0"/>
              <a:t> </a:t>
            </a:r>
            <a:r>
              <a:rPr lang="de-DE" sz="1400" dirty="0" err="1"/>
              <a:t>Pompeianus</a:t>
            </a:r>
            <a:r>
              <a:rPr lang="de-DE" sz="1400" dirty="0"/>
              <a:t> </a:t>
            </a:r>
          </a:p>
          <a:p>
            <a:pPr marL="0" indent="0">
              <a:buNone/>
            </a:pPr>
            <a:r>
              <a:rPr lang="de-DE" sz="1400" dirty="0"/>
              <a:t>(2) </a:t>
            </a:r>
            <a:r>
              <a:rPr lang="de-DE" sz="1400" dirty="0" err="1"/>
              <a:t>testamentum</a:t>
            </a:r>
            <a:r>
              <a:rPr lang="de-DE" sz="1400" dirty="0"/>
              <a:t> </a:t>
            </a:r>
            <a:r>
              <a:rPr lang="de-DE" sz="1400" dirty="0" err="1"/>
              <a:t>me</a:t>
            </a:r>
            <a:r>
              <a:rPr lang="de-DE" sz="1400" dirty="0"/>
              <a:t>-</a:t>
            </a:r>
          </a:p>
          <a:p>
            <a:pPr marL="0" indent="0">
              <a:buNone/>
            </a:pPr>
            <a:r>
              <a:rPr lang="de-DE" sz="1400" dirty="0"/>
              <a:t>(3) um </a:t>
            </a:r>
            <a:r>
              <a:rPr lang="de-DE" sz="1400" dirty="0" err="1"/>
              <a:t>ssignavi</a:t>
            </a:r>
            <a:r>
              <a:rPr lang="de-DE" sz="1400" dirty="0"/>
              <a:t> et </a:t>
            </a:r>
          </a:p>
          <a:p>
            <a:pPr marL="0" indent="0">
              <a:buNone/>
            </a:pPr>
            <a:r>
              <a:rPr lang="de-DE" sz="1400" dirty="0"/>
              <a:t>(4) </a:t>
            </a:r>
            <a:r>
              <a:rPr lang="de-DE" sz="1400" dirty="0" err="1"/>
              <a:t>signari</a:t>
            </a:r>
            <a:r>
              <a:rPr lang="de-DE" sz="1400" dirty="0"/>
              <a:t> </a:t>
            </a:r>
            <a:r>
              <a:rPr lang="de-DE" sz="1400" dirty="0" err="1"/>
              <a:t>iussi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(5) I[u]</a:t>
            </a:r>
            <a:r>
              <a:rPr lang="de-DE" sz="1400" dirty="0" err="1"/>
              <a:t>lius</a:t>
            </a:r>
            <a:r>
              <a:rPr lang="de-DE" sz="1400" dirty="0"/>
              <a:t> </a:t>
            </a:r>
            <a:r>
              <a:rPr lang="de-DE" sz="1400" dirty="0" err="1"/>
              <a:t>Ianuarius</a:t>
            </a:r>
            <a:r>
              <a:rPr lang="de-DE" sz="1400" dirty="0"/>
              <a:t> </a:t>
            </a:r>
            <a:r>
              <a:rPr lang="de-DE" sz="1400" dirty="0" err="1"/>
              <a:t>recognovi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(6) </a:t>
            </a:r>
            <a:r>
              <a:rPr lang="de-DE" sz="1400" dirty="0" err="1"/>
              <a:t>Iulius</a:t>
            </a:r>
            <a:r>
              <a:rPr lang="de-DE" sz="1400" dirty="0"/>
              <a:t> </a:t>
            </a:r>
            <a:r>
              <a:rPr lang="de-DE" sz="1400" dirty="0" err="1"/>
              <a:t>Iulianus</a:t>
            </a:r>
            <a:r>
              <a:rPr lang="de-DE" sz="1400" dirty="0"/>
              <a:t> </a:t>
            </a:r>
            <a:r>
              <a:rPr lang="de-DE" sz="1400" dirty="0" err="1"/>
              <a:t>signavi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(7) </a:t>
            </a:r>
            <a:r>
              <a:rPr lang="de-DE" sz="1400" dirty="0" err="1"/>
              <a:t>Iulius</a:t>
            </a:r>
            <a:r>
              <a:rPr lang="de-DE" sz="1400" dirty="0"/>
              <a:t> </a:t>
            </a:r>
            <a:r>
              <a:rPr lang="de-DE" sz="1400" dirty="0" err="1"/>
              <a:t>Iulianus</a:t>
            </a:r>
            <a:r>
              <a:rPr lang="de-DE" sz="1400" dirty="0"/>
              <a:t> </a:t>
            </a:r>
            <a:r>
              <a:rPr lang="de-DE" sz="1400" dirty="0" err="1"/>
              <a:t>recognob</a:t>
            </a:r>
            <a:r>
              <a:rPr lang="de-DE" sz="1400" dirty="0"/>
              <a:t>[i]</a:t>
            </a:r>
          </a:p>
          <a:p>
            <a:pPr marL="0" indent="0">
              <a:buNone/>
            </a:pPr>
            <a:r>
              <a:rPr lang="en-GB" sz="1400" dirty="0"/>
              <a:t>(8) Pomponius </a:t>
            </a:r>
            <a:r>
              <a:rPr lang="en-GB" sz="1400" dirty="0" err="1"/>
              <a:t>Rogatus</a:t>
            </a:r>
            <a:r>
              <a:rPr lang="en-GB" sz="1400" dirty="0"/>
              <a:t> </a:t>
            </a:r>
            <a:r>
              <a:rPr lang="en-GB" sz="1400" dirty="0" err="1"/>
              <a:t>signavi</a:t>
            </a:r>
            <a:r>
              <a:rPr lang="en-GB" sz="1400" dirty="0"/>
              <a:t> 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(9) Iulius Iulianus pro nom(</a:t>
            </a:r>
            <a:r>
              <a:rPr lang="en-GB" sz="1400" dirty="0" err="1"/>
              <a:t>i</a:t>
            </a:r>
            <a:r>
              <a:rPr lang="en-GB" sz="1400" dirty="0"/>
              <a:t>)ne </a:t>
            </a:r>
            <a:r>
              <a:rPr lang="en-GB" sz="1400" dirty="0" err="1"/>
              <a:t>Rogati</a:t>
            </a:r>
            <a:r>
              <a:rPr lang="en-GB" sz="1400" dirty="0"/>
              <a:t> </a:t>
            </a:r>
            <a:r>
              <a:rPr lang="en-GB" sz="1400" dirty="0" err="1"/>
              <a:t>recog</a:t>
            </a:r>
            <a:r>
              <a:rPr lang="en-GB" sz="1400" dirty="0"/>
              <a:t>(novi)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(10) Iulius </a:t>
            </a:r>
            <a:r>
              <a:rPr lang="en-GB" sz="1400" dirty="0" err="1"/>
              <a:t>Primosus</a:t>
            </a:r>
            <a:r>
              <a:rPr lang="en-GB" sz="1400" dirty="0"/>
              <a:t> 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(11) </a:t>
            </a:r>
            <a:r>
              <a:rPr lang="en-GB" sz="1400" dirty="0" err="1"/>
              <a:t>signavi</a:t>
            </a:r>
            <a:r>
              <a:rPr lang="en-GB" sz="1400" dirty="0"/>
              <a:t> </a:t>
            </a:r>
            <a:r>
              <a:rPr lang="en-GB" sz="1400" dirty="0" err="1"/>
              <a:t>recognovi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(12) Iulius F[ca. 3-4]S </a:t>
            </a:r>
            <a:r>
              <a:rPr lang="en-GB" sz="1400" dirty="0" err="1"/>
              <a:t>signavi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(13) </a:t>
            </a:r>
            <a:r>
              <a:rPr lang="de-DE" sz="1400" dirty="0" err="1"/>
              <a:t>Iulius</a:t>
            </a:r>
            <a:r>
              <a:rPr lang="de-DE" sz="1400" dirty="0"/>
              <a:t> </a:t>
            </a:r>
            <a:r>
              <a:rPr lang="de-DE" sz="1400" dirty="0" err="1"/>
              <a:t>Gaianus</a:t>
            </a:r>
            <a:r>
              <a:rPr lang="de-DE" sz="1400" dirty="0"/>
              <a:t> </a:t>
            </a:r>
            <a:r>
              <a:rPr lang="de-DE" sz="1400" dirty="0" err="1"/>
              <a:t>recognovi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(14) [Po]</a:t>
            </a:r>
            <a:r>
              <a:rPr lang="en-GB" sz="1400" dirty="0" err="1"/>
              <a:t>mponius</a:t>
            </a:r>
            <a:r>
              <a:rPr lang="en-GB" sz="1400" dirty="0"/>
              <a:t> </a:t>
            </a:r>
            <a:r>
              <a:rPr lang="en-GB" sz="1400" dirty="0" err="1"/>
              <a:t>Roga</a:t>
            </a:r>
            <a:r>
              <a:rPr lang="en-GB" sz="1400" dirty="0"/>
              <a:t>-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(15) [</a:t>
            </a:r>
            <a:r>
              <a:rPr lang="en-GB" sz="1400" dirty="0" err="1"/>
              <a:t>tu</a:t>
            </a:r>
            <a:r>
              <a:rPr lang="en-GB" sz="1400" dirty="0"/>
              <a:t>]s </a:t>
            </a:r>
            <a:r>
              <a:rPr lang="en-GB" sz="1400" dirty="0" err="1"/>
              <a:t>signavi</a:t>
            </a:r>
            <a:r>
              <a:rPr lang="en-GB" sz="1400" dirty="0"/>
              <a:t> 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(16) [---]S[---]+ </a:t>
            </a:r>
            <a:r>
              <a:rPr lang="en-GB" sz="1400" dirty="0" err="1"/>
              <a:t>signavi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(17) [---]+ANUS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(18) </a:t>
            </a:r>
            <a:r>
              <a:rPr lang="en-GB" sz="1400" dirty="0" err="1"/>
              <a:t>signavi</a:t>
            </a:r>
            <a:r>
              <a:rPr lang="en-GB" sz="1400" dirty="0"/>
              <a:t> COLAMO</a:t>
            </a:r>
            <a:endParaRPr lang="de-DE" sz="1400" dirty="0"/>
          </a:p>
          <a:p>
            <a:pPr marL="0" indent="0">
              <a:buNone/>
            </a:pPr>
            <a:r>
              <a:rPr lang="en-GB" sz="1400" dirty="0"/>
              <a:t>(19) [r]</a:t>
            </a:r>
            <a:r>
              <a:rPr lang="en-GB" sz="1400" dirty="0" err="1"/>
              <a:t>ecognovi</a:t>
            </a:r>
            <a:endParaRPr lang="de-DE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90DD7E-EBFE-C253-158B-513F830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35FD5F-4BEF-8C3D-E8DD-360A980EC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3" y="695554"/>
            <a:ext cx="4245597" cy="56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38D90-9C7E-B4C4-6C81-F79F175D8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56A1A5-B6D9-C56E-ADD3-E01227A4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E43F0D-78DF-4C3D-263C-554DC533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49" y="258835"/>
            <a:ext cx="4464847" cy="60975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482E74-1BFE-D7C9-D108-70FA1B609DE3}"/>
              </a:ext>
            </a:extLst>
          </p:cNvPr>
          <p:cNvSpPr txBox="1"/>
          <p:nvPr/>
        </p:nvSpPr>
        <p:spPr>
          <a:xfrm>
            <a:off x="5784916" y="772997"/>
            <a:ext cx="554574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General </a:t>
            </a:r>
            <a:r>
              <a:rPr lang="de-DE" sz="2800" b="1" dirty="0" err="1"/>
              <a:t>problem</a:t>
            </a:r>
            <a:r>
              <a:rPr lang="de-DE" sz="2800" b="1" dirty="0"/>
              <a:t>: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dirty="0" err="1">
                <a:solidFill>
                  <a:srgbClr val="FF0000"/>
                </a:solidFill>
              </a:rPr>
              <a:t>Geographical</a:t>
            </a:r>
            <a:r>
              <a:rPr lang="de-DE" sz="2800" dirty="0"/>
              <a:t>: </a:t>
            </a:r>
          </a:p>
          <a:p>
            <a:r>
              <a:rPr lang="de-DE" sz="2800" dirty="0"/>
              <a:t>Lack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documentary</a:t>
            </a:r>
            <a:r>
              <a:rPr lang="de-DE" sz="2800" dirty="0"/>
              <a:t> </a:t>
            </a:r>
            <a:r>
              <a:rPr lang="de-DE" sz="2800" dirty="0" err="1"/>
              <a:t>sources</a:t>
            </a:r>
            <a:r>
              <a:rPr lang="de-DE" sz="2800" dirty="0"/>
              <a:t>, </a:t>
            </a:r>
          </a:p>
          <a:p>
            <a:r>
              <a:rPr lang="de-DE" sz="2800" dirty="0" err="1"/>
              <a:t>especially</a:t>
            </a:r>
            <a:r>
              <a:rPr lang="de-DE" sz="2800" dirty="0"/>
              <a:t> outside </a:t>
            </a:r>
            <a:r>
              <a:rPr lang="de-DE" sz="2800" dirty="0" err="1"/>
              <a:t>of</a:t>
            </a:r>
            <a:r>
              <a:rPr lang="de-DE" sz="2800" dirty="0"/>
              <a:t> Egypt and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provinces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Western </a:t>
            </a:r>
            <a:r>
              <a:rPr lang="de-DE" sz="2800" dirty="0" err="1"/>
              <a:t>part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Roman Empire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000" dirty="0"/>
              <a:t>Nowak: </a:t>
            </a:r>
          </a:p>
          <a:p>
            <a:r>
              <a:rPr lang="de-DE" sz="2000" dirty="0"/>
              <a:t>- 45 „</a:t>
            </a:r>
            <a:r>
              <a:rPr lang="de-DE" sz="2000" dirty="0" err="1"/>
              <a:t>Local</a:t>
            </a:r>
            <a:r>
              <a:rPr lang="de-DE" sz="2000" dirty="0"/>
              <a:t> wills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Roman </a:t>
            </a:r>
            <a:r>
              <a:rPr lang="de-DE" sz="2000" dirty="0" err="1"/>
              <a:t>period</a:t>
            </a:r>
            <a:r>
              <a:rPr lang="de-DE" sz="2000" dirty="0"/>
              <a:t>“ [Egypt] </a:t>
            </a:r>
          </a:p>
          <a:p>
            <a:r>
              <a:rPr lang="de-DE" sz="2000" dirty="0"/>
              <a:t>- 34 „Roman wills“ [33 Egypt, 1 Britain]</a:t>
            </a:r>
          </a:p>
          <a:p>
            <a:r>
              <a:rPr lang="de-DE" sz="2000" dirty="0"/>
              <a:t>- </a:t>
            </a:r>
            <a:r>
              <a:rPr lang="de-DE" sz="2000" dirty="0" err="1"/>
              <a:t>many</a:t>
            </a:r>
            <a:r>
              <a:rPr lang="de-DE" sz="2000" dirty="0"/>
              <a:t> in a </a:t>
            </a:r>
            <a:r>
              <a:rPr lang="de-DE" sz="2000" dirty="0" err="1"/>
              <a:t>very</a:t>
            </a:r>
            <a:r>
              <a:rPr lang="de-DE" sz="2000" dirty="0"/>
              <a:t> </a:t>
            </a:r>
            <a:r>
              <a:rPr lang="de-DE" sz="2000" dirty="0" err="1"/>
              <a:t>fragmentary</a:t>
            </a:r>
            <a:r>
              <a:rPr lang="de-DE" sz="2000" dirty="0"/>
              <a:t> </a:t>
            </a:r>
            <a:r>
              <a:rPr lang="de-DE" sz="2000" dirty="0" err="1"/>
              <a:t>state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preservation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5303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8FE56-3FE5-0450-0568-6EBC5E19C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8CE619-1429-4BD2-5A98-AE2EAD6F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ACE8B0-8A27-F6CB-62BD-82113BB8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49" y="258835"/>
            <a:ext cx="4464847" cy="60975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BB11461-BE3C-5B73-6418-F7B57C20203F}"/>
              </a:ext>
            </a:extLst>
          </p:cNvPr>
          <p:cNvSpPr txBox="1"/>
          <p:nvPr/>
        </p:nvSpPr>
        <p:spPr>
          <a:xfrm>
            <a:off x="5784916" y="772997"/>
            <a:ext cx="52597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General </a:t>
            </a:r>
            <a:r>
              <a:rPr lang="de-DE" sz="2800" b="1" dirty="0" err="1"/>
              <a:t>problem</a:t>
            </a:r>
            <a:r>
              <a:rPr lang="de-DE" sz="2800" b="1" dirty="0"/>
              <a:t>: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dirty="0" err="1">
                <a:solidFill>
                  <a:srgbClr val="FF0000"/>
                </a:solidFill>
              </a:rPr>
              <a:t>Chronological</a:t>
            </a:r>
            <a:r>
              <a:rPr lang="de-DE" sz="2800" dirty="0">
                <a:solidFill>
                  <a:srgbClr val="FF0000"/>
                </a:solidFill>
              </a:rPr>
              <a:t>:</a:t>
            </a:r>
          </a:p>
          <a:p>
            <a:r>
              <a:rPr lang="de-DE" sz="2800" dirty="0"/>
              <a:t>Lack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documentary</a:t>
            </a:r>
            <a:r>
              <a:rPr lang="de-DE" sz="2800" dirty="0"/>
              <a:t> </a:t>
            </a:r>
            <a:r>
              <a:rPr lang="de-DE" sz="2800" dirty="0" err="1"/>
              <a:t>sources</a:t>
            </a:r>
            <a:r>
              <a:rPr lang="de-DE" sz="2800" dirty="0"/>
              <a:t>, </a:t>
            </a:r>
          </a:p>
          <a:p>
            <a:r>
              <a:rPr lang="de-DE" sz="2800" dirty="0" err="1"/>
              <a:t>especially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later</a:t>
            </a:r>
            <a:r>
              <a:rPr lang="de-DE" sz="2800" dirty="0"/>
              <a:t> 3rd </a:t>
            </a:r>
          </a:p>
          <a:p>
            <a:r>
              <a:rPr lang="de-DE" sz="2800" dirty="0"/>
              <a:t>and 4th </a:t>
            </a:r>
            <a:r>
              <a:rPr lang="de-DE" sz="2800" dirty="0" err="1"/>
              <a:t>century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5 „Late Roman wills“ (4th </a:t>
            </a:r>
            <a:r>
              <a:rPr lang="de-DE" sz="2800" dirty="0" err="1"/>
              <a:t>century</a:t>
            </a:r>
            <a:r>
              <a:rPr lang="de-DE" sz="2800" dirty="0"/>
              <a:t>) </a:t>
            </a:r>
          </a:p>
          <a:p>
            <a:r>
              <a:rPr lang="de-DE" sz="2800" dirty="0"/>
              <a:t>[all </a:t>
            </a:r>
            <a:r>
              <a:rPr lang="de-DE" sz="2800" dirty="0" err="1"/>
              <a:t>from</a:t>
            </a:r>
            <a:r>
              <a:rPr lang="de-DE" sz="2800" dirty="0"/>
              <a:t> Egypt </a:t>
            </a:r>
            <a:r>
              <a:rPr lang="de-DE" sz="2800" dirty="0" err="1"/>
              <a:t>except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of</a:t>
            </a:r>
            <a:r>
              <a:rPr lang="de-DE" sz="2800" dirty="0"/>
              <a:t> Gregory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Nazianzus</a:t>
            </a:r>
            <a:r>
              <a:rPr lang="de-DE" sz="2800" dirty="0"/>
              <a:t>] </a:t>
            </a:r>
          </a:p>
          <a:p>
            <a:r>
              <a:rPr lang="de-DE" sz="2800" dirty="0"/>
              <a:t>[</a:t>
            </a:r>
            <a:r>
              <a:rPr lang="de-DE" sz="2800" dirty="0" err="1"/>
              <a:t>or</a:t>
            </a:r>
            <a:r>
              <a:rPr lang="de-DE" sz="2800" dirty="0"/>
              <a:t> 7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4th and 5th c.]</a:t>
            </a:r>
          </a:p>
          <a:p>
            <a:r>
              <a:rPr lang="de-D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37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670A84E-52B6-A436-F76B-9D21987B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2425"/>
            <a:ext cx="9144000" cy="5410985"/>
          </a:xfrm>
        </p:spPr>
        <p:txBody>
          <a:bodyPr/>
          <a:lstStyle/>
          <a:p>
            <a:pPr algn="l"/>
            <a:r>
              <a:rPr lang="en-GB" dirty="0"/>
              <a:t>Characteristics of the Roman </a:t>
            </a:r>
            <a:r>
              <a:rPr lang="en-GB" b="1" i="1" dirty="0" err="1"/>
              <a:t>testamentum</a:t>
            </a:r>
            <a:r>
              <a:rPr lang="en-GB" b="1" i="1" dirty="0"/>
              <a:t> per </a:t>
            </a:r>
            <a:r>
              <a:rPr lang="en-GB" b="1" i="1" dirty="0" err="1"/>
              <a:t>aes</a:t>
            </a:r>
            <a:r>
              <a:rPr lang="en-GB" b="1" i="1" dirty="0"/>
              <a:t> et </a:t>
            </a:r>
            <a:r>
              <a:rPr lang="en-GB" b="1" i="1" dirty="0" err="1"/>
              <a:t>libram</a:t>
            </a:r>
            <a:r>
              <a:rPr lang="en-GB" i="1" dirty="0"/>
              <a:t> </a:t>
            </a:r>
            <a:r>
              <a:rPr lang="en-GB" dirty="0"/>
              <a:t>(or </a:t>
            </a:r>
            <a:r>
              <a:rPr lang="en-GB" dirty="0" err="1"/>
              <a:t>mancipatory</a:t>
            </a:r>
            <a:r>
              <a:rPr lang="en-GB" dirty="0"/>
              <a:t> will), </a:t>
            </a:r>
            <a:r>
              <a:rPr lang="en-GB" dirty="0" err="1"/>
              <a:t>i.a.</a:t>
            </a:r>
            <a:r>
              <a:rPr lang="en-GB" dirty="0"/>
              <a:t> </a:t>
            </a:r>
          </a:p>
          <a:p>
            <a:pPr algn="l"/>
            <a:endParaRPr lang="de-DE" dirty="0"/>
          </a:p>
          <a:p>
            <a:pPr marL="342900" lvl="0" indent="-342900" algn="l">
              <a:buFontTx/>
              <a:buChar char="-"/>
            </a:pPr>
            <a:r>
              <a:rPr lang="en-GB" dirty="0"/>
              <a:t>highly formalized to be valid</a:t>
            </a:r>
            <a:endParaRPr lang="de-DE" dirty="0"/>
          </a:p>
          <a:p>
            <a:pPr marL="342900" lvl="0" indent="-342900" algn="l">
              <a:buFontTx/>
              <a:buChar char="-"/>
            </a:pPr>
            <a:r>
              <a:rPr lang="en-GB" dirty="0"/>
              <a:t>includes the </a:t>
            </a:r>
            <a:r>
              <a:rPr lang="en-GB" b="1" i="1" dirty="0" err="1"/>
              <a:t>mancipatio</a:t>
            </a:r>
            <a:r>
              <a:rPr lang="en-GB" b="1" i="1" dirty="0"/>
              <a:t> </a:t>
            </a:r>
            <a:r>
              <a:rPr lang="en-GB" b="1" i="1" dirty="0" err="1"/>
              <a:t>nummo</a:t>
            </a:r>
            <a:r>
              <a:rPr lang="en-GB" b="1" i="1" dirty="0"/>
              <a:t> uno</a:t>
            </a:r>
            <a:r>
              <a:rPr lang="en-GB" dirty="0"/>
              <a:t>, a symbolic act transferring ownership of the property of the testator into the control of a fictive buyer for execution</a:t>
            </a:r>
          </a:p>
          <a:p>
            <a:pPr marL="342900" lvl="0" indent="-342900" algn="l">
              <a:buFontTx/>
              <a:buChar char="-"/>
            </a:pP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singed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witnesses</a:t>
            </a:r>
            <a:r>
              <a:rPr lang="de-DE" dirty="0"/>
              <a:t> (5 + </a:t>
            </a:r>
            <a:r>
              <a:rPr lang="de-DE" i="1" dirty="0" err="1"/>
              <a:t>familiae</a:t>
            </a:r>
            <a:r>
              <a:rPr lang="de-DE" i="1" dirty="0"/>
              <a:t> emptor</a:t>
            </a:r>
            <a:r>
              <a:rPr lang="de-DE" dirty="0"/>
              <a:t> + </a:t>
            </a:r>
            <a:r>
              <a:rPr lang="de-DE" i="1" dirty="0" err="1"/>
              <a:t>libripens</a:t>
            </a:r>
            <a:r>
              <a:rPr lang="de-DE" dirty="0"/>
              <a:t>)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tablets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in a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(cf. SC </a:t>
            </a:r>
            <a:r>
              <a:rPr lang="de-DE" dirty="0" err="1"/>
              <a:t>Neronianum</a:t>
            </a:r>
            <a:r>
              <a:rPr lang="de-DE" dirty="0"/>
              <a:t>)</a:t>
            </a:r>
          </a:p>
          <a:p>
            <a:pPr lvl="0" algn="l"/>
            <a:r>
              <a:rPr lang="en-GB" dirty="0"/>
              <a:t>- was this act performed or was it only reduced to a mere formula?</a:t>
            </a:r>
            <a:endParaRPr lang="de-DE" dirty="0"/>
          </a:p>
          <a:p>
            <a:pPr lvl="0" algn="l"/>
            <a:r>
              <a:rPr lang="en-GB" dirty="0"/>
              <a:t>can we observe changes in the testamentary practice (e.g. use of formula, number of witnesses etc.)</a:t>
            </a:r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52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81780-07A3-8B2E-8BEB-9B5C471B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4FE79DE-E2ED-4C21-3F88-C6730C906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2425"/>
            <a:ext cx="9144000" cy="5410985"/>
          </a:xfrm>
        </p:spPr>
        <p:txBody>
          <a:bodyPr/>
          <a:lstStyle/>
          <a:p>
            <a:pPr algn="l"/>
            <a:r>
              <a:rPr lang="en-GB" dirty="0"/>
              <a:t>Questions, e.g.: </a:t>
            </a:r>
          </a:p>
          <a:p>
            <a:pPr algn="l"/>
            <a:endParaRPr lang="de-DE" dirty="0"/>
          </a:p>
          <a:p>
            <a:pPr marL="342900" lvl="0" indent="-342900" algn="l">
              <a:buFontTx/>
              <a:buChar char="-"/>
            </a:pPr>
            <a:r>
              <a:rPr lang="en-GB" dirty="0"/>
              <a:t>How widespread was the use of Roman law in the provinces?</a:t>
            </a:r>
          </a:p>
          <a:p>
            <a:pPr marL="342900" lvl="0" indent="-342900" algn="l">
              <a:buFontTx/>
              <a:buChar char="-"/>
            </a:pPr>
            <a:r>
              <a:rPr lang="en-GB" dirty="0"/>
              <a:t>Can we observe changes in the testamentary practice (e.g. in the use of formula, number of witnesses etc.)?</a:t>
            </a:r>
          </a:p>
          <a:p>
            <a:pPr lvl="0" algn="l"/>
            <a:r>
              <a:rPr lang="de-DE" dirty="0"/>
              <a:t>More </a:t>
            </a:r>
            <a:r>
              <a:rPr lang="de-DE" dirty="0" err="1"/>
              <a:t>specific</a:t>
            </a:r>
            <a:r>
              <a:rPr lang="de-DE" dirty="0"/>
              <a:t>: </a:t>
            </a:r>
          </a:p>
          <a:p>
            <a:pPr marL="342900" lvl="0" indent="-342900" algn="l">
              <a:buFontTx/>
              <a:buChar char="-"/>
            </a:pPr>
            <a:r>
              <a:rPr lang="en-GB" dirty="0"/>
              <a:t>Did the symbolic act of the </a:t>
            </a:r>
            <a:r>
              <a:rPr lang="en-GB" i="1" dirty="0" err="1"/>
              <a:t>mancipatio</a:t>
            </a:r>
            <a:r>
              <a:rPr lang="en-GB" i="1" dirty="0"/>
              <a:t> </a:t>
            </a:r>
            <a:r>
              <a:rPr lang="en-GB" dirty="0"/>
              <a:t>loose significance? </a:t>
            </a:r>
          </a:p>
          <a:p>
            <a:pPr marL="342900" lvl="0" indent="-342900" algn="l">
              <a:buFontTx/>
              <a:buChar char="-"/>
            </a:pPr>
            <a:r>
              <a:rPr lang="en-GB" dirty="0"/>
              <a:t>Who were the writers (</a:t>
            </a:r>
            <a:r>
              <a:rPr lang="en-GB" i="1" dirty="0" err="1"/>
              <a:t>notarii</a:t>
            </a:r>
            <a:r>
              <a:rPr lang="en-GB" dirty="0"/>
              <a:t>?) </a:t>
            </a:r>
          </a:p>
          <a:p>
            <a:pPr marL="342900" lvl="0" indent="-342900" algn="l">
              <a:buFontTx/>
              <a:buChar char="-"/>
            </a:pPr>
            <a:r>
              <a:rPr lang="en-GB" dirty="0"/>
              <a:t>Where was the will kept?</a:t>
            </a:r>
          </a:p>
          <a:p>
            <a:pPr marL="342900" lvl="0" indent="-342900" algn="l">
              <a:buFontTx/>
              <a:buChar char="-"/>
            </a:pPr>
            <a:r>
              <a:rPr lang="en-GB" dirty="0"/>
              <a:t>What was the role of the witnesses/</a:t>
            </a:r>
            <a:r>
              <a:rPr lang="en-GB" i="1" dirty="0" err="1"/>
              <a:t>signatores</a:t>
            </a:r>
            <a:r>
              <a:rPr lang="en-GB" dirty="0"/>
              <a:t>?</a:t>
            </a:r>
          </a:p>
          <a:p>
            <a:pPr marL="342900" lvl="0" indent="-342900" algn="l">
              <a:buFontTx/>
              <a:buChar char="-"/>
            </a:pPr>
            <a:r>
              <a:rPr lang="en-GB" dirty="0"/>
              <a:t>How was the testament opened? </a:t>
            </a:r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55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411106-65B4-564D-949C-37D1507A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Issues of Roman Law and Roman Maritime Law - International Seminar Gdansk, March 27 2026, </a:t>
            </a: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7891C8-B2A2-9A98-CB22-5DADEA06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38320" r="9571" b="10050"/>
          <a:stretch>
            <a:fillRect/>
          </a:stretch>
        </p:blipFill>
        <p:spPr>
          <a:xfrm>
            <a:off x="-21286" y="1300899"/>
            <a:ext cx="12213286" cy="49892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1A71A2C-2C7B-EF42-511B-2117EF5C9664}"/>
              </a:ext>
            </a:extLst>
          </p:cNvPr>
          <p:cNvSpPr txBox="1"/>
          <p:nvPr/>
        </p:nvSpPr>
        <p:spPr>
          <a:xfrm>
            <a:off x="993899" y="280600"/>
            <a:ext cx="10182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New </a:t>
            </a:r>
            <a:r>
              <a:rPr lang="de-DE" sz="2800" dirty="0" err="1"/>
              <a:t>documentary</a:t>
            </a:r>
            <a:r>
              <a:rPr lang="de-DE" sz="2800" dirty="0"/>
              <a:t> </a:t>
            </a:r>
            <a:r>
              <a:rPr lang="de-DE" sz="2800" dirty="0" err="1"/>
              <a:t>evidence</a:t>
            </a:r>
            <a:r>
              <a:rPr lang="de-DE" sz="2800" dirty="0"/>
              <a:t> </a:t>
            </a:r>
            <a:r>
              <a:rPr lang="de-DE" sz="2800" dirty="0" err="1"/>
              <a:t>allows</a:t>
            </a:r>
            <a:r>
              <a:rPr lang="de-DE" sz="2800" dirty="0"/>
              <a:t>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insights</a:t>
            </a:r>
            <a:r>
              <a:rPr lang="de-DE" sz="2800" dirty="0"/>
              <a:t>: </a:t>
            </a:r>
          </a:p>
          <a:p>
            <a:r>
              <a:rPr lang="de-DE" sz="2800" dirty="0"/>
              <a:t>More </a:t>
            </a:r>
            <a:r>
              <a:rPr lang="de-DE" sz="2800" dirty="0" err="1"/>
              <a:t>than</a:t>
            </a:r>
            <a:r>
              <a:rPr lang="de-DE" sz="2800" dirty="0"/>
              <a:t> 50 </a:t>
            </a:r>
            <a:r>
              <a:rPr lang="de-DE" sz="2800" dirty="0" err="1"/>
              <a:t>tablets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legal </a:t>
            </a:r>
            <a:r>
              <a:rPr lang="de-DE" sz="2800" dirty="0" err="1"/>
              <a:t>documents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3rd-4th </a:t>
            </a:r>
            <a:r>
              <a:rPr lang="de-DE" sz="2800" dirty="0" err="1"/>
              <a:t>century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0186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7F4477-1E9D-D8AF-025E-8152CE51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479394"/>
            <a:ext cx="4366545" cy="5697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findspot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 err="1"/>
              <a:t>provincia</a:t>
            </a:r>
            <a:r>
              <a:rPr lang="de-DE" i="1" dirty="0"/>
              <a:t> </a:t>
            </a:r>
          </a:p>
          <a:p>
            <a:pPr marL="0" indent="0">
              <a:buNone/>
            </a:pPr>
            <a:r>
              <a:rPr lang="de-DE" i="1" dirty="0" err="1"/>
              <a:t>Byzacena</a:t>
            </a:r>
            <a:r>
              <a:rPr lang="de-DE" dirty="0"/>
              <a:t>,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1950 </a:t>
            </a:r>
          </a:p>
          <a:p>
            <a:pPr marL="0" indent="0">
              <a:buNone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border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Numidia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and </a:t>
            </a:r>
            <a:r>
              <a:rPr lang="de-DE" dirty="0" err="1"/>
              <a:t>Byzacena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CA2000-C05C-19F5-2F9A-5CBDE527A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31" y="-19510"/>
            <a:ext cx="7424691" cy="68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7F4477-1E9D-D8AF-025E-8152CE51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479394"/>
            <a:ext cx="4366545" cy="5697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Presumably</a:t>
            </a:r>
            <a:r>
              <a:rPr lang="de-DE" dirty="0"/>
              <a:t> not </a:t>
            </a:r>
            <a:r>
              <a:rPr lang="de-DE" dirty="0" err="1"/>
              <a:t>from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an </a:t>
            </a:r>
            <a:r>
              <a:rPr lang="de-DE" dirty="0" err="1"/>
              <a:t>archive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but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ancient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tablets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collected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reuse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CA2000-C05C-19F5-2F9A-5CBDE527A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31" y="-19510"/>
            <a:ext cx="7424691" cy="68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2980</Words>
  <Application>Microsoft Office PowerPoint</Application>
  <PresentationFormat>Breitbild</PresentationFormat>
  <Paragraphs>331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Witnesses, their seals and signatures</vt:lpstr>
      <vt:lpstr>Witnesses, their seals and signatures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Rothenhoefer</dc:creator>
  <cp:lastModifiedBy>Peter Rothenhoefer</cp:lastModifiedBy>
  <cp:revision>41</cp:revision>
  <dcterms:created xsi:type="dcterms:W3CDTF">2026-03-16T10:48:10Z</dcterms:created>
  <dcterms:modified xsi:type="dcterms:W3CDTF">2026-03-27T01:11:40Z</dcterms:modified>
</cp:coreProperties>
</file>