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8" r:id="rId2"/>
    <p:sldId id="269" r:id="rId3"/>
    <p:sldId id="271" r:id="rId4"/>
    <p:sldId id="262" r:id="rId5"/>
    <p:sldId id="277" r:id="rId6"/>
    <p:sldId id="272" r:id="rId7"/>
    <p:sldId id="273" r:id="rId8"/>
    <p:sldId id="274" r:id="rId9"/>
    <p:sldId id="275" r:id="rId10"/>
    <p:sldId id="276" r:id="rId11"/>
    <p:sldId id="278" r:id="rId12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2" autoAdjust="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72BF7510-B9ED-40E0-8274-4F64AD62B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D95E24B0-B97F-4932-93CD-4307D6181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CF5A61-1DF8-4321-BFCA-0565935C8685}" type="datetime1">
              <a:rPr lang="pl-PL" smtClean="0"/>
              <a:t>27.03.2026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7FC3A0DF-A8A7-4EF4-96E5-757FFFC2A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2BEC987-E8F6-4FD2-BFB2-04815BD1D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078EF9-7F2B-4B20-A25C-9E80C1697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11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9T00:11:50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2183 1 24575,'-56'0'0,"1"3"0,-1 2 0,0 3 0,1 2 0,-97 31 0,109-23 0,1 2 0,1 2 0,-40 28 0,40-23 0,-2-2 0,-57 24 0,13-6 0,24-11 0,-19 10 0,-36 15 0,47-21 0,52-25 0,-34 14 0,3-3 0,1 3 0,1 1 0,1 3 0,2 2 0,-66 58 0,77-56 0,1 1 0,2 2 0,-32 47 0,-42 50 0,-33 31 0,123-142 0,1 1 0,1 0 0,1 1 0,1 0 0,1 1 0,1 0 0,2 0 0,0 1 0,1 0 0,-3 48 0,7-44 0,2 0 0,1 0 0,1-1 0,2 1 0,0 0 0,2-1 0,2 0 0,0 0 0,17 36 0,0-10 0,1-2 0,49 73 0,-45-83 0,172 236 0,-138-198 0,100 97 0,-159-174 0,17 16 0,-1 1 0,0 1 0,-2 1 0,-1 1 0,24 38 0,-22-26 0,2 0 0,46 57 0,63 56 0,-51-67 0,-45-47 0,-1 1 0,-1 1 0,-2 1 0,31 53 0,73 111 0,-98-154 0,-2 2 0,-3 2 0,42 89 0,-64-113 0,-2 0 0,6 35 0,10 35 0,-21-90 0,5 17 0,1 1 0,1-2 0,23 41 0,-28-57 0,0-1 0,1 0 0,-1 0 0,2-1 0,-1 1 0,1-1 0,0-1 0,0 1 0,0-1 0,1 0 0,0-1 0,0 0 0,0 0 0,0-1 0,10 3 0,15 2 0,1-2 0,34 2 0,10 2 0,37 11 0,-39-6 0,1-3 0,84 1 0,782-15 0,-929 2 0,0-1 0,0-1 0,0 0 0,0-1 0,0-1 0,19-8 0,77-41 0,-52 23 0,375-204 0,-413 220 0,0 2 0,1 0 0,0 1 0,1 2 0,0 0 0,0 1 0,44-9 0,37 8 0,177 9 0,-160 3 0,272-2 0,133 3 0,-485-1 0,-1 1 0,1 2 0,-1 2 0,-1 2 0,1 1 0,-2 2 0,0 2 0,0 1 0,40 25 0,-66-36 0,0 0 0,0-1 0,0 0 0,1 0 0,-1-1 0,1-1 0,22 2 0,5-3 0,41-3 0,-19-1 0,6 2 0,-4-2 0,1 4 0,0 1 0,63 13 0,-124-15 0,522 87 0,-372-64 0,-33-3 0,90 10 0,284 28 0,-416-56 0,-19-1 0,62 9 0,7 16 0,130 44 0,65 15 0,-266-78 0,0-1 0,0-4 0,76-5 0,-17 0 0,261 16 0,0 1 0,-363-15 0,0 0 0,0-1 0,0-1 0,0 0 0,0-1 0,0 0 0,-1-1 0,0-1 0,0 0 0,0-1 0,23-16 0,3-8 0,-1-1 0,36-39 0,-60 57 0,18-17 0,309-291 0,-97 125 0,132-102 0,-234 182 0,-117 94 0,-1-1 0,-1 0 0,-1-2 0,-2-1 0,27-43 0,-39 59 0,0 0 0,0 0 0,2 1 0,-1 0 0,1 1 0,1 0 0,-1 0 0,2 1 0,-1 1 0,1 0 0,0 0 0,0 1 0,1 1 0,0 0 0,0 1 0,21-5 0,-12 3 0,0-1 0,-1-2 0,0 0 0,31-19 0,72-56 0,-3 2 0,-100 70 0,0 1 0,0 1 0,1 0 0,27-6 0,-33 11 0,0 1 0,0-2 0,0 0 0,-1-1 0,0-1 0,15-10 0,-28 17 0,-1 0 0,0 0 0,0 0 0,1 0 0,-1 0 0,0-1 0,0 1 0,0 0 0,0 0 0,0-1 0,-1 1 0,1-1 0,0 1 0,-1-1 0,1 1 0,-1-1 0,1 1 0,-1-1 0,0 0 0,1 1 0,-1-1 0,0 1 0,0-1 0,0 0 0,-1 1 0,1-1 0,0 0 0,0 1 0,-1-1 0,1 1 0,-1-1 0,0 1 0,1-1 0,-1 1 0,0-1 0,0 1 0,0 0 0,0-1 0,-2-1 0,-4-5 0,-1 0 0,0 1 0,-1-1 0,-15-9 0,17 12 0,-28-20-1365,1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9T00:11:57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1417 24575,'1'-3'0,"0"0"0,0 1 0,0-1 0,0 0 0,0 1 0,1-1 0,-1 1 0,1-1 0,0 1 0,0 0 0,0 0 0,0 0 0,0 0 0,0 0 0,0 0 0,1 0 0,4-2 0,4-4 0,173-149 0,178-198 0,-238 198 0,-31 34 0,46-51 0,39-48 0,-168 211 0,0 0 0,1 0 0,0 1 0,1 1 0,0-1 0,0 2 0,1 0 0,0 0 0,0 2 0,1-1 0,0 2 0,0 0 0,1 0 0,-1 1 0,1 1 0,0 1 0,0 0 0,29 0 0,20-2 0,124-23 0,-167 23 0,39-4 0,0 3 0,1 3 0,0 2 0,60 9 0,39 13 0,-90-10 0,79 3 0,390-14 0,-255-3 0,-258 3 0,0 1 0,0 1 0,49 13 0,73 32 0,16 3 0,-107-38 0,66 6 0,-96-16 0,0-2 0,0-1 0,0-1 0,46-8 0,-15 0 0,0 2 0,91 0 0,117 19 0,-221-9 0,598 60 0,-469-42 0,192-12 0,-255-10 0,27-10 0,-95 5 0,0 3 0,44 2 0,128 23 0,-116-9 0,109-1 0,-42-8 0,249 37 0,156 69 0,121 78 0,-599-158 0,92 26 0,20-11 0,222 21 0,-380-62 0,157 21 0,-126-5 0,0 4 0,-2 3 0,112 56 0,-68-29 0,-47-23 0,118 70 0,-182-95 0,0 1 0,-1 0 0,1 1 0,-1 0 0,-1 0 0,0 0 0,0 1 0,-1 0 0,0 1 0,0-1 0,-1 1 0,7 18 0,-1-6 0,2 0 0,16 21 0,-16-25 0,-1-1 0,-1 2 0,-1-1 0,8 23 0,28 67 0,-30-76 0,-2 1 0,-2 1 0,9 36 0,74 277 0,-91-333 0,15 40 0,-14-43 0,0 0 0,-1 0 0,0 1 0,-1-1 0,-1 1 0,1-1 0,-2 1 0,0 0 0,0 0 0,-2 21 0,-9 43 0,4 0 0,4 94 0,2-157 0,-1 18 0,-3 1 0,0-1 0,-12 42 0,8-38 0,1 0 0,-3 48 0,9-72 0,2 199 0,1-198 0,1-1 0,0 1 0,1-1 0,0 0 0,0 0 0,1-1 0,7 11 0,-5-9 0,-1 1 0,0 0 0,8 28 0,-11-24 0,-2 1 0,0-1 0,-1 1 0,0-1 0,-2 1 0,-7 33 0,-1 22 0,7-6 0,2-39 0,0-1 0,-2 1 0,-1-1 0,-1 0 0,-10 31 0,10-48 15,0 0 0,0 0 0,-1-1 0,-1 1 0,0-1 0,0-1 0,-9 9 0,-7 5-758,-31 24 1,37-34-6084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77D9B4-1853-462C-95B4-5759B8CC0A81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AAF9CF-D1E5-49FD-94F7-B246BB67E24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292858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2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10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54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66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56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296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73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500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23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rtlCol="0" anchor="t" anchorCtr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8BD39D-0B36-4232-AA4A-E086E9E66A06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rtlCol="0" anchor="ctr">
            <a:normAutofit/>
          </a:bodyPr>
          <a:lstStyle>
            <a:lvl1pPr algn="l">
              <a:defRPr sz="3000" b="0" cap="none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685800" y="3733800"/>
            <a:ext cx="10840914" cy="20574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7A6FCA-3862-4689-AF38-0CEFA03BEBDE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E71632-6321-4CB2-9172-B67903807A08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52D69C-5C15-46E8-BEDD-041AB9FD0836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256868BA-DC4E-4E10-A903-507912BCFA57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552450" y="1874308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rtlCol="0" anchor="ctr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C411B-41A8-4647-9078-D7960831A049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i zawartość tytu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C5ED57-A094-42F1-A083-BAFB015E0A64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2" name="Tekst — symbol zastępczy 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0" name="Tekst — symbol zastępczy 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1" name="Tekst — symbol zastępczy 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9" name="Tekst — symbol zastępczy 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8" name="Tekst — symbol zastępczy 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57326" y="995967"/>
            <a:ext cx="6238874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4" name="Obraz — symbol zastępczy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085849" y="2255967"/>
            <a:ext cx="6610351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384CD6-CE1F-4D2F-91D7-1B8D983B6328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— po prawej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4" name="Obraz — symbol zastępczy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E680E8-DE78-415C-AE62-199B63B9E59B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Pole tekstowe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0" name="Tekst — symbol zastępczy 9"/>
          <p:cNvSpPr>
            <a:spLocks noGrp="1"/>
          </p:cNvSpPr>
          <p:nvPr>
            <p:ph type="body" sz="quarter" idx="13" hasCustomPrompt="1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7" name="Prostokąt: Zaokrąglone narożniki 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95ABD-4BC2-4B48-BAFB-F5D2623D59D6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E6FF5-10B5-4520-B424-314002547EE8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9" name="Prostokąt: Zaokrąglone narożniki 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BD2DD7-8F7E-4874-86E6-B2CD33356289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901EA183-767A-45B8-B184-D577552D0B30}" type="datetime1">
              <a:rPr lang="pl-PL" noProof="0" smtClean="0"/>
              <a:t>27.03.2026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10" Type="http://schemas.openxmlformats.org/officeDocument/2006/relationships/image" Target="../media/image23.jpg"/><Relationship Id="rId4" Type="http://schemas.openxmlformats.org/officeDocument/2006/relationships/image" Target="../media/image21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kona filaru">
            <a:extLst>
              <a:ext uri="{FF2B5EF4-FFF2-40B4-BE49-F238E27FC236}">
                <a16:creationId xmlns:a16="http://schemas.microsoft.com/office/drawing/2014/main" id="{FC7E2CCC-C53E-454B-9DE0-F2484BA0F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296" y="4797777"/>
            <a:ext cx="9934829" cy="190499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pl-PL" sz="7600" dirty="0"/>
              <a:t>.</a:t>
            </a:r>
          </a:p>
          <a:p>
            <a:pPr algn="ctr"/>
            <a:r>
              <a:rPr lang="pl-PL" sz="11200" i="1" dirty="0"/>
              <a:t>De </a:t>
            </a:r>
            <a:r>
              <a:rPr lang="pl-PL" sz="11200" i="1" dirty="0" err="1"/>
              <a:t>Usu</a:t>
            </a:r>
            <a:r>
              <a:rPr lang="pl-PL" sz="11200" i="1" dirty="0"/>
              <a:t> et </a:t>
            </a:r>
            <a:r>
              <a:rPr lang="pl-PL" sz="11200" i="1" dirty="0" err="1"/>
              <a:t>Authoritate</a:t>
            </a:r>
            <a:r>
              <a:rPr lang="pl-PL" sz="11200" i="1" dirty="0"/>
              <a:t> Iuris </a:t>
            </a:r>
            <a:r>
              <a:rPr lang="pl-PL" sz="11200" i="1" dirty="0" err="1"/>
              <a:t>Civilis</a:t>
            </a:r>
            <a:r>
              <a:rPr lang="pl-PL" sz="11200" i="1" dirty="0"/>
              <a:t>  </a:t>
            </a:r>
            <a:r>
              <a:rPr lang="pl-PL" sz="11200" i="1" dirty="0" err="1"/>
              <a:t>Romanorum</a:t>
            </a:r>
            <a:r>
              <a:rPr lang="pl-PL" sz="11200" i="1" dirty="0"/>
              <a:t> </a:t>
            </a:r>
          </a:p>
          <a:p>
            <a:pPr algn="ctr"/>
            <a:r>
              <a:rPr lang="pl-PL" sz="11200" i="1" dirty="0"/>
              <a:t>in </a:t>
            </a:r>
            <a:r>
              <a:rPr lang="pl-PL" sz="11200" i="1" dirty="0" err="1"/>
              <a:t>Dominiis</a:t>
            </a:r>
            <a:r>
              <a:rPr lang="pl-PL" sz="11200" i="1" dirty="0"/>
              <a:t> </a:t>
            </a:r>
            <a:r>
              <a:rPr lang="pl-PL" sz="11200" i="1" dirty="0" err="1"/>
              <a:t>Principum</a:t>
            </a:r>
            <a:r>
              <a:rPr lang="pl-PL" sz="11200" i="1" dirty="0"/>
              <a:t> </a:t>
            </a:r>
            <a:r>
              <a:rPr lang="pl-PL" sz="11200" i="1" dirty="0" err="1"/>
              <a:t>Christianorum</a:t>
            </a:r>
            <a:r>
              <a:rPr lang="pl-PL" sz="11200" i="1" dirty="0"/>
              <a:t> </a:t>
            </a:r>
            <a:r>
              <a:rPr lang="pl-PL" sz="11200" i="1" dirty="0" err="1"/>
              <a:t>libri</a:t>
            </a:r>
            <a:r>
              <a:rPr lang="pl-PL" sz="11200" i="1" dirty="0"/>
              <a:t> duo</a:t>
            </a:r>
          </a:p>
          <a:p>
            <a:pPr algn="ctr"/>
            <a:r>
              <a:rPr lang="pl-PL" sz="11200"/>
              <a:t>London </a:t>
            </a:r>
            <a:r>
              <a:rPr lang="pl-PL" sz="11200" dirty="0"/>
              <a:t>1653</a:t>
            </a:r>
          </a:p>
          <a:p>
            <a:pPr rtl="0"/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5420E-A745-2C6D-2185-F1F2CC08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30" y="-19756"/>
            <a:ext cx="3096323" cy="13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szystkie aktualności - Wydział Prawa i Administracji - Uniwersytet  Jagielloński">
            <a:extLst>
              <a:ext uri="{FF2B5EF4-FFF2-40B4-BE49-F238E27FC236}">
                <a16:creationId xmlns:a16="http://schemas.microsoft.com/office/drawing/2014/main" id="{E493EC31-9134-1B01-3229-F4D2DDD6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1905000" cy="14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A21558D-4C3B-04D0-8212-549A041DD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Admiralty jurisdiction in the eyes of an English civil lawyer: the case of Arthur Duck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FAB382-05E0-3825-90AC-A7CE10D4C8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62909" y="1911250"/>
            <a:ext cx="60036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Admiralty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jurisdiction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in the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eyes</a:t>
            </a:r>
            <a:b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</a:b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of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an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English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civil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lawyer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: </a:t>
            </a:r>
            <a:b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</a:b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the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case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of Arthur 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Duck</a:t>
            </a: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BA199-95B7-41B3-9A72-44BD819B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pl-PL" dirty="0"/>
              <a:t>Modern </a:t>
            </a:r>
            <a:r>
              <a:rPr lang="pl-PL" dirty="0" err="1"/>
              <a:t>admiralty</a:t>
            </a:r>
            <a:r>
              <a:rPr lang="pl-PL" dirty="0"/>
              <a:t> </a:t>
            </a:r>
            <a:r>
              <a:rPr lang="pl-PL" dirty="0" err="1"/>
              <a:t>practice</a:t>
            </a:r>
            <a:endParaRPr lang="pl-PL" dirty="0"/>
          </a:p>
        </p:txBody>
      </p:sp>
      <p:pic>
        <p:nvPicPr>
          <p:cNvPr id="10" name="Obraz 9" descr="ikona młotka ">
            <a:extLst>
              <a:ext uri="{FF2B5EF4-FFF2-40B4-BE49-F238E27FC236}">
                <a16:creationId xmlns:a16="http://schemas.microsoft.com/office/drawing/2014/main" id="{4CC9C727-CD5E-461F-9DE1-B579A54D1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27" y="600024"/>
            <a:ext cx="1171575" cy="1171575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6B446E2D-6D8F-03CA-0B3C-164FB3CA0E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506932"/>
            <a:ext cx="3988432" cy="61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A9E6E4-78B5-2C2C-8422-6C2056C8620F}"/>
              </a:ext>
            </a:extLst>
          </p:cNvPr>
          <p:cNvSpPr txBox="1"/>
          <p:nvPr/>
        </p:nvSpPr>
        <p:spPr>
          <a:xfrm>
            <a:off x="1306106" y="1649102"/>
            <a:ext cx="2299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„</a:t>
            </a:r>
            <a:r>
              <a:rPr lang="pl-PL" sz="2400" b="1" dirty="0" err="1">
                <a:solidFill>
                  <a:schemeClr val="bg1"/>
                </a:solidFill>
              </a:rPr>
              <a:t>short</a:t>
            </a:r>
            <a:r>
              <a:rPr lang="pl-PL" sz="2400" b="1" dirty="0">
                <a:solidFill>
                  <a:schemeClr val="bg1"/>
                </a:solidFill>
              </a:rPr>
              <a:t> drop, and a </a:t>
            </a:r>
            <a:r>
              <a:rPr lang="pl-PL" sz="2400" b="1" dirty="0" err="1">
                <a:solidFill>
                  <a:schemeClr val="bg1"/>
                </a:solidFill>
              </a:rPr>
              <a:t>sudden</a:t>
            </a:r>
            <a:r>
              <a:rPr lang="pl-PL" sz="2400" b="1" dirty="0">
                <a:solidFill>
                  <a:schemeClr val="bg1"/>
                </a:solidFill>
              </a:rPr>
              <a:t> stop</a:t>
            </a:r>
            <a:r>
              <a:rPr lang="pl-PL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err="1">
                <a:solidFill>
                  <a:schemeClr val="bg1"/>
                </a:solidFill>
              </a:rPr>
              <a:t>Execution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Dock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E09DFF8F-6016-7DC4-377A-3E3143A5C2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279" y="1870075"/>
            <a:ext cx="449198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4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3D7BD6-9AB4-42C8-CA09-A08B7ABB6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listening</a:t>
            </a:r>
            <a:r>
              <a:rPr lang="pl-PL" dirty="0"/>
              <a:t>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EF6D6D7-456A-0341-BDC9-BF880737E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Have</a:t>
            </a:r>
            <a:r>
              <a:rPr lang="pl-PL" dirty="0"/>
              <a:t> a nice </a:t>
            </a:r>
            <a:r>
              <a:rPr lang="pl-PL" dirty="0" err="1"/>
              <a:t>day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62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zwinięta strona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874308"/>
            <a:ext cx="2698749" cy="1260000"/>
          </a:xfrm>
        </p:spPr>
        <p:txBody>
          <a:bodyPr rtlCol="0"/>
          <a:lstStyle/>
          <a:p>
            <a:pPr algn="ctr" rtl="0"/>
            <a:r>
              <a:rPr lang="pl-PL" dirty="0"/>
              <a:t>Arthur </a:t>
            </a:r>
            <a:r>
              <a:rPr lang="pl-PL" dirty="0" err="1"/>
              <a:t>Duck</a:t>
            </a:r>
            <a:r>
              <a:rPr lang="pl-PL" dirty="0"/>
              <a:t>: </a:t>
            </a:r>
            <a:br>
              <a:rPr lang="pl-PL" dirty="0"/>
            </a:br>
            <a:r>
              <a:rPr lang="pl-PL" dirty="0" err="1"/>
              <a:t>civil</a:t>
            </a:r>
            <a:r>
              <a:rPr lang="pl-PL" dirty="0"/>
              <a:t> </a:t>
            </a:r>
            <a:r>
              <a:rPr lang="pl-PL" dirty="0" err="1"/>
              <a:t>lawyer</a:t>
            </a:r>
            <a:r>
              <a:rPr lang="pl-PL" dirty="0"/>
              <a:t> in </a:t>
            </a:r>
            <a:r>
              <a:rPr lang="pl-PL" dirty="0" err="1"/>
              <a:t>england</a:t>
            </a:r>
            <a:endParaRPr lang="pl-PL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4492978"/>
            <a:ext cx="3814235" cy="1456266"/>
          </a:xfrm>
        </p:spPr>
        <p:txBody>
          <a:bodyPr rtlCol="0">
            <a:noAutofit/>
          </a:bodyPr>
          <a:lstStyle/>
          <a:p>
            <a:pPr algn="ctr"/>
            <a:r>
              <a:rPr lang="pl-PL" sz="2000" dirty="0"/>
              <a:t>„</a:t>
            </a:r>
            <a:r>
              <a:rPr lang="en-US" sz="2000" dirty="0"/>
              <a:t>There is also one Doctor Duck / The proverb says, what’s worse than ill luck / We hope that the Parliament his feathers will pluck / For being so busy, Doctor Duck</a:t>
            </a:r>
            <a:r>
              <a:rPr lang="pl-PL" sz="2000" dirty="0"/>
              <a:t>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1B38A65-2209-9ABE-C9EB-17C5D8CAF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95018" y="101601"/>
            <a:ext cx="3742458" cy="31343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1FAF0DD-6601-D1CB-1BAA-9927C16E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5" y="0"/>
            <a:ext cx="379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tors' Commons">
            <a:extLst>
              <a:ext uri="{FF2B5EF4-FFF2-40B4-BE49-F238E27FC236}">
                <a16:creationId xmlns:a16="http://schemas.microsoft.com/office/drawing/2014/main" id="{14398027-A716-D230-0B98-60CE5757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14" y="3337510"/>
            <a:ext cx="3459562" cy="34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EC826E-72DB-45B4-B092-DA86DA68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z="3200" dirty="0"/>
              <a:t>								Arthur </a:t>
            </a:r>
            <a:r>
              <a:rPr lang="pl-PL" sz="3200" dirty="0" err="1"/>
              <a:t>Duck</a:t>
            </a:r>
            <a:r>
              <a:rPr lang="pl-PL" sz="3200" dirty="0"/>
              <a:t>: life and service</a:t>
            </a:r>
            <a:br>
              <a:rPr lang="pl-PL" sz="3200" dirty="0"/>
            </a:br>
            <a:endParaRPr lang="pl-PL" dirty="0"/>
          </a:p>
        </p:txBody>
      </p:sp>
      <p:pic>
        <p:nvPicPr>
          <p:cNvPr id="24" name="Obraz 23" descr="ikona kalendarza">
            <a:extLst>
              <a:ext uri="{FF2B5EF4-FFF2-40B4-BE49-F238E27FC236}">
                <a16:creationId xmlns:a16="http://schemas.microsoft.com/office/drawing/2014/main" id="{B83E2AB1-C03F-4257-9171-5FD5FA272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960" y="870426"/>
            <a:ext cx="742950" cy="742950"/>
          </a:xfrm>
          <a:prstGeom prst="rect">
            <a:avLst/>
          </a:prstGeom>
        </p:spPr>
      </p:pic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1D935431-5E3F-4C1A-BED1-C5BC3D661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4B8941C9-A5E2-4AE2-9E83-54DAEF9402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endParaRPr lang="pl-PL" sz="2800" dirty="0"/>
          </a:p>
        </p:txBody>
      </p:sp>
      <p:sp>
        <p:nvSpPr>
          <p:cNvPr id="32" name="Tekst — symbol zastępczy 31">
            <a:extLst>
              <a:ext uri="{FF2B5EF4-FFF2-40B4-BE49-F238E27FC236}">
                <a16:creationId xmlns:a16="http://schemas.microsoft.com/office/drawing/2014/main" id="{E9D7F99C-4A63-4AF2-8DFC-783C463444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>
              <a:spcAft>
                <a:spcPts val="0"/>
              </a:spcAft>
            </a:pPr>
            <a:r>
              <a:rPr lang="pl-PL" sz="3200" dirty="0"/>
              <a:t>*1580</a:t>
            </a:r>
          </a:p>
          <a:p>
            <a:pPr rtl="0">
              <a:spcAft>
                <a:spcPts val="0"/>
              </a:spcAft>
            </a:pPr>
            <a:r>
              <a:rPr lang="pl-PL" sz="2000" dirty="0" err="1"/>
              <a:t>Heavitree</a:t>
            </a:r>
            <a:endParaRPr lang="pl-PL" sz="2000" dirty="0"/>
          </a:p>
        </p:txBody>
      </p:sp>
      <p:sp>
        <p:nvSpPr>
          <p:cNvPr id="11" name="Owal 9" descr="element dekoracyjny">
            <a:extLst>
              <a:ext uri="{FF2B5EF4-FFF2-40B4-BE49-F238E27FC236}">
                <a16:creationId xmlns:a16="http://schemas.microsoft.com/office/drawing/2014/main" id="{6A7147D9-5182-4F63-A1F6-2C7F380BC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580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sp>
        <p:nvSpPr>
          <p:cNvPr id="33" name="Tekst — symbol zastępczy 32">
            <a:extLst>
              <a:ext uri="{FF2B5EF4-FFF2-40B4-BE49-F238E27FC236}">
                <a16:creationId xmlns:a16="http://schemas.microsoft.com/office/drawing/2014/main" id="{11214B34-DA9D-4C1E-8508-23F492C539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668510"/>
            <a:ext cx="1310050" cy="1127963"/>
          </a:xfrm>
        </p:spPr>
        <p:txBody>
          <a:bodyPr rtlCol="0"/>
          <a:lstStyle/>
          <a:p>
            <a:pPr rtl="0">
              <a:spcAft>
                <a:spcPts val="0"/>
              </a:spcAft>
            </a:pPr>
            <a:r>
              <a:rPr lang="pl-PL" sz="2000" dirty="0"/>
              <a:t>1612</a:t>
            </a:r>
          </a:p>
          <a:p>
            <a:pPr rtl="0">
              <a:spcAft>
                <a:spcPts val="0"/>
              </a:spcAft>
            </a:pPr>
            <a:r>
              <a:rPr lang="pl-PL" sz="2000" dirty="0"/>
              <a:t>DCL Hart Hall</a:t>
            </a:r>
          </a:p>
          <a:p>
            <a:pPr rtl="0">
              <a:spcAft>
                <a:spcPts val="0"/>
              </a:spcAft>
            </a:pPr>
            <a:r>
              <a:rPr lang="pl-PL" sz="2000" dirty="0"/>
              <a:t>Oxford</a:t>
            </a:r>
          </a:p>
        </p:txBody>
      </p:sp>
      <p:sp>
        <p:nvSpPr>
          <p:cNvPr id="15" name="Owal 14" descr="element dekoracyjny">
            <a:extLst>
              <a:ext uri="{FF2B5EF4-FFF2-40B4-BE49-F238E27FC236}">
                <a16:creationId xmlns:a16="http://schemas.microsoft.com/office/drawing/2014/main" id="{3184FF17-95E1-488F-85D0-829B663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549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sp>
        <p:nvSpPr>
          <p:cNvPr id="34" name="Tekst — symbol zastępczy 33">
            <a:extLst>
              <a:ext uri="{FF2B5EF4-FFF2-40B4-BE49-F238E27FC236}">
                <a16:creationId xmlns:a16="http://schemas.microsoft.com/office/drawing/2014/main" id="{181BCB65-05D6-4968-A705-E5461BD4B7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>
              <a:spcAft>
                <a:spcPts val="0"/>
              </a:spcAft>
            </a:pPr>
            <a:r>
              <a:rPr lang="pl-PL" sz="2000" dirty="0"/>
              <a:t>1612-</a:t>
            </a:r>
          </a:p>
          <a:p>
            <a:pPr rtl="0">
              <a:spcAft>
                <a:spcPts val="0"/>
              </a:spcAft>
            </a:pPr>
            <a:r>
              <a:rPr lang="pl-PL" sz="2000" dirty="0"/>
              <a:t>In public service</a:t>
            </a:r>
          </a:p>
        </p:txBody>
      </p:sp>
      <p:sp>
        <p:nvSpPr>
          <p:cNvPr id="16" name="Owal 19" descr="element dekoracyjny">
            <a:extLst>
              <a:ext uri="{FF2B5EF4-FFF2-40B4-BE49-F238E27FC236}">
                <a16:creationId xmlns:a16="http://schemas.microsoft.com/office/drawing/2014/main" id="{E8029F86-BAEB-4FB6-9968-621202C1E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702" y="4788790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sp>
        <p:nvSpPr>
          <p:cNvPr id="35" name="Tekst — symbol zastępczy 34">
            <a:extLst>
              <a:ext uri="{FF2B5EF4-FFF2-40B4-BE49-F238E27FC236}">
                <a16:creationId xmlns:a16="http://schemas.microsoft.com/office/drawing/2014/main" id="{2EF458CD-7F65-4446-8840-6E8C9C683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>
              <a:spcAft>
                <a:spcPts val="0"/>
              </a:spcAft>
            </a:pPr>
            <a:r>
              <a:rPr lang="pl-PL" sz="2000" dirty="0"/>
              <a:t>1642</a:t>
            </a:r>
          </a:p>
          <a:p>
            <a:pPr rtl="0">
              <a:spcAft>
                <a:spcPts val="0"/>
              </a:spcAft>
            </a:pPr>
            <a:r>
              <a:rPr lang="pl-PL" sz="2000" dirty="0" err="1"/>
              <a:t>Advocate</a:t>
            </a:r>
            <a:r>
              <a:rPr lang="pl-PL" sz="2000" dirty="0"/>
              <a:t> of Charles Stuart</a:t>
            </a:r>
          </a:p>
        </p:txBody>
      </p:sp>
      <p:sp>
        <p:nvSpPr>
          <p:cNvPr id="17" name="Owal 270" descr="element dekoracyjny">
            <a:extLst>
              <a:ext uri="{FF2B5EF4-FFF2-40B4-BE49-F238E27FC236}">
                <a16:creationId xmlns:a16="http://schemas.microsoft.com/office/drawing/2014/main" id="{A8F4EDB0-C386-4CCF-B742-D9788F7B7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741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sp>
        <p:nvSpPr>
          <p:cNvPr id="36" name="Tekst — symbol zastępczy 35">
            <a:extLst>
              <a:ext uri="{FF2B5EF4-FFF2-40B4-BE49-F238E27FC236}">
                <a16:creationId xmlns:a16="http://schemas.microsoft.com/office/drawing/2014/main" id="{E14C2379-D648-4FA4-892B-A031C8CF38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7754" y="3837470"/>
            <a:ext cx="2471390" cy="959003"/>
          </a:xfrm>
        </p:spPr>
        <p:txBody>
          <a:bodyPr rtlCol="0"/>
          <a:lstStyle/>
          <a:p>
            <a:pPr rtl="0">
              <a:spcAft>
                <a:spcPts val="0"/>
              </a:spcAft>
            </a:pPr>
            <a:r>
              <a:rPr lang="pl-PL" sz="2400" dirty="0"/>
              <a:t>†1648</a:t>
            </a:r>
          </a:p>
          <a:p>
            <a:pPr rtl="0">
              <a:spcAft>
                <a:spcPts val="0"/>
              </a:spcAft>
            </a:pPr>
            <a:r>
              <a:rPr lang="pl-PL" sz="2400" dirty="0" err="1"/>
              <a:t>Chiswick</a:t>
            </a:r>
            <a:endParaRPr lang="pl-PL" sz="2400" dirty="0"/>
          </a:p>
        </p:txBody>
      </p:sp>
      <p:sp>
        <p:nvSpPr>
          <p:cNvPr id="13" name="Owal 11" descr="element dekoracyjny">
            <a:extLst>
              <a:ext uri="{FF2B5EF4-FFF2-40B4-BE49-F238E27FC236}">
                <a16:creationId xmlns:a16="http://schemas.microsoft.com/office/drawing/2014/main" id="{D62D13F9-C589-486F-8D76-6D51992A2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449" y="4782234"/>
            <a:ext cx="288000" cy="2880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bg2">
                <a:lumMod val="75000"/>
                <a:lumOff val="25000"/>
                <a:alpha val="6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sp>
        <p:nvSpPr>
          <p:cNvPr id="10" name="Prostokąt 7" descr="oś czasu">
            <a:extLst>
              <a:ext uri="{FF2B5EF4-FFF2-40B4-BE49-F238E27FC236}">
                <a16:creationId xmlns:a16="http://schemas.microsoft.com/office/drawing/2014/main" id="{2B8D0290-68FF-400B-B201-1F38FEE76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00" y="4913996"/>
            <a:ext cx="8424000" cy="20638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j-lt"/>
            </a:endParaRPr>
          </a:p>
        </p:txBody>
      </p:sp>
      <p:pic>
        <p:nvPicPr>
          <p:cNvPr id="1028" name="Picture 4" descr="Image 3 of 7 for De Usu et Authoritate Juris Civilis Romanorum, Per Dominia Principum..">
            <a:extLst>
              <a:ext uri="{FF2B5EF4-FFF2-40B4-BE49-F238E27FC236}">
                <a16:creationId xmlns:a16="http://schemas.microsoft.com/office/drawing/2014/main" id="{43E1A980-9DF9-6B77-3C3C-2843392B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" y="260292"/>
            <a:ext cx="1792470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4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DED3C6-003C-4A2D-B351-F00A04BF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054506"/>
          </a:xfrm>
        </p:spPr>
        <p:txBody>
          <a:bodyPr rtlCol="0"/>
          <a:lstStyle/>
          <a:p>
            <a:pPr algn="ctr" rtl="0"/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write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roman</a:t>
            </a:r>
            <a:r>
              <a:rPr lang="pl-PL" dirty="0"/>
              <a:t> law in </a:t>
            </a:r>
            <a:r>
              <a:rPr lang="pl-PL" dirty="0" err="1"/>
              <a:t>england</a:t>
            </a:r>
            <a:r>
              <a:rPr lang="pl-PL" dirty="0"/>
              <a:t>?</a:t>
            </a:r>
            <a:br>
              <a:rPr lang="pl-PL" dirty="0"/>
            </a:br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worry</a:t>
            </a:r>
            <a:r>
              <a:rPr lang="pl-PL" dirty="0"/>
              <a:t> to </a:t>
            </a:r>
            <a:r>
              <a:rPr lang="pl-PL" dirty="0" err="1"/>
              <a:t>publish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?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44FA16B2-6A61-4B79-B91C-B41F21F14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5849" y="3639127"/>
            <a:ext cx="6610351" cy="2093458"/>
          </a:xfrm>
        </p:spPr>
        <p:txBody>
          <a:bodyPr rtlCol="0">
            <a:normAutofit fontScale="40000" lnSpcReduction="20000"/>
          </a:bodyPr>
          <a:lstStyle/>
          <a:p>
            <a:pPr algn="ctr"/>
            <a:r>
              <a:rPr lang="pl-PL" sz="8400" i="1" dirty="0"/>
              <a:t>De </a:t>
            </a:r>
            <a:r>
              <a:rPr lang="pl-PL" sz="8400" i="1" dirty="0" err="1"/>
              <a:t>Usu</a:t>
            </a:r>
            <a:r>
              <a:rPr lang="pl-PL" sz="8400" i="1" dirty="0"/>
              <a:t> et </a:t>
            </a:r>
            <a:r>
              <a:rPr lang="pl-PL" sz="8400" i="1" dirty="0" err="1"/>
              <a:t>Authoritate</a:t>
            </a:r>
            <a:r>
              <a:rPr lang="pl-PL" sz="8400" i="1" dirty="0"/>
              <a:t> Iuris </a:t>
            </a:r>
            <a:r>
              <a:rPr lang="pl-PL" sz="8400" i="1" dirty="0" err="1"/>
              <a:t>Civilis</a:t>
            </a:r>
            <a:r>
              <a:rPr lang="pl-PL" sz="8400" i="1" dirty="0"/>
              <a:t>  </a:t>
            </a:r>
            <a:r>
              <a:rPr lang="pl-PL" sz="8400" i="1" dirty="0" err="1"/>
              <a:t>Romanorum</a:t>
            </a:r>
            <a:r>
              <a:rPr lang="pl-PL" sz="8400" i="1" dirty="0"/>
              <a:t> </a:t>
            </a:r>
          </a:p>
          <a:p>
            <a:pPr algn="ctr"/>
            <a:r>
              <a:rPr lang="pl-PL" sz="8400" i="1" dirty="0"/>
              <a:t>in </a:t>
            </a:r>
            <a:r>
              <a:rPr lang="pl-PL" sz="8400" i="1" dirty="0" err="1"/>
              <a:t>Dominiis</a:t>
            </a:r>
            <a:r>
              <a:rPr lang="pl-PL" sz="8400" i="1" dirty="0"/>
              <a:t> </a:t>
            </a:r>
            <a:r>
              <a:rPr lang="pl-PL" sz="8400" i="1" dirty="0" err="1"/>
              <a:t>Principum</a:t>
            </a:r>
            <a:r>
              <a:rPr lang="pl-PL" sz="8400" i="1" dirty="0"/>
              <a:t> </a:t>
            </a:r>
            <a:r>
              <a:rPr lang="pl-PL" sz="8400" i="1" dirty="0" err="1"/>
              <a:t>Christianorum</a:t>
            </a:r>
            <a:r>
              <a:rPr lang="pl-PL" sz="8400" i="1" dirty="0"/>
              <a:t> </a:t>
            </a:r>
            <a:r>
              <a:rPr lang="pl-PL" sz="8400" i="1" dirty="0" err="1"/>
              <a:t>libri</a:t>
            </a:r>
            <a:r>
              <a:rPr lang="pl-PL" sz="8400" i="1" dirty="0"/>
              <a:t> duo</a:t>
            </a:r>
          </a:p>
          <a:p>
            <a:pPr rtl="0"/>
            <a:endParaRPr lang="pl-PL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4A169DE-7B21-077C-C8BA-506E59FA18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971" r="23971"/>
          <a:stretch>
            <a:fillRect/>
          </a:stretch>
        </p:blipFill>
        <p:spPr>
          <a:xfrm>
            <a:off x="8032673" y="865129"/>
            <a:ext cx="3492000" cy="51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41C28-9471-7D8A-3D05-BD5DE78F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86" y="378691"/>
            <a:ext cx="5848932" cy="1634833"/>
          </a:xfrm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it-IT" altLang="pl-PL" sz="2000" i="1" dirty="0"/>
              <a:t>Für das 16. und 17.Jahrhundert ist </a:t>
            </a:r>
            <a:r>
              <a:rPr lang="it-IT" altLang="pl-PL" sz="2000" b="1" i="1" dirty="0"/>
              <a:t>auch heute noch </a:t>
            </a:r>
            <a:r>
              <a:rPr lang="it-IT" altLang="pl-PL" sz="2000" i="1" dirty="0"/>
              <a:t>das zeitgenössische Werk des Engländers Arthur Duck </a:t>
            </a:r>
            <a:r>
              <a:rPr lang="it-IT" altLang="pl-PL" sz="2000" b="1" i="1" dirty="0"/>
              <a:t>nützlich.</a:t>
            </a:r>
            <a:br>
              <a:rPr lang="it-IT" altLang="pl-PL" sz="2000" b="1" i="1" dirty="0"/>
            </a:br>
            <a:r>
              <a:rPr lang="it-IT" altLang="pl-PL" sz="2400" dirty="0"/>
              <a:t>                                                                                    (Helmut Coing)</a:t>
            </a:r>
            <a:br>
              <a:rPr lang="it-IT" altLang="pl-PL" sz="2400" dirty="0"/>
            </a:br>
            <a:endParaRPr lang="pl-PL" sz="2400" dirty="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19CCEAC6-B0D3-FB9A-8945-DA306E4E85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712" b="8712"/>
          <a:stretch>
            <a:fillRect/>
          </a:stretch>
        </p:blipFill>
        <p:spPr>
          <a:xfrm>
            <a:off x="7525321" y="166753"/>
            <a:ext cx="4546607" cy="6335648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F63A767-BBF3-3581-2A20-723CC8386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765" y="2355272"/>
            <a:ext cx="6059053" cy="3842328"/>
          </a:xfrm>
        </p:spPr>
        <p:txBody>
          <a:bodyPr>
            <a:normAutofit/>
          </a:bodyPr>
          <a:lstStyle/>
          <a:p>
            <a:r>
              <a:rPr lang="de-DE" altLang="pl-PL" sz="3600" i="1" baseline="42000" dirty="0"/>
              <a:t>Dieses bis vor kurzem von niemandem mehr beachtete, für den historisch Interessierten jedoch </a:t>
            </a:r>
            <a:r>
              <a:rPr lang="de-DE" altLang="pl-PL" sz="3600" b="1" i="1" baseline="42000" dirty="0"/>
              <a:t>hochbedeutsame Werk </a:t>
            </a:r>
            <a:r>
              <a:rPr lang="de-DE" altLang="pl-PL" sz="3600" i="1" baseline="42000" dirty="0"/>
              <a:t>ist eines der ersten „rechtsvergleichenden” </a:t>
            </a:r>
            <a:r>
              <a:rPr lang="de-DE" altLang="pl-PL" sz="3600" baseline="42000" dirty="0"/>
              <a:t>(...</a:t>
            </a:r>
            <a:r>
              <a:rPr lang="pl-PL" altLang="pl-PL" sz="3600" baseline="42000" dirty="0"/>
              <a:t>)</a:t>
            </a:r>
            <a:r>
              <a:rPr lang="de-DE" altLang="pl-PL" sz="3600" i="1" baseline="42000" dirty="0"/>
              <a:t>                         </a:t>
            </a:r>
            <a:r>
              <a:rPr lang="pl-PL" altLang="pl-PL" sz="3200" dirty="0"/>
              <a:t>(</a:t>
            </a:r>
            <a:r>
              <a:rPr lang="pl-PL" altLang="pl-PL" sz="3200" dirty="0" err="1"/>
              <a:t>Eugen</a:t>
            </a:r>
            <a:r>
              <a:rPr lang="pl-PL" altLang="pl-PL" sz="3200" dirty="0"/>
              <a:t> </a:t>
            </a:r>
            <a:r>
              <a:rPr lang="pl-PL" altLang="pl-PL" sz="3200" dirty="0" err="1"/>
              <a:t>Bucher</a:t>
            </a:r>
            <a:r>
              <a:rPr lang="pl-PL" altLang="pl-PL" sz="3200" dirty="0"/>
              <a:t>)</a:t>
            </a:r>
          </a:p>
          <a:p>
            <a:r>
              <a:rPr lang="pl-PL" sz="2400" i="1" dirty="0"/>
              <a:t>One of the most </a:t>
            </a:r>
            <a:r>
              <a:rPr lang="pl-PL" sz="2400" i="1" dirty="0" err="1"/>
              <a:t>interesting</a:t>
            </a:r>
            <a:r>
              <a:rPr lang="pl-PL" sz="2400" i="1" dirty="0"/>
              <a:t> </a:t>
            </a:r>
            <a:r>
              <a:rPr lang="pl-PL" sz="2400" i="1" dirty="0" err="1"/>
              <a:t>works</a:t>
            </a:r>
            <a:r>
              <a:rPr lang="pl-PL" sz="2400" i="1" dirty="0"/>
              <a:t> of </a:t>
            </a:r>
            <a:r>
              <a:rPr lang="pl-PL" sz="2400" i="1" dirty="0" err="1"/>
              <a:t>early</a:t>
            </a:r>
            <a:r>
              <a:rPr lang="pl-PL" sz="2400" i="1" dirty="0"/>
              <a:t> modern Roman law </a:t>
            </a:r>
            <a:r>
              <a:rPr lang="pl-PL" sz="2400" i="1" dirty="0" err="1"/>
              <a:t>literature</a:t>
            </a:r>
            <a:endParaRPr lang="pl-PL" sz="2400" i="1" dirty="0"/>
          </a:p>
          <a:p>
            <a:r>
              <a:rPr lang="pl-PL" sz="3200" dirty="0"/>
              <a:t>(Janusz </a:t>
            </a:r>
            <a:r>
              <a:rPr lang="pl-PL" sz="3200" dirty="0" err="1"/>
              <a:t>Sondel</a:t>
            </a:r>
            <a:r>
              <a:rPr lang="pl-PL" sz="3200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760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BE71A9-3DD2-40A0-A793-8A327B78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i="1" dirty="0" err="1"/>
              <a:t>Bodleian</a:t>
            </a:r>
            <a:r>
              <a:rPr lang="pl-PL" i="1" dirty="0"/>
              <a:t> </a:t>
            </a:r>
            <a:r>
              <a:rPr lang="pl-PL" i="1" dirty="0" err="1"/>
              <a:t>library</a:t>
            </a:r>
            <a:br>
              <a:rPr lang="pl-PL" dirty="0"/>
            </a:br>
            <a:r>
              <a:rPr lang="pl-PL" dirty="0"/>
              <a:t>(</a:t>
            </a:r>
            <a:r>
              <a:rPr lang="pl-PL" i="1" dirty="0" err="1"/>
              <a:t>weston</a:t>
            </a:r>
            <a:r>
              <a:rPr lang="pl-PL" dirty="0"/>
              <a:t>)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89E3F3D3-E33B-4CC0-A31E-7554F6BAE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pic>
        <p:nvPicPr>
          <p:cNvPr id="7" name="Symbol zastępczy obrazu 6" descr="Obraz zawierający budynek, niebo, na wolnym powietrzu, wąski&#10;&#10;Zawartość wygenerowana przez AI może być niepoprawna.">
            <a:extLst>
              <a:ext uri="{FF2B5EF4-FFF2-40B4-BE49-F238E27FC236}">
                <a16:creationId xmlns:a16="http://schemas.microsoft.com/office/drawing/2014/main" id="{4843468E-7C81-0C53-D150-88AF5BDECC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567" r="18567"/>
          <a:stretch>
            <a:fillRect/>
          </a:stretch>
        </p:blipFill>
        <p:spPr>
          <a:xfrm rot="5400000">
            <a:off x="526930" y="44567"/>
            <a:ext cx="2804789" cy="3346161"/>
          </a:xfrm>
        </p:spPr>
      </p:pic>
      <p:pic>
        <p:nvPicPr>
          <p:cNvPr id="9" name="Obraz 8" descr="Obraz zawierający na wolnym powietrzu, budynek, niebo, ulica&#10;&#10;Zawartość wygenerowana przez AI może być niepoprawna.">
            <a:extLst>
              <a:ext uri="{FF2B5EF4-FFF2-40B4-BE49-F238E27FC236}">
                <a16:creationId xmlns:a16="http://schemas.microsoft.com/office/drawing/2014/main" id="{C671C8A5-28E1-5AAE-9918-D6B2810E4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14625" y="611344"/>
            <a:ext cx="2950142" cy="2212607"/>
          </a:xfrm>
          <a:prstGeom prst="rect">
            <a:avLst/>
          </a:prstGeom>
        </p:spPr>
      </p:pic>
      <p:pic>
        <p:nvPicPr>
          <p:cNvPr id="11" name="Obraz 10" descr="Obraz zawierający książka, w pomieszczeniu, ściana, półka&#10;&#10;Zawartość wygenerowana przez AI może być niepoprawna.">
            <a:extLst>
              <a:ext uri="{FF2B5EF4-FFF2-40B4-BE49-F238E27FC236}">
                <a16:creationId xmlns:a16="http://schemas.microsoft.com/office/drawing/2014/main" id="{4279F547-7CE1-906C-99F1-1BE8DB5EF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4227" y="3718207"/>
            <a:ext cx="3041072" cy="2280804"/>
          </a:xfrm>
          <a:prstGeom prst="rect">
            <a:avLst/>
          </a:prstGeom>
        </p:spPr>
      </p:pic>
      <p:pic>
        <p:nvPicPr>
          <p:cNvPr id="13" name="Obraz 12" descr="Obraz zawierający książka, w pomieszczeniu, ściana, półka&#10;&#10;Zawartość wygenerowana przez AI może być niepoprawna.">
            <a:extLst>
              <a:ext uri="{FF2B5EF4-FFF2-40B4-BE49-F238E27FC236}">
                <a16:creationId xmlns:a16="http://schemas.microsoft.com/office/drawing/2014/main" id="{31D8BA31-AC53-C7E1-3631-3F16AB608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97174" y="3723620"/>
            <a:ext cx="3084372" cy="2313279"/>
          </a:xfrm>
          <a:prstGeom prst="rect">
            <a:avLst/>
          </a:prstGeom>
        </p:spPr>
      </p:pic>
      <p:pic>
        <p:nvPicPr>
          <p:cNvPr id="16" name="Obraz 15" descr="Obraz zawierający tekst, Ludzka twarz, człowiek, zrzut ekranu&#10;&#10;Zawartość wygenerowana przez AI może być niepoprawna.">
            <a:extLst>
              <a:ext uri="{FF2B5EF4-FFF2-40B4-BE49-F238E27FC236}">
                <a16:creationId xmlns:a16="http://schemas.microsoft.com/office/drawing/2014/main" id="{93B42578-5223-3599-A093-47D6A479E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09060">
            <a:off x="7305963" y="4164868"/>
            <a:ext cx="3204733" cy="20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6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F70BC9-4028-4C57-A49A-BB164F02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ZNANY CYTAT ZE ZDARZENIA LUB OGÓLNY CYTAT WSPIERAJĄCY TWOJĄ TEZĘ LUB ZDANIE TWIERDZĄCE.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9C059A28-6923-4B5B-9304-CCFE4E2B8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l-PL"/>
              <a:t>Autor / Pisarz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1EC8D87A-A43B-467C-9549-98D8C6155027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/>
        <p:txBody>
          <a:bodyPr rtlCol="0"/>
          <a:lstStyle/>
          <a:p>
            <a:pPr rtl="0"/>
            <a:r>
              <a:rPr lang="pl-PL" dirty="0"/>
              <a:t>Dowód wspierający ten cytat lub wyjaśnienie, dlaczego ten cytat jest ważny.</a:t>
            </a:r>
          </a:p>
        </p:txBody>
      </p:sp>
      <p:pic>
        <p:nvPicPr>
          <p:cNvPr id="6" name="Obraz 5" descr="Obraz zawierający tekst, książka, papier, pismo odręczne">
            <a:extLst>
              <a:ext uri="{FF2B5EF4-FFF2-40B4-BE49-F238E27FC236}">
                <a16:creationId xmlns:a16="http://schemas.microsoft.com/office/drawing/2014/main" id="{5D53AA6B-FB4A-BE65-4527-AD281E4E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3527" cy="6858000"/>
          </a:xfrm>
          <a:prstGeom prst="rect">
            <a:avLst/>
          </a:prstGeom>
        </p:spPr>
      </p:pic>
      <p:pic>
        <p:nvPicPr>
          <p:cNvPr id="8" name="Obraz 7" descr="Obraz zawierający tekst, list, pismo odręczne, dokument">
            <a:extLst>
              <a:ext uri="{FF2B5EF4-FFF2-40B4-BE49-F238E27FC236}">
                <a16:creationId xmlns:a16="http://schemas.microsoft.com/office/drawing/2014/main" id="{E8F8CAEA-83D0-AE44-9EE5-EEEB1A60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591" y="29912"/>
            <a:ext cx="7638473" cy="38475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90088C78-EE75-C141-07ED-9BADD2928756}"/>
                  </a:ext>
                </a:extLst>
              </p14:cNvPr>
              <p14:cNvContentPartPr/>
              <p14:nvPr/>
            </p14:nvContentPartPr>
            <p14:xfrm>
              <a:off x="-139640" y="535262"/>
              <a:ext cx="4700520" cy="170028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90088C78-EE75-C141-07ED-9BADD29287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48640" y="526622"/>
                <a:ext cx="4718160" cy="17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762FE955-242C-3727-1834-9C714A3C6226}"/>
                  </a:ext>
                </a:extLst>
              </p14:cNvPr>
              <p14:cNvContentPartPr/>
              <p14:nvPr/>
            </p14:nvContentPartPr>
            <p14:xfrm>
              <a:off x="618160" y="7142"/>
              <a:ext cx="3981240" cy="147564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762FE955-242C-3727-1834-9C714A3C62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520" y="-1858"/>
                <a:ext cx="3998880" cy="14932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FA4DA5B3-7FD8-B777-8743-E1D85658B713}"/>
              </a:ext>
            </a:extLst>
          </p:cNvPr>
          <p:cNvSpPr/>
          <p:nvPr/>
        </p:nvSpPr>
        <p:spPr>
          <a:xfrm>
            <a:off x="4553527" y="1228435"/>
            <a:ext cx="544946" cy="398015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Obraz 6" descr="Obraz zawierający tekst, Czcionka, czarne i białe, dokument&#10;&#10;Zawartość wygenerowana przez AI może być niepoprawna.">
            <a:extLst>
              <a:ext uri="{FF2B5EF4-FFF2-40B4-BE49-F238E27FC236}">
                <a16:creationId xmlns:a16="http://schemas.microsoft.com/office/drawing/2014/main" id="{A9771B90-E195-6843-8E5A-A29EEB09C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3476" y="2407213"/>
            <a:ext cx="3004999" cy="4597591"/>
          </a:xfrm>
          <a:prstGeom prst="rect">
            <a:avLst/>
          </a:prstGeom>
        </p:spPr>
      </p:pic>
      <p:pic>
        <p:nvPicPr>
          <p:cNvPr id="13" name="Obraz 12" descr="Obraz zawierający tekst, czarne i białe, Czcionka, dokument&#10;&#10;Zawartość wygenerowana przez AI może być niepoprawna.">
            <a:extLst>
              <a:ext uri="{FF2B5EF4-FFF2-40B4-BE49-F238E27FC236}">
                <a16:creationId xmlns:a16="http://schemas.microsoft.com/office/drawing/2014/main" id="{C61ADF5B-C729-2C00-FA4D-82D38279E8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1161" y="2407213"/>
            <a:ext cx="2775793" cy="5223737"/>
          </a:xfrm>
          <a:prstGeom prst="rect">
            <a:avLst/>
          </a:prstGeom>
        </p:spPr>
      </p:pic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4CA2A70C-170F-4ADE-842F-FA70A7B4A065}"/>
              </a:ext>
            </a:extLst>
          </p:cNvPr>
          <p:cNvSpPr/>
          <p:nvPr/>
        </p:nvSpPr>
        <p:spPr>
          <a:xfrm>
            <a:off x="5578764" y="1981200"/>
            <a:ext cx="803563" cy="1445939"/>
          </a:xfrm>
          <a:prstGeom prst="down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C6B59DC0-FA18-3AD7-B21B-E5E9AF178531}"/>
              </a:ext>
            </a:extLst>
          </p:cNvPr>
          <p:cNvSpPr/>
          <p:nvPr/>
        </p:nvSpPr>
        <p:spPr>
          <a:xfrm>
            <a:off x="8331200" y="1981200"/>
            <a:ext cx="733683" cy="1371600"/>
          </a:xfrm>
          <a:prstGeom prst="down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30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1CE1DA-3FCD-4498-BCBB-3618ED94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err="1"/>
              <a:t>Bibliography</a:t>
            </a:r>
            <a:r>
              <a:rPr lang="pl-PL" dirty="0"/>
              <a:t>: </a:t>
            </a:r>
            <a:r>
              <a:rPr lang="pl-PL" dirty="0" err="1"/>
              <a:t>over</a:t>
            </a:r>
            <a:r>
              <a:rPr lang="pl-PL" dirty="0"/>
              <a:t> 1000 </a:t>
            </a:r>
            <a:r>
              <a:rPr lang="pl-PL" dirty="0" err="1"/>
              <a:t>footnotes</a:t>
            </a:r>
            <a:endParaRPr lang="pl-PL" dirty="0"/>
          </a:p>
        </p:txBody>
      </p:sp>
      <p:pic>
        <p:nvPicPr>
          <p:cNvPr id="13" name="Obraz 12" descr="ikona długopisu i kartki">
            <a:extLst>
              <a:ext uri="{FF2B5EF4-FFF2-40B4-BE49-F238E27FC236}">
                <a16:creationId xmlns:a16="http://schemas.microsoft.com/office/drawing/2014/main" id="{CE889C08-FD1F-4AE0-9D82-E718A6E92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534" y="778138"/>
            <a:ext cx="814387" cy="814387"/>
          </a:xfrm>
          <a:prstGeom prst="rect">
            <a:avLst/>
          </a:prstGeom>
        </p:spPr>
      </p:pic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BECD2AB-7B57-4093-A2C5-E0BA92038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DUCK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C97B01CB-70D1-4DA6-A9BF-B0BA77A16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7236" y="1869599"/>
            <a:ext cx="5929478" cy="916228"/>
          </a:xfrm>
        </p:spPr>
        <p:txBody>
          <a:bodyPr rtlCol="0"/>
          <a:lstStyle/>
          <a:p>
            <a:pPr rtl="0"/>
            <a:r>
              <a:rPr lang="pl-PL" dirty="0"/>
              <a:t>LANGBAINE</a:t>
            </a:r>
          </a:p>
          <a:p>
            <a:pPr rtl="0"/>
            <a:r>
              <a:rPr lang="pl-PL" dirty="0"/>
              <a:t>(</a:t>
            </a:r>
            <a:r>
              <a:rPr lang="pl-PL" dirty="0" err="1"/>
              <a:t>Gail</a:t>
            </a:r>
            <a:r>
              <a:rPr lang="pl-PL" dirty="0"/>
              <a:t> Andreas, </a:t>
            </a:r>
            <a:r>
              <a:rPr lang="pl-PL" i="1" dirty="0" err="1"/>
              <a:t>Practicarum</a:t>
            </a:r>
            <a:r>
              <a:rPr lang="pl-PL" i="1" dirty="0"/>
              <a:t> </a:t>
            </a:r>
            <a:r>
              <a:rPr lang="pl-PL" i="1" dirty="0" err="1"/>
              <a:t>observationum</a:t>
            </a:r>
            <a:r>
              <a:rPr lang="pl-PL" i="1" dirty="0"/>
              <a:t>, </a:t>
            </a:r>
            <a:r>
              <a:rPr lang="pl-PL" i="1" dirty="0" err="1"/>
              <a:t>Cologne</a:t>
            </a:r>
            <a:r>
              <a:rPr lang="pl-PL" i="1" dirty="0"/>
              <a:t> 1578</a:t>
            </a:r>
            <a:endParaRPr lang="pl-PL" dirty="0"/>
          </a:p>
        </p:txBody>
      </p:sp>
      <p:pic>
        <p:nvPicPr>
          <p:cNvPr id="10" name="Symbol zastępczy zawartości 9" descr="Obraz zawierający tekst, Czcionka, dokument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225019B1-180D-ACCE-BB28-6324605FC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1924" y="2897909"/>
            <a:ext cx="4366127" cy="2916238"/>
          </a:xfrm>
        </p:spPr>
      </p:pic>
      <p:pic>
        <p:nvPicPr>
          <p:cNvPr id="12" name="Symbol zastępczy zawartości 11" descr="Obraz zawierający czarne i białe, pismo odręczne, biały, tekst&#10;&#10;Zawartość wygenerowana przez AI może być niepoprawna.">
            <a:extLst>
              <a:ext uri="{FF2B5EF4-FFF2-40B4-BE49-F238E27FC236}">
                <a16:creationId xmlns:a16="http://schemas.microsoft.com/office/drawing/2014/main" id="{C2200D29-E6C7-77C0-7B1C-D6F90EFF8E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210174" y="3429000"/>
            <a:ext cx="6581105" cy="1458578"/>
          </a:xfrm>
          <a:solidFill>
            <a:srgbClr val="FF0000"/>
          </a:solidFill>
        </p:spPr>
      </p:pic>
      <p:sp>
        <p:nvSpPr>
          <p:cNvPr id="16" name="Strzałka: w górę 15">
            <a:extLst>
              <a:ext uri="{FF2B5EF4-FFF2-40B4-BE49-F238E27FC236}">
                <a16:creationId xmlns:a16="http://schemas.microsoft.com/office/drawing/2014/main" id="{838BD61A-3F55-D0E6-E874-F4EE4AD8C49B}"/>
              </a:ext>
            </a:extLst>
          </p:cNvPr>
          <p:cNvSpPr/>
          <p:nvPr/>
        </p:nvSpPr>
        <p:spPr>
          <a:xfrm>
            <a:off x="5887870" y="4248727"/>
            <a:ext cx="697657" cy="136698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5218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38908"/>
            <a:ext cx="10840914" cy="1130691"/>
          </a:xfrm>
        </p:spPr>
        <p:txBody>
          <a:bodyPr rtlCol="0"/>
          <a:lstStyle/>
          <a:p>
            <a:pPr algn="just" rtl="0"/>
            <a:r>
              <a:rPr lang="pl-PL" dirty="0" err="1"/>
              <a:t>Duck</a:t>
            </a:r>
            <a:r>
              <a:rPr lang="pl-PL" dirty="0"/>
              <a:t> on </a:t>
            </a:r>
            <a:r>
              <a:rPr lang="pl-PL" dirty="0" err="1"/>
              <a:t>roman</a:t>
            </a:r>
            <a:r>
              <a:rPr lang="pl-PL" dirty="0"/>
              <a:t> law in </a:t>
            </a:r>
            <a:r>
              <a:rPr lang="pl-PL" dirty="0" err="1"/>
              <a:t>england</a:t>
            </a:r>
            <a:endParaRPr lang="pl-PL" dirty="0"/>
          </a:p>
        </p:txBody>
      </p:sp>
      <p:pic>
        <p:nvPicPr>
          <p:cNvPr id="7" name="Obraz 6" descr="ikona lupy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76" y="894451"/>
            <a:ext cx="685800" cy="685800"/>
          </a:xfrm>
          <a:prstGeom prst="rect">
            <a:avLst/>
          </a:prstGeom>
        </p:spPr>
      </p:pic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90E8A47E-9D4A-4D70-B23A-B0AC37572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9601"/>
            <a:ext cx="11228831" cy="3921600"/>
          </a:xfrm>
        </p:spPr>
        <p:txBody>
          <a:bodyPr rtlCol="0"/>
          <a:lstStyle/>
          <a:p>
            <a:pPr rtl="0"/>
            <a:endParaRPr lang="pl-PL" dirty="0"/>
          </a:p>
          <a:p>
            <a:pPr rtl="0"/>
            <a:endParaRPr lang="pl-PL" dirty="0"/>
          </a:p>
        </p:txBody>
      </p:sp>
      <p:pic>
        <p:nvPicPr>
          <p:cNvPr id="4" name="Symbol zastępczy obrazu 4">
            <a:extLst>
              <a:ext uri="{FF2B5EF4-FFF2-40B4-BE49-F238E27FC236}">
                <a16:creationId xmlns:a16="http://schemas.microsoft.com/office/drawing/2014/main" id="{58218AE2-1421-ADC3-F04B-3633733D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12" b="8712"/>
          <a:stretch>
            <a:fillRect/>
          </a:stretch>
        </p:blipFill>
        <p:spPr bwMode="white">
          <a:xfrm>
            <a:off x="1237673" y="2067583"/>
            <a:ext cx="3195783" cy="4453289"/>
          </a:xfrm>
          <a:prstGeom prst="rect">
            <a:avLst/>
          </a:prstGeom>
        </p:spPr>
      </p:pic>
      <p:pic>
        <p:nvPicPr>
          <p:cNvPr id="6" name="Obraz 5" descr="Obraz zawierający tekst, czarne i białe, Czcionka, dokument&#10;&#10;Zawartość wygenerowana przez AI może być niepoprawna.">
            <a:extLst>
              <a:ext uri="{FF2B5EF4-FFF2-40B4-BE49-F238E27FC236}">
                <a16:creationId xmlns:a16="http://schemas.microsoft.com/office/drawing/2014/main" id="{742C566D-F9A5-7704-A1BB-2EB10DE74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609" y="1879751"/>
            <a:ext cx="2566012" cy="48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9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154988_TF22736411_Win32" id="{70F50A58-E280-4325-91AF-26E370CC044C}" vid="{BA8FB841-3254-472B-9201-8EAB494C377C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Słynne wydarzenie w prezentacji historycznej</Template>
  <TotalTime>23920</TotalTime>
  <Words>323</Words>
  <Application>Microsoft Office PowerPoint</Application>
  <PresentationFormat>Panoramiczny</PresentationFormat>
  <Paragraphs>50</Paragraphs>
  <Slides>11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Corbel</vt:lpstr>
      <vt:lpstr>Sklepienie niebieskie</vt:lpstr>
      <vt:lpstr>Admiralty jurisdiction in the eyes  of an English civil lawyer:  the case of Arthur Duck</vt:lpstr>
      <vt:lpstr>Arthur Duck:  civil lawyer in england</vt:lpstr>
      <vt:lpstr>        Arthur Duck: life and service </vt:lpstr>
      <vt:lpstr>Why write about roman law in england? Why worry to publish it?</vt:lpstr>
      <vt:lpstr>Für das 16. und 17.Jahrhundert ist auch heute noch das zeitgenössische Werk des Engländers Arthur Duck nützlich.                                                                                     (Helmut Coing) </vt:lpstr>
      <vt:lpstr>Bodleian library (weston)</vt:lpstr>
      <vt:lpstr>ZNANY CYTAT ZE ZDARZENIA LUB OGÓLNY CYTAT WSPIERAJĄCY TWOJĄ TEZĘ LUB ZDANIE TWIERDZĄCE.</vt:lpstr>
      <vt:lpstr>Bibliography: over 1000 footnotes</vt:lpstr>
      <vt:lpstr>Duck on roman law in england</vt:lpstr>
      <vt:lpstr>Modern admiralty practice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Łukasz Marzec</dc:creator>
  <cp:lastModifiedBy>Jacek Wiewiorowski</cp:lastModifiedBy>
  <cp:revision>32</cp:revision>
  <dcterms:created xsi:type="dcterms:W3CDTF">2026-03-07T21:26:52Z</dcterms:created>
  <dcterms:modified xsi:type="dcterms:W3CDTF">2026-03-27T10:27:49Z</dcterms:modified>
</cp:coreProperties>
</file>