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Náz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úrovně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e - 3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Dítě pozorující dalekohledem zasněženou horskou krajinu"/>
          <p:cNvSpPr/>
          <p:nvPr>
            <p:ph type="pic" sz="quarter" idx="21"/>
          </p:nvPr>
        </p:nvSpPr>
        <p:spPr>
          <a:xfrm>
            <a:off x="6464300" y="5067300"/>
            <a:ext cx="5943600" cy="396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2" name="Malý skalnatý ostrov porostlý trávou a obklopený oceánem s modrou oblohou v pozadí"/>
          <p:cNvSpPr/>
          <p:nvPr>
            <p:ph type="pic" sz="quarter" idx="22"/>
          </p:nvPr>
        </p:nvSpPr>
        <p:spPr>
          <a:xfrm>
            <a:off x="6464300" y="762000"/>
            <a:ext cx="584835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Červená loď zakotvená u mola na řece se stromy podél břehu a modrou oblohou v pozadí"/>
          <p:cNvSpPr/>
          <p:nvPr>
            <p:ph type="pic" sz="half" idx="23"/>
          </p:nvPr>
        </p:nvSpPr>
        <p:spPr>
          <a:xfrm>
            <a:off x="723900" y="723015"/>
            <a:ext cx="5638801" cy="8458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á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–Josef Novák"/>
          <p:cNvSpPr txBox="1"/>
          <p:nvPr>
            <p:ph type="body" sz="quarter" idx="21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b="1" sz="2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–Josef Novák</a:t>
            </a:r>
          </a:p>
        </p:txBody>
      </p:sp>
      <p:sp>
        <p:nvSpPr>
          <p:cNvPr id="112" name="„Sem napište citát.“"/>
          <p:cNvSpPr txBox="1"/>
          <p:nvPr>
            <p:ph type="body" sz="quarter" idx="22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pPr/>
            <a:r>
              <a:t>„Sem napište citát.“</a:t>
            </a: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anoramatická fotka dvou kanoistů na široké řece se zasněženými horami v pozadí"/>
          <p:cNvSpPr/>
          <p:nvPr>
            <p:ph type="pic" idx="21"/>
          </p:nvPr>
        </p:nvSpPr>
        <p:spPr>
          <a:xfrm>
            <a:off x="-812800" y="0"/>
            <a:ext cx="146304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2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e - na šíř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anoramatická fotka dvou kanoistů na široké řece se zasněženými horami v pozadí"/>
          <p:cNvSpPr/>
          <p:nvPr>
            <p:ph type="pic" idx="21"/>
          </p:nvPr>
        </p:nvSpPr>
        <p:spPr>
          <a:xfrm>
            <a:off x="1600200" y="330200"/>
            <a:ext cx="9779001" cy="65193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 názvu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 názvu</a:t>
            </a:r>
          </a:p>
        </p:txBody>
      </p:sp>
      <p:sp>
        <p:nvSpPr>
          <p:cNvPr id="22" name="Text úrovně 1…"/>
          <p:cNvSpPr txBox="1"/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 - ve střed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názvu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e -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Červená loď zakotvená u mola na řece se stromy podél břehu a modrou oblohou v pozadí"/>
          <p:cNvSpPr/>
          <p:nvPr>
            <p:ph type="pic" sz="half" idx="21"/>
          </p:nvPr>
        </p:nvSpPr>
        <p:spPr>
          <a:xfrm>
            <a:off x="6642100" y="762000"/>
            <a:ext cx="5494867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 názvu"/>
          <p:cNvSpPr txBox="1"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40" name="Text úrovně 1…"/>
          <p:cNvSpPr txBox="1"/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 - nahoř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 a 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, odrážky, 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ervená loď zakotvená u mola na řece se stromy podél břehu a modrou oblohou v pozadí"/>
          <p:cNvSpPr/>
          <p:nvPr>
            <p:ph type="pic" sz="half" idx="21"/>
          </p:nvPr>
        </p:nvSpPr>
        <p:spPr>
          <a:xfrm>
            <a:off x="6718300" y="1054100"/>
            <a:ext cx="5334000" cy="8001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7" name="Text úrovně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, odrážky a živé video –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, odrážky a živé video –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85" name="Text úrovně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he Rhodian Principle of Shared Loss (common danger)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14095">
              <a:defRPr sz="7040"/>
            </a:lvl1pPr>
          </a:lstStyle>
          <a:p>
            <a:pPr/>
            <a:r>
              <a:t>The Rhodian Principle of Shared Loss (common danger)</a:t>
            </a:r>
          </a:p>
        </p:txBody>
      </p:sp>
      <p:sp>
        <p:nvSpPr>
          <p:cNvPr id="138" name="doc. JUDr. Petr Dostalík, Ph.D.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315468">
              <a:defRPr sz="1728"/>
            </a:pPr>
            <a:r>
              <a:t>doc. JUDr. Petr Dostalík, Ph.D. </a:t>
            </a:r>
          </a:p>
          <a:p>
            <a:pPr defTabSz="315468">
              <a:defRPr sz="1728"/>
            </a:pPr>
            <a:r>
              <a:t>JUDr. Karel Růžička </a:t>
            </a:r>
          </a:p>
          <a:p>
            <a:pPr defTabSz="315468">
              <a:defRPr sz="1728"/>
            </a:pPr>
            <a:r>
              <a:t>Palacky University Olomouc </a:t>
            </a:r>
          </a:p>
          <a:p>
            <a:pPr defTabSz="315468">
              <a:defRPr sz="1728"/>
            </a:pPr>
            <a:r>
              <a:t>27.3.2026 Gdaňsk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ivil Code 1950, International Code of Commerc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9044">
              <a:defRPr sz="6560"/>
            </a:lvl1pPr>
          </a:lstStyle>
          <a:p>
            <a:pPr/>
            <a:r>
              <a:t>Civil Code 1950, International Code of Commerce </a:t>
            </a:r>
          </a:p>
        </p:txBody>
      </p:sp>
      <p:sp>
        <p:nvSpPr>
          <p:cNvPr id="165" name="Traces of the Rhodian principle may also be identified in later Czechoslovak civil law, especially in the Civil Code of 1950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65760" indent="-365760" defTabSz="467359">
              <a:spcBef>
                <a:spcPts val="3300"/>
              </a:spcBef>
              <a:defRPr sz="3040"/>
            </a:pPr>
            <a:r>
              <a:t>Traces of the Rhodian principle may also be identified in later Czechoslovak civil law, especially in the Civil Code of 1950. 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The Rhodian principle has been adopted to the to the Czech International code of commerce (1961 - 1991) - purposed for the international trade only 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danger</a:t>
            </a:r>
            <a:r>
              <a:t> is clearly expressed in § 707 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If, in a situation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necessity</a:t>
            </a:r>
            <a:r>
              <a:t>, a thing is sacrificed or expenses are incurred in order to avert greater damage, anyone who has benefited from it is obliged to provide the injured party with proportional compensation.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From common danger to state of necessit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From common danger to state of necessity </a:t>
            </a:r>
          </a:p>
        </p:txBody>
      </p:sp>
      <p:sp>
        <p:nvSpPr>
          <p:cNvPr id="168" name="One linguistic issue in the former slide - instead of common danger there is “common necessity” (společná nouze)…"/>
          <p:cNvSpPr txBox="1"/>
          <p:nvPr>
            <p:ph type="body" idx="1"/>
          </p:nvPr>
        </p:nvSpPr>
        <p:spPr>
          <a:xfrm>
            <a:off x="190550" y="2597149"/>
            <a:ext cx="11099801" cy="6286501"/>
          </a:xfrm>
          <a:prstGeom prst="rect">
            <a:avLst/>
          </a:prstGeom>
        </p:spPr>
        <p:txBody>
          <a:bodyPr/>
          <a:lstStyle/>
          <a:p>
            <a:pPr marL="443484" indent="-443484" defTabSz="566674">
              <a:spcBef>
                <a:spcPts val="4000"/>
              </a:spcBef>
              <a:defRPr sz="3686"/>
            </a:pPr>
            <a:r>
              <a:t>One linguistic issue in the former slide - instead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danger</a:t>
            </a:r>
            <a:r>
              <a:t> there is “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necessity</a:t>
            </a:r>
            <a:r>
              <a:t>” (společná nouze) 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In the period 1950 - 2014 the Rhodian principle is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disappearing</a:t>
            </a:r>
            <a:r>
              <a:t> from the Czech Civil Code and is replaced by the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state of necessity</a:t>
            </a:r>
            <a:r>
              <a:t> (krajní nouze) 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This state of necessity is also rooted in Roman law 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Dig. 43, 24, 7, 3.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tate of necessity - development in Czech La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State of necessity - development in Czech Law </a:t>
            </a:r>
          </a:p>
        </p:txBody>
      </p:sp>
      <p:sp>
        <p:nvSpPr>
          <p:cNvPr id="171" name="State of Necessity — Development in Czech LawHowev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88036" indent="-288036" defTabSz="368045">
              <a:spcBef>
                <a:spcPts val="2600"/>
              </a:spcBef>
              <a:defRPr sz="2394"/>
            </a:pPr>
          </a:p>
          <a:p>
            <a:pPr marL="0" indent="0" defTabSz="288036">
              <a:spcBef>
                <a:spcPts val="700"/>
              </a:spcBef>
              <a:buSzTx/>
              <a:buNone/>
              <a:defRPr b="1" sz="756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State of Necessity — Development in Czech LawHowever</a:t>
            </a:r>
            <a:endParaRPr b="0"/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Based on § 20 of the Soviet Criminal Code of 1922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Governed by the principles of subsidiarity and proportionality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Considered a circumstance excluding unlawfulness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The Civil Code of 1950 imposed a duty to compensate for damage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The Civil Code of 1964 no longer imposed such a duty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Harm threatening another person may also be averted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Examples of imminent harm include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floods or animal attacks</a:t>
            </a:r>
          </a:p>
          <a:p>
            <a:pPr marL="721423" indent="-633412" defTabSz="368045">
              <a:spcBef>
                <a:spcPts val="2600"/>
              </a:spcBef>
              <a:buFont typeface="Times Roman"/>
              <a:defRPr sz="2394"/>
            </a:pPr>
            <a:r>
              <a:t>The danger must be immediate and ongoing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he disappearance of the Rhodian princi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The disappearance of the Rhodian principle  </a:t>
            </a:r>
          </a:p>
        </p:txBody>
      </p:sp>
      <p:sp>
        <p:nvSpPr>
          <p:cNvPr id="174" name="The principle of the Rhodian law disappears and it is replaced by the state of necessit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principle of the Rhodian law disappears and it is replaced by the state of necessity </a:t>
            </a:r>
          </a:p>
          <a:p>
            <a:pPr/>
            <a:r>
              <a:t>Dig. 14, 2 must yield to Dig. 43, 24, 7, 3.</a:t>
            </a:r>
          </a:p>
          <a:p>
            <a:pPr/>
            <a:r>
              <a:t>For me this is a proof that you can find anything in Roman Law if you need to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he reappearance of Rhodian Princi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The reappearance of Rhodian Principle  </a:t>
            </a:r>
          </a:p>
        </p:txBody>
      </p:sp>
      <p:sp>
        <p:nvSpPr>
          <p:cNvPr id="177" name="In 2012, the Rhodian principle re-emerged in Czech Civil Code, referred to as the use of another’s property for the benefit of another. (§ 3008 - 3014, various institutions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3484" indent="-443484" defTabSz="566674">
              <a:spcBef>
                <a:spcPts val="4000"/>
              </a:spcBef>
              <a:defRPr sz="3686"/>
            </a:pPr>
            <a:r>
              <a:t>In 2012, the Rhodian principle re-emerged in Czech Civil Code, referred to as the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use of another’s property for the benefit of another</a:t>
            </a:r>
            <a:r>
              <a:t>. (§ 3008 - 3014, various institutions)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At the same time, the concept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state of necessity remains preserved (§ 2906)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 Both institutions governed by the principle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sarciatur, quod pro omnibus datum est</a:t>
            </a:r>
            <a:r>
              <a:t>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coexist side by side</a:t>
            </a:r>
            <a:r>
              <a:t> (§§ 2906 and 3014).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Another institutions governed by Rhodian Princi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9044">
              <a:defRPr sz="6560"/>
            </a:lvl1pPr>
          </a:lstStyle>
          <a:p>
            <a:pPr/>
            <a:r>
              <a:t>Another institutions governed by Rhodian Principle </a:t>
            </a:r>
          </a:p>
        </p:txBody>
      </p:sp>
      <p:sp>
        <p:nvSpPr>
          <p:cNvPr id="180" name="Furthermore, additional related institutions covering common danger and sacrifice of thing were taken over from Austrian law, includ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Furthermore, additional related institutions covering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danger</a:t>
            </a:r>
            <a:r>
              <a:t>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and sacrifice of thing</a:t>
            </a:r>
            <a:r>
              <a:t> were taken over from Austrian law, including </a:t>
            </a:r>
          </a:p>
          <a:p>
            <a:pPr/>
            <a:r>
              <a:rPr b="1">
                <a:latin typeface="Helvetica"/>
                <a:ea typeface="Helvetica"/>
                <a:cs typeface="Helvetica"/>
                <a:sym typeface="Helvetica"/>
              </a:rPr>
              <a:t>Necessary </a:t>
            </a:r>
            <a:r>
              <a:rPr b="1" i="1">
                <a:latin typeface="Helvetica"/>
                <a:ea typeface="Helvetica"/>
                <a:cs typeface="Helvetica"/>
                <a:sym typeface="Helvetica"/>
              </a:rPr>
              <a:t>negotiorum gestio</a:t>
            </a:r>
            <a:r>
              <a:t> (§§ 3006–3007) </a:t>
            </a:r>
          </a:p>
          <a:p>
            <a:pPr/>
            <a:r>
              <a:rPr b="1">
                <a:latin typeface="Helvetica"/>
                <a:ea typeface="Helvetica"/>
                <a:cs typeface="Helvetica"/>
                <a:sym typeface="Helvetica"/>
              </a:rPr>
              <a:t>Rescue of another’s property</a:t>
            </a:r>
            <a:r>
              <a:t> (§ 3008) </a:t>
            </a:r>
          </a:p>
          <a:p>
            <a:pPr/>
            <a:r>
              <a:t>“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True” lex Rhodia</a:t>
            </a:r>
            <a:r>
              <a:t> (§ 3014)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Necessary Negotiorum Gestio (§ 3008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Necessary </a:t>
            </a:r>
            <a:r>
              <a:t>Negotiorum Gestio (§ 3008)</a:t>
            </a:r>
          </a:p>
        </p:txBody>
      </p:sp>
      <p:sp>
        <p:nvSpPr>
          <p:cNvPr id="183" name="In cases of necessary management, a person who averts substantial damage threatening another in a situation of necessity is entitled to reimbursement of expens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06324" indent="-306324" defTabSz="391414">
              <a:spcBef>
                <a:spcPts val="2800"/>
              </a:spcBef>
              <a:defRPr sz="2546"/>
            </a:pPr>
            <a:r>
              <a:t>In cases of necessary management, a person who averts substantial damage threatening another in a situation of necessity is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entitled to reimbursement of expenses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marL="306324" indent="-306324" defTabSz="391414">
              <a:spcBef>
                <a:spcPts val="2800"/>
              </a:spcBef>
              <a:defRPr sz="2546"/>
            </a:pPr>
            <a:r>
              <a:t>A situation of necessity is understood as an extraordinary external circumstance requiring assistance</a:t>
            </a:r>
          </a:p>
          <a:p>
            <a:pPr marL="306324" indent="-306324" defTabSz="391414">
              <a:spcBef>
                <a:spcPts val="2800"/>
              </a:spcBef>
              <a:defRPr sz="2546"/>
            </a:pPr>
            <a:r>
              <a:t>Examples include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fire</a:t>
            </a:r>
            <a:r>
              <a:t>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collapse of a building</a:t>
            </a:r>
            <a:r>
              <a:t>, and similar emergencies</a:t>
            </a:r>
          </a:p>
          <a:p>
            <a:pPr marL="306324" indent="-306324" defTabSz="391414">
              <a:spcBef>
                <a:spcPts val="2800"/>
              </a:spcBef>
              <a:defRPr sz="2546"/>
            </a:pPr>
            <a:r>
              <a:t>These situations are comparable to those envisaged by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Lex Rhodia de iactu</a:t>
            </a:r>
          </a:p>
          <a:p>
            <a:pPr marL="306324" indent="-306324" defTabSz="391414">
              <a:spcBef>
                <a:spcPts val="2800"/>
              </a:spcBef>
              <a:defRPr sz="2546"/>
            </a:pPr>
            <a:r>
              <a:t>According to legal commentary,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negotiorum gestio</a:t>
            </a:r>
            <a:r>
              <a:t> developed from the concept of state of necessity</a:t>
            </a:r>
          </a:p>
          <a:p>
            <a:pPr marL="306324" indent="-306324" defTabSz="391414">
              <a:spcBef>
                <a:spcPts val="2800"/>
              </a:spcBef>
              <a:defRPr sz="2546"/>
            </a:pPr>
            <a:r>
              <a:t>However, the principle of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Lex Rhodia</a:t>
            </a:r>
            <a:r>
              <a:t> (§ 3014) may be applied subsidiarily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scue of Another’s Property (§ 3008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Rescue of Another’s Property (§ 3008) </a:t>
            </a:r>
          </a:p>
        </p:txBody>
      </p:sp>
      <p:sp>
        <p:nvSpPr>
          <p:cNvPr id="186" name="The rescue of another’s property is considered a special case of negotiorum gesti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640079" indent="-320039" defTabSz="408940">
              <a:spcBef>
                <a:spcPts val="2900"/>
              </a:spcBef>
              <a:defRPr sz="2660"/>
            </a:pPr>
            <a:r>
              <a:t>The rescue of another’s property is considered a special case of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negotiorum gestio</a:t>
            </a:r>
          </a:p>
          <a:p>
            <a:pPr lvl="1" marL="640079" indent="-320039" defTabSz="408940">
              <a:spcBef>
                <a:spcPts val="2900"/>
              </a:spcBef>
              <a:defRPr sz="2660"/>
            </a:pPr>
            <a:r>
              <a:t>It must involve the rescue of a person or property in a situation of necessity</a:t>
            </a:r>
          </a:p>
          <a:p>
            <a:pPr lvl="1" marL="640079" indent="-320039" defTabSz="408940">
              <a:spcBef>
                <a:spcPts val="2900"/>
              </a:spcBef>
              <a:defRPr sz="2660"/>
            </a:pPr>
            <a:r>
              <a:t>Unlike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negotiorum gestio</a:t>
            </a:r>
            <a:r>
              <a:t>, the rescuer is entitled to remuneration</a:t>
            </a:r>
          </a:p>
          <a:p>
            <a:pPr lvl="1" marL="640079" indent="-320039" defTabSz="408940">
              <a:spcBef>
                <a:spcPts val="2900"/>
              </a:spcBef>
              <a:defRPr sz="2660"/>
            </a:pPr>
            <a:r>
              <a:t>However, the distinction is not entirely clear</a:t>
            </a:r>
          </a:p>
          <a:p>
            <a:pPr lvl="1" marL="640079" indent="-320039" defTabSz="408940">
              <a:spcBef>
                <a:spcPts val="2900"/>
              </a:spcBef>
              <a:defRPr sz="2660"/>
            </a:pPr>
            <a:r>
              <a:t>When damage is averted, the property is effectively being rescued</a:t>
            </a:r>
          </a:p>
          <a:p>
            <a:pPr lvl="1" marL="640079" indent="-320039" defTabSz="408940">
              <a:spcBef>
                <a:spcPts val="2900"/>
              </a:spcBef>
              <a:defRPr sz="2660"/>
            </a:pPr>
            <a:r>
              <a:t>In situations covered by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Lex Rhodia</a:t>
            </a:r>
            <a:r>
              <a:t>, both cargo and the ship are rescued </a:t>
            </a:r>
          </a:p>
          <a:p>
            <a:pPr lvl="1" marL="640079" indent="-320039" defTabSz="408940">
              <a:spcBef>
                <a:spcPts val="2900"/>
              </a:spcBef>
              <a:defRPr sz="2660"/>
            </a:pPr>
            <a:r>
              <a:t>The safety of passengers is also ensured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“True” Lex Rhodia § 301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54990">
              <a:defRPr sz="7600"/>
            </a:lvl1pPr>
          </a:lstStyle>
          <a:p>
            <a:pPr/>
            <a:r>
              <a:t>“True” Lex Rhodia § 3014 </a:t>
            </a:r>
          </a:p>
        </p:txBody>
      </p:sp>
      <p:sp>
        <p:nvSpPr>
          <p:cNvPr id="189" name="If someone’s property is sacrificed in a situation of necessity in order to avert greater damage, everyone who benefited from it must provide the injured party with proportional compensatio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If someone’s property is sacrificed in a situation of necessity in order to avert greater damage, everyone who benefited from it must provide the injured party with proportional compensation.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“True” Lex Rhodia § 301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54990">
              <a:defRPr sz="7600"/>
            </a:lvl1pPr>
          </a:lstStyle>
          <a:p>
            <a:pPr/>
            <a:r>
              <a:t>“True” Lex Rhodia § 3014 </a:t>
            </a:r>
          </a:p>
        </p:txBody>
      </p:sp>
      <p:sp>
        <p:nvSpPr>
          <p:cNvPr id="192" name="In the 2012 Czech Civil Code, the key element of common danger was omitted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87070" indent="-603250" defTabSz="350520">
              <a:spcBef>
                <a:spcPts val="2500"/>
              </a:spcBef>
              <a:buFont typeface="Times Roman"/>
              <a:defRPr sz="2280"/>
            </a:pPr>
            <a:r>
              <a:t>In the 2012 Czech Civil Code, the key element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danger</a:t>
            </a:r>
            <a:r>
              <a:t> was omitted</a:t>
            </a:r>
          </a:p>
          <a:p>
            <a:pPr lvl="1" marL="770890" indent="-603250" defTabSz="350520">
              <a:spcBef>
                <a:spcPts val="2500"/>
              </a:spcBef>
              <a:buFont typeface="Times Roman"/>
              <a:defRPr sz="2280"/>
            </a:pPr>
            <a:r>
              <a:t>This element was not explicitly contained in the ABGB of 1811 (ius commune)</a:t>
            </a:r>
          </a:p>
          <a:p>
            <a:pPr lvl="1" marL="770890" indent="-603250" defTabSz="350520">
              <a:spcBef>
                <a:spcPts val="2500"/>
              </a:spcBef>
              <a:buFont typeface="Times Roman"/>
              <a:defRPr sz="2280"/>
            </a:pPr>
            <a:r>
              <a:t>The concept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danger</a:t>
            </a:r>
            <a:r>
              <a:t> was later explicitly introduced in the Czechoslovak Code of International Trade 1963</a:t>
            </a:r>
          </a:p>
          <a:p>
            <a:pPr marL="274320" indent="-274320" defTabSz="350520">
              <a:spcBef>
                <a:spcPts val="2500"/>
              </a:spcBef>
              <a:defRPr sz="2280"/>
            </a:pPr>
            <a:r>
              <a:t>By removing the concept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common necessity</a:t>
            </a:r>
            <a:r>
              <a:t>, the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true </a:t>
            </a:r>
            <a:r>
              <a:rPr b="1" i="1">
                <a:latin typeface="Helvetica"/>
                <a:ea typeface="Helvetica"/>
                <a:cs typeface="Helvetica"/>
                <a:sym typeface="Helvetica"/>
              </a:rPr>
              <a:t>Lex Rhodia</a:t>
            </a:r>
            <a:r>
              <a:t>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loses its doctrinal foundation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marL="274320" indent="-274320" defTabSz="350520">
              <a:spcBef>
                <a:spcPts val="2500"/>
              </a:spcBef>
              <a:defRPr sz="2280"/>
            </a:pPr>
            <a:r>
              <a:t>As a result, the classical Rhodian rule becomes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largely inapplicable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marL="274320" indent="-274320" defTabSz="350520">
              <a:spcBef>
                <a:spcPts val="2500"/>
              </a:spcBef>
              <a:defRPr sz="2280"/>
            </a:pPr>
            <a:r>
              <a:t>Instead, other provisions governed by the Rhodian principle must be applied </a:t>
            </a:r>
          </a:p>
          <a:p>
            <a:pPr lvl="1" marL="548640" indent="-274320" defTabSz="350520">
              <a:spcBef>
                <a:spcPts val="2500"/>
              </a:spcBef>
              <a:defRPr sz="2280"/>
            </a:pPr>
            <a:r>
              <a:t>according to Š. Luby common state of necessity exists and it’s not derived from criminal law.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zech A landlocked countr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6570">
              <a:defRPr sz="6800"/>
            </a:lvl1pPr>
          </a:lstStyle>
          <a:p>
            <a:pPr/>
            <a:r>
              <a:t>Czech A landlocked country </a:t>
            </a:r>
          </a:p>
        </p:txBody>
      </p:sp>
      <p:sp>
        <p:nvSpPr>
          <p:cNvPr id="141" name="Czech republic is landlocked country with some naval achievements in histor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38327" indent="-338327" defTabSz="432308">
              <a:spcBef>
                <a:spcPts val="3100"/>
              </a:spcBef>
              <a:defRPr sz="2812"/>
            </a:pPr>
            <a:r>
              <a:t>Czech republic is landlocked country with some naval achievements in history 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One of the biggest naval uprisings in the history of Austro-Ungarian Navy was led by Czech 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Uprising in Boka Kotorská was led by František Rasch (born 9. 12.1889 in Přerov - 11.2. 1918 Boka Kotorská) 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Czech is undefeated naval nation - one naval victory 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15. 8. 1918 Czech Legions armed with improvised armored cruisers (made from captured steamers) defeated the Red (Bolshevik) forces in Baykal and sank the armed icebreaker Bajkal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onclus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Conclusion </a:t>
            </a:r>
          </a:p>
        </p:txBody>
      </p:sp>
      <p:sp>
        <p:nvSpPr>
          <p:cNvPr id="195" name="The Rhodian principle was adopted into Czech private law in two different way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8620" indent="-388620" defTabSz="496570">
              <a:spcBef>
                <a:spcPts val="3500"/>
              </a:spcBef>
              <a:defRPr sz="3230"/>
            </a:pPr>
            <a:r>
              <a:t>The Rhodian principle was adopted into Czech private law in two different ways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First, through the concept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state of necessity</a:t>
            </a:r>
            <a:r>
              <a:t>, inspired by the Soviet Criminal Code of 1922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Second, through the traditional approach of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averting common danger</a:t>
            </a:r>
            <a:r>
              <a:t>, including:</a:t>
            </a:r>
          </a:p>
          <a:p>
            <a:pPr marL="388620" indent="-388620" defTabSz="496570">
              <a:spcBef>
                <a:spcPts val="3500"/>
              </a:spcBef>
              <a:defRPr b="1" sz="3230">
                <a:latin typeface="Helvetica"/>
                <a:ea typeface="Helvetica"/>
                <a:cs typeface="Helvetica"/>
                <a:sym typeface="Helvetica"/>
              </a:defRPr>
            </a:pPr>
            <a:r>
              <a:t>necessary negotiorum gestio</a:t>
            </a:r>
          </a:p>
          <a:p>
            <a:pPr marL="388620" indent="-388620" defTabSz="496570">
              <a:spcBef>
                <a:spcPts val="3500"/>
              </a:spcBef>
              <a:defRPr b="1" sz="3230">
                <a:latin typeface="Helvetica"/>
                <a:ea typeface="Helvetica"/>
                <a:cs typeface="Helvetica"/>
                <a:sym typeface="Helvetica"/>
              </a:defRPr>
            </a:pPr>
            <a:r>
              <a:t>rescue of another’s property</a:t>
            </a:r>
          </a:p>
          <a:p>
            <a:pPr marL="388620" indent="-269875" defTabSz="388620">
              <a:spcBef>
                <a:spcPts val="0"/>
              </a:spcBef>
              <a:buFont typeface="Times Roman"/>
              <a:defRPr sz="102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lationship Between the Two Approach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Relationship Between the Two Approaches</a:t>
            </a:r>
          </a:p>
        </p:txBody>
      </p:sp>
      <p:sp>
        <p:nvSpPr>
          <p:cNvPr id="198" name="Both approaches have their roots in Roman law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801581" indent="-703791" defTabSz="408940">
              <a:spcBef>
                <a:spcPts val="2900"/>
              </a:spcBef>
              <a:buFont typeface="Times Roman"/>
              <a:defRPr sz="2660"/>
            </a:pPr>
            <a:r>
              <a:t>Both approaches have their roots in Roman law</a:t>
            </a:r>
          </a:p>
          <a:p>
            <a:pPr marL="801581" indent="-703791" defTabSz="408940">
              <a:spcBef>
                <a:spcPts val="2900"/>
              </a:spcBef>
              <a:buFont typeface="Times Roman"/>
              <a:defRPr sz="2660"/>
            </a:pPr>
            <a:r>
              <a:t>They coexist in Czech private law</a:t>
            </a:r>
          </a:p>
          <a:p>
            <a:pPr marL="801581" indent="-703791" defTabSz="408940">
              <a:spcBef>
                <a:spcPts val="2900"/>
              </a:spcBef>
              <a:buFont typeface="Times Roman"/>
              <a:defRPr sz="2660"/>
            </a:pPr>
            <a:r>
              <a:t>However, they do not complement each other</a:t>
            </a:r>
          </a:p>
          <a:p>
            <a:pPr marL="801581" indent="-703791" defTabSz="408940">
              <a:spcBef>
                <a:spcPts val="2900"/>
              </a:spcBef>
              <a:buFont typeface="Times Roman"/>
              <a:defRPr sz="2660"/>
            </a:pPr>
            <a:r>
              <a:t>Rather, they tend to exclude one another</a:t>
            </a:r>
          </a:p>
          <a:p>
            <a:pPr marL="0" indent="0" defTabSz="408940">
              <a:spcBef>
                <a:spcPts val="2900"/>
              </a:spcBef>
              <a:buSzTx/>
              <a:buNone/>
              <a:defRPr b="1" sz="2660">
                <a:latin typeface="Helvetica"/>
                <a:ea typeface="Helvetica"/>
                <a:cs typeface="Helvetica"/>
                <a:sym typeface="Helvetica"/>
              </a:defRPr>
            </a:pPr>
            <a:r>
              <a:t>Interpretative Difficulties</a:t>
            </a:r>
          </a:p>
          <a:p>
            <a:pPr marL="801581" indent="-703791" defTabSz="408940">
              <a:spcBef>
                <a:spcPts val="2900"/>
              </a:spcBef>
              <a:buFont typeface="Times Roman"/>
              <a:defRPr sz="2660"/>
            </a:pPr>
            <a:r>
              <a:t>Czech legal scholarship faces significant difficulties in interpreting these provisions</a:t>
            </a:r>
          </a:p>
          <a:p>
            <a:pPr marL="801581" indent="-703791" defTabSz="408940">
              <a:spcBef>
                <a:spcPts val="2900"/>
              </a:spcBef>
              <a:buFont typeface="Times Roman"/>
              <a:defRPr sz="2660"/>
            </a:pPr>
            <a:r>
              <a:t>Harmonization of these legal concepts remains problematic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Final Remar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Final Remark </a:t>
            </a:r>
          </a:p>
        </p:txBody>
      </p:sp>
      <p:sp>
        <p:nvSpPr>
          <p:cNvPr id="201" name="The main lesson is that when adopting concepts from Roman law,…"/>
          <p:cNvSpPr txBox="1"/>
          <p:nvPr>
            <p:ph type="body" idx="1"/>
          </p:nvPr>
        </p:nvSpPr>
        <p:spPr>
          <a:xfrm>
            <a:off x="1223702" y="2474570"/>
            <a:ext cx="11099801" cy="6286501"/>
          </a:xfrm>
          <a:prstGeom prst="rect">
            <a:avLst/>
          </a:prstGeom>
        </p:spPr>
        <p:txBody>
          <a:bodyPr/>
          <a:lstStyle/>
          <a:p>
            <a:pPr marL="1145116" indent="-1005416">
              <a:buFont typeface="Times Roman"/>
            </a:pPr>
            <a:r>
              <a:t>The main lesson is that when adopting concepts from Roman law,</a:t>
            </a:r>
          </a:p>
          <a:p>
            <a:pPr marL="1145116" indent="-1005416">
              <a:buFont typeface="Times Roman"/>
            </a:pPr>
            <a:r>
              <a:t>it is important to ask not only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what</a:t>
            </a:r>
            <a:r>
              <a:t> is being adopted, </a:t>
            </a:r>
          </a:p>
          <a:p>
            <a:pPr marL="1145116" indent="-1005416">
              <a:buFont typeface="Times Roman"/>
            </a:pPr>
            <a:r>
              <a:t>but also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how</a:t>
            </a:r>
            <a:r>
              <a:t> it is being adopted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roposed Solu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Proposed Solution</a:t>
            </a:r>
          </a:p>
        </p:txBody>
      </p:sp>
      <p:sp>
        <p:nvSpPr>
          <p:cNvPr id="204" name="The most appropriate solution is to retain the concept of state of necessit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030604" indent="-904874" defTabSz="525779">
              <a:spcBef>
                <a:spcPts val="3700"/>
              </a:spcBef>
              <a:buFont typeface="Times Roman"/>
              <a:defRPr sz="3420"/>
            </a:pPr>
            <a:r>
              <a:t>The most appropriate solution is to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retain the concept of state of necessity</a:t>
            </a:r>
          </a:p>
          <a:p>
            <a:pPr marL="1030604" indent="-904874" defTabSz="525779">
              <a:spcBef>
                <a:spcPts val="3700"/>
              </a:spcBef>
              <a:buFont typeface="Times Roman"/>
              <a:defRPr sz="3420"/>
            </a:pPr>
            <a:r>
              <a:t>The rules should be supplemented by provisions on compensation for damage and reimbursement of necessary expenses</a:t>
            </a:r>
          </a:p>
          <a:p>
            <a:pPr marL="1030604" indent="-904874" defTabSz="525779">
              <a:spcBef>
                <a:spcPts val="3700"/>
              </a:spcBef>
              <a:buFont typeface="Times Roman"/>
              <a:defRPr sz="3420"/>
            </a:pPr>
            <a:r>
              <a:t>This may be achieved by referring to:</a:t>
            </a:r>
          </a:p>
          <a:p>
            <a:pPr lvl="1" marL="1442084" indent="-904874" defTabSz="525779">
              <a:spcBef>
                <a:spcPts val="3700"/>
              </a:spcBef>
              <a:buFont typeface="Times Roman"/>
              <a:buChar char="◦"/>
              <a:defRPr b="1" sz="3420">
                <a:latin typeface="Helvetica"/>
                <a:ea typeface="Helvetica"/>
                <a:cs typeface="Helvetica"/>
                <a:sym typeface="Helvetica"/>
              </a:defRPr>
            </a:pPr>
            <a:r>
              <a:t>unjust enrichment</a:t>
            </a:r>
          </a:p>
          <a:p>
            <a:pPr lvl="1" marL="1442084" indent="-904874" defTabSz="525779">
              <a:spcBef>
                <a:spcPts val="3700"/>
              </a:spcBef>
              <a:buFont typeface="Times Roman"/>
              <a:buChar char="◦"/>
              <a:defRPr b="1" sz="3420">
                <a:latin typeface="Helvetica"/>
                <a:ea typeface="Helvetica"/>
                <a:cs typeface="Helvetica"/>
                <a:sym typeface="Helvetica"/>
              </a:defRPr>
            </a:pPr>
            <a:r>
              <a:t>necessary negotiorum gestio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hank you for your atten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Thank you for your attention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Adoption of the Lex Rhodi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14095">
              <a:defRPr sz="7040"/>
            </a:lvl1pPr>
          </a:lstStyle>
          <a:p>
            <a:pPr/>
            <a:r>
              <a:t>Adoption of the Lex Rhodia </a:t>
            </a:r>
          </a:p>
        </p:txBody>
      </p:sp>
      <p:sp>
        <p:nvSpPr>
          <p:cNvPr id="144" name="As a landlocked country the Czech Civil Law has adopted some provisions of the Lex Rhodia de iactu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8620" indent="-388620" defTabSz="496570">
              <a:spcBef>
                <a:spcPts val="3500"/>
              </a:spcBef>
              <a:defRPr sz="3230"/>
            </a:pPr>
            <a:r>
              <a:t>As a landlocked country the Czech Civil Law has adopted some provisions of the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Lex Rhodia de iactu </a:t>
            </a:r>
            <a:endParaRPr i="1">
              <a:latin typeface="Helvetica"/>
              <a:ea typeface="Helvetica"/>
              <a:cs typeface="Helvetica"/>
              <a:sym typeface="Helvetica"/>
            </a:endParaRP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The aim of this presentation is to 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Explain the principle of Lex Rhodia de iactu 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Identify parallels in Czech civil law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Demonstrate continuity (and discontinuity) of legal ideas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And (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as always</a:t>
            </a:r>
            <a:r>
              <a:t>) </a:t>
            </a:r>
            <a:r>
              <a:rPr u="sng"/>
              <a:t>underline</a:t>
            </a:r>
            <a:r>
              <a:t> the importance of Roman Law for a complex understanding of the modern legal issues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he principle of Lex Rhodi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14095">
              <a:defRPr sz="7040"/>
            </a:lvl1pPr>
          </a:lstStyle>
          <a:p>
            <a:pPr/>
            <a:r>
              <a:t>The principle of Lex Rhodia </a:t>
            </a:r>
          </a:p>
        </p:txBody>
      </p:sp>
      <p:sp>
        <p:nvSpPr>
          <p:cNvPr id="147" name="The principle can be found in the well-known fragment of Diges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69747" indent="-269747" defTabSz="344677">
              <a:spcBef>
                <a:spcPts val="2400"/>
              </a:spcBef>
              <a:defRPr sz="2241"/>
            </a:pPr>
            <a:r>
              <a:t>The principle can be found in the well-known fragment of Digest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Dig. 14, 2, 1 (Ulp)</a:t>
            </a:r>
          </a:p>
          <a:p>
            <a:pPr marL="269747" indent="-269747" defTabSz="344677">
              <a:spcBef>
                <a:spcPts val="2400"/>
              </a:spcBef>
              <a:defRPr i="1" sz="2241">
                <a:latin typeface="Helvetica"/>
                <a:ea typeface="Helvetica"/>
                <a:cs typeface="Helvetica"/>
                <a:sym typeface="Helvetica"/>
              </a:defRPr>
            </a:pPr>
            <a:r>
              <a:t>Lege Rhodia cavetur ut, si levandae navis gratia iactus mercium factus est, </a:t>
            </a:r>
            <a:r>
              <a:rPr b="1"/>
              <a:t>omnium contributione sarciatur quod pro omnibus datum est.</a:t>
            </a:r>
            <a:endParaRPr b="1"/>
          </a:p>
          <a:p>
            <a:pPr lvl="1" marL="539495" indent="-269747" defTabSz="344677">
              <a:spcBef>
                <a:spcPts val="2400"/>
              </a:spcBef>
              <a:defRPr sz="2241"/>
            </a:pPr>
            <a:r>
              <a:t>This principle is embedded in one sentence -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the resulting loss must be shared by the contribution of all.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Paulus confirms the Rhodian principle and emphasizes its character as an established legal rule.</a:t>
            </a:r>
          </a:p>
          <a:p>
            <a:pPr marL="0" indent="0" defTabSz="344677">
              <a:spcBef>
                <a:spcPts val="2400"/>
              </a:spcBef>
              <a:buSzTx/>
              <a:buNone/>
              <a:defRPr sz="2241"/>
            </a:pPr>
            <a:r>
              <a:t>Dig. 14, 2, 2, 1. (Paul) 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rPr i="1">
                <a:latin typeface="Helvetica"/>
                <a:ea typeface="Helvetica"/>
                <a:cs typeface="Helvetica"/>
                <a:sym typeface="Helvetica"/>
              </a:rPr>
              <a:t>Si levandae navis gratia iactus factus est, omnium contributione sarciendum est</a:t>
            </a:r>
            <a:r>
              <a:t>.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Where goods belonging to different persons are transported on the same ship, the loss caused by the jettison becomes a common loss shared by all.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he essence of the princi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6570">
              <a:defRPr sz="6800"/>
            </a:lvl1pPr>
          </a:lstStyle>
          <a:p>
            <a:pPr/>
            <a:r>
              <a:t>The essence of the principle </a:t>
            </a:r>
          </a:p>
        </p:txBody>
      </p:sp>
      <p:sp>
        <p:nvSpPr>
          <p:cNvPr id="150" name="This fragment goes even further than the first one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531622">
              <a:spcBef>
                <a:spcPts val="3800"/>
              </a:spcBef>
              <a:buSzTx/>
              <a:buNone/>
              <a:defRPr sz="3458"/>
            </a:pPr>
            <a:r>
              <a:t>This fragment goes even further than the first one:</a:t>
            </a:r>
          </a:p>
          <a:p>
            <a:pPr marL="1042056" indent="-914929" defTabSz="531622">
              <a:spcBef>
                <a:spcPts val="3800"/>
              </a:spcBef>
              <a:buFont typeface="Times Roman"/>
              <a:defRPr sz="3458"/>
            </a:pPr>
            <a:r>
              <a:t>It explicitly refers to a common loss</a:t>
            </a:r>
          </a:p>
          <a:p>
            <a:pPr marL="1042056" indent="-914929" defTabSz="531622">
              <a:spcBef>
                <a:spcPts val="3800"/>
              </a:spcBef>
              <a:buFont typeface="Times Roman"/>
              <a:defRPr sz="3458"/>
            </a:pPr>
            <a:r>
              <a:t>It introduces the concept of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damnum commune</a:t>
            </a:r>
          </a:p>
          <a:p>
            <a:pPr marL="1042056" indent="-914929" defTabSz="531622">
              <a:spcBef>
                <a:spcPts val="3800"/>
              </a:spcBef>
              <a:buFont typeface="Times Roman"/>
              <a:defRPr sz="3458"/>
            </a:pPr>
            <a:r>
              <a:t>This is almost identical to modern concepts such as:</a:t>
            </a:r>
          </a:p>
          <a:p>
            <a:pPr lvl="1" marL="1458108" indent="-914929" defTabSz="531622">
              <a:spcBef>
                <a:spcPts val="3800"/>
              </a:spcBef>
              <a:buFont typeface="Times Roman"/>
              <a:buChar char="◦"/>
              <a:defRPr sz="3458"/>
            </a:pPr>
            <a:r>
              <a:t>general average (public law)</a:t>
            </a:r>
          </a:p>
          <a:p>
            <a:pPr lvl="1" marL="1458108" indent="-914929" defTabSz="531622">
              <a:spcBef>
                <a:spcPts val="3800"/>
              </a:spcBef>
              <a:buFont typeface="Times Roman"/>
              <a:buChar char="◦"/>
              <a:defRPr sz="3458"/>
            </a:pPr>
            <a:r>
              <a:t>equitable distribution of loss (private law)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Adoption of A Princi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Adoption of A Principle </a:t>
            </a:r>
          </a:p>
        </p:txBody>
      </p:sp>
      <p:sp>
        <p:nvSpPr>
          <p:cNvPr id="153" name="The Rhodian law was not received in its entirety.…"/>
          <p:cNvSpPr txBox="1"/>
          <p:nvPr>
            <p:ph type="body" idx="1"/>
          </p:nvPr>
        </p:nvSpPr>
        <p:spPr>
          <a:xfrm>
            <a:off x="952500" y="2597150"/>
            <a:ext cx="11099801" cy="6286500"/>
          </a:xfrm>
          <a:prstGeom prst="rect">
            <a:avLst/>
          </a:prstGeom>
        </p:spPr>
        <p:txBody>
          <a:bodyPr/>
          <a:lstStyle/>
          <a:p>
            <a:pPr marL="973349" indent="-854604" defTabSz="496570">
              <a:spcBef>
                <a:spcPts val="3500"/>
              </a:spcBef>
              <a:buFont typeface="Times Roman"/>
              <a:defRPr sz="3230"/>
            </a:pPr>
            <a:r>
              <a:t>The Rhodian law was not received in its entirety.</a:t>
            </a:r>
          </a:p>
          <a:p>
            <a:pPr marL="973349" indent="-854604" defTabSz="496570">
              <a:spcBef>
                <a:spcPts val="3500"/>
              </a:spcBef>
              <a:buFont typeface="Times Roman"/>
              <a:defRPr sz="3230"/>
            </a:pPr>
            <a:r>
              <a:t>Only its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fundamental principle</a:t>
            </a:r>
            <a:r>
              <a:t> - mentioned above - was adopted.</a:t>
            </a:r>
          </a:p>
          <a:p>
            <a:pPr marL="973349" indent="-854604" defTabSz="496570">
              <a:spcBef>
                <a:spcPts val="3500"/>
              </a:spcBef>
              <a:buFont typeface="Times Roman"/>
              <a:defRPr sz="3230"/>
            </a:pPr>
            <a:r>
              <a:t>This principle can be identified in the Czech legal tradition in several branches of law:</a:t>
            </a:r>
          </a:p>
          <a:p>
            <a:pPr lvl="1" marL="1361969" indent="-854604" defTabSz="496570">
              <a:spcBef>
                <a:spcPts val="3500"/>
              </a:spcBef>
              <a:buFont typeface="Times Roman"/>
              <a:buChar char="◦"/>
              <a:defRPr sz="3230"/>
            </a:pPr>
            <a:r>
              <a:t>Private law - civil code </a:t>
            </a:r>
          </a:p>
          <a:p>
            <a:pPr lvl="1" marL="1361969" indent="-854604" defTabSz="496570">
              <a:spcBef>
                <a:spcPts val="3500"/>
              </a:spcBef>
              <a:buFont typeface="Times Roman"/>
              <a:buChar char="◦"/>
              <a:defRPr sz="3230"/>
            </a:pPr>
            <a:r>
              <a:t>Private international law - zákon o vnitrozemské plavbě (Inland Navigation Act), zákon o námořní plavbě (Maritime Navigation Act)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eption through ABGB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54990">
              <a:defRPr sz="7600"/>
            </a:lvl1pPr>
          </a:lstStyle>
          <a:p>
            <a:pPr/>
            <a:r>
              <a:t>Reception through ABGB</a:t>
            </a:r>
          </a:p>
        </p:txBody>
      </p:sp>
      <p:sp>
        <p:nvSpPr>
          <p:cNvPr id="156" name="I have to omit the reception of the Rhodian principle in the Czech International Private Law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88036" indent="-288036" defTabSz="368045">
              <a:spcBef>
                <a:spcPts val="2600"/>
              </a:spcBef>
              <a:defRPr sz="2394"/>
            </a:pPr>
            <a:r>
              <a:t>I have to omit the reception of the Rhodian principle in the Czech International Private Law </a:t>
            </a:r>
          </a:p>
          <a:p>
            <a:pPr lvl="1" marL="576072" indent="-288036" defTabSz="368045">
              <a:spcBef>
                <a:spcPts val="2600"/>
              </a:spcBef>
              <a:defRPr sz="2394"/>
            </a:pPr>
            <a:r>
              <a:t>One of my younger colleague from Pilsen, dr. Vojtěch Vrba dedicated whole his dissertation to this issue </a:t>
            </a:r>
          </a:p>
          <a:p>
            <a:pPr marL="288036" indent="-288036" defTabSz="368045">
              <a:spcBef>
                <a:spcPts val="2600"/>
              </a:spcBef>
              <a:defRPr sz="2394"/>
            </a:pPr>
            <a:r>
              <a:t>This principle was not adopted into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Czech private law</a:t>
            </a:r>
            <a:r>
              <a:t> directly from Roman law</a:t>
            </a:r>
          </a:p>
          <a:p>
            <a:pPr marL="288036" indent="-288036" defTabSz="368045">
              <a:spcBef>
                <a:spcPts val="2600"/>
              </a:spcBef>
              <a:defRPr sz="2394"/>
            </a:pPr>
            <a:r>
              <a:t>Nor was it received through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ius commune</a:t>
            </a:r>
          </a:p>
          <a:p>
            <a:pPr marL="288036" indent="-288036" defTabSz="368045">
              <a:spcBef>
                <a:spcPts val="2600"/>
              </a:spcBef>
              <a:defRPr sz="2394"/>
            </a:pPr>
            <a:r>
              <a:t>Instead, it was adopted through the Austrian Civil Code (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Allgemeines bürgerliches Gesetzbuch</a:t>
            </a:r>
            <a:r>
              <a:t>)</a:t>
            </a:r>
          </a:p>
          <a:p>
            <a:pPr lvl="1" marL="576072" indent="-288036" defTabSz="368045">
              <a:spcBef>
                <a:spcPts val="2600"/>
              </a:spcBef>
              <a:defRPr sz="2394"/>
            </a:pPr>
            <a:r>
              <a:t>The Austrian Civil Code applied to part of the territory of Czechoslovakia</a:t>
            </a:r>
          </a:p>
          <a:p>
            <a:pPr lvl="1" marL="576072" indent="-288036" defTabSz="368045">
              <a:spcBef>
                <a:spcPts val="2600"/>
              </a:spcBef>
              <a:defRPr sz="2394"/>
            </a:pPr>
            <a:r>
              <a:t>It remained in force between 1918 and 1950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hodian Principle in ABGB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25779">
              <a:defRPr sz="7200"/>
            </a:lvl1pPr>
          </a:lstStyle>
          <a:p>
            <a:pPr/>
            <a:r>
              <a:t>Rhodian Principle in ABGB</a:t>
            </a:r>
          </a:p>
        </p:txBody>
      </p:sp>
      <p:sp>
        <p:nvSpPr>
          <p:cNvPr id="159" name="1043 ABGB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1043 ABGB: </a:t>
            </a:r>
          </a:p>
          <a:p>
            <a:pPr/>
            <a:r>
              <a:t>voluntary sacrifice</a:t>
            </a:r>
          </a:p>
          <a:p>
            <a:pPr/>
            <a:r>
              <a:t>common danger</a:t>
            </a:r>
          </a:p>
          <a:p>
            <a:pPr/>
            <a:r>
              <a:t>proportional compensation</a:t>
            </a:r>
          </a:p>
          <a:p>
            <a:pPr/>
            <a:r>
              <a:t>maritime origin (Lex Rhodia)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Interwar Interpretation of ABGB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Interwar Interpretation of ABGB</a:t>
            </a:r>
          </a:p>
        </p:txBody>
      </p:sp>
      <p:sp>
        <p:nvSpPr>
          <p:cNvPr id="162" name="A direct reference to the Digest appears in the interwar Czechoslovak legal commentary (Rouček, Sedláček, IV. Praha, 1936, p. 695).…"/>
          <p:cNvSpPr txBox="1"/>
          <p:nvPr>
            <p:ph type="body" idx="1"/>
          </p:nvPr>
        </p:nvSpPr>
        <p:spPr>
          <a:xfrm>
            <a:off x="1094558" y="2597150"/>
            <a:ext cx="11099801" cy="6286501"/>
          </a:xfrm>
          <a:prstGeom prst="rect">
            <a:avLst/>
          </a:prstGeom>
        </p:spPr>
        <p:txBody>
          <a:bodyPr/>
          <a:lstStyle/>
          <a:p>
            <a:pPr marL="260604" indent="-260604" defTabSz="332993">
              <a:spcBef>
                <a:spcPts val="2300"/>
              </a:spcBef>
              <a:defRPr sz="2166"/>
            </a:pPr>
            <a:r>
              <a:t>A direct reference to the Digest appears in the interwar Czechoslovak legal commentary (Rouček, Sedláček, IV. Praha, 1936, p. 695). </a:t>
            </a:r>
          </a:p>
          <a:p>
            <a:pPr marL="260604" indent="-260604" defTabSz="332993">
              <a:spcBef>
                <a:spcPts val="2300"/>
              </a:spcBef>
              <a:defRPr sz="2166"/>
            </a:pPr>
            <a:r>
              <a:t>According to J. Sedláček: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rPr i="1">
                <a:latin typeface="Helvetica"/>
                <a:ea typeface="Helvetica"/>
                <a:cs typeface="Helvetica"/>
                <a:sym typeface="Helvetica"/>
              </a:rPr>
              <a:t>Lex Rhodia</a:t>
            </a:r>
            <a:r>
              <a:t> served as the historical basis of § 1043 ABGB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t>However, the first sentence is only loosely connected with this historical foundation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t>Originally, the rule applied exclusively to maritime law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t>In the modern provision,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only</a:t>
            </a:r>
            <a:r>
              <a:t>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the element of common  danger has been preserved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t>Both the claimant and the defendant are exposed to this danger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t>The claimant sacrifices part of his own property</a:t>
            </a:r>
          </a:p>
          <a:p>
            <a:pPr marL="652716" indent="-573087" defTabSz="332993">
              <a:spcBef>
                <a:spcPts val="2300"/>
              </a:spcBef>
              <a:buFont typeface="Times Roman"/>
              <a:defRPr sz="2166"/>
            </a:pPr>
            <a:r>
              <a:t>The purpose of the sacrifice is to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avert the common danger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