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11" r:id="rId2"/>
  </p:sldMasterIdLst>
  <p:notesMasterIdLst>
    <p:notesMasterId r:id="rId17"/>
  </p:notesMasterIdLst>
  <p:sldIdLst>
    <p:sldId id="410" r:id="rId3"/>
    <p:sldId id="389" r:id="rId4"/>
    <p:sldId id="390" r:id="rId5"/>
    <p:sldId id="381" r:id="rId6"/>
    <p:sldId id="395" r:id="rId7"/>
    <p:sldId id="336" r:id="rId8"/>
    <p:sldId id="398" r:id="rId9"/>
    <p:sldId id="399" r:id="rId10"/>
    <p:sldId id="400" r:id="rId11"/>
    <p:sldId id="402" r:id="rId12"/>
    <p:sldId id="403" r:id="rId13"/>
    <p:sldId id="404" r:id="rId14"/>
    <p:sldId id="406" r:id="rId15"/>
    <p:sldId id="407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483B1-2532-4B0C-9F9C-223D796DDED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135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71B05-CB2D-4BF5-B542-C67BE49C9C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0622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71D30-2962-435C-8F4E-27C73F23D2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17697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DD3CA672-B6FF-4747-9A17-93EC45B65E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98FE7DA-C510-4131-AA78-D5171C801C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FC5EF2-B094-4314-ABE6-2FA68DAF21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A2EB6-71BD-43A5-9FC2-48F37B31FA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09043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93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884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333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593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493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9635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42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79CC-A83C-4114-A3A0-695565C5C8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088197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47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06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748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48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EBD76-E8ED-4A17-B8CA-972F47707AC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716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871D9-E959-4F5B-BDC8-12D435F3E6F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775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581B9-7201-4B89-B528-D4C8A8B06B3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9720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09391-C324-4F05-9629-AF2DCA8BC7B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5362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2D23-A7BF-4E19-896C-6DFCAE410BB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8700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2BE9-D597-40BB-B175-BF33DFC109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6610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3270D-6034-411F-B332-75BEE31456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0427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4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9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76CFDB-E912-8066-202E-FBF30C71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159" y="0"/>
            <a:ext cx="7355841" cy="59944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Prawo rzymskie – zobowiązania IV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9F6E15A-7B9A-209B-DE72-A3DDC9ADBB08}"/>
              </a:ext>
            </a:extLst>
          </p:cNvPr>
          <p:cNvSpPr txBox="1"/>
          <p:nvPr/>
        </p:nvSpPr>
        <p:spPr>
          <a:xfrm>
            <a:off x="-2" y="436880"/>
            <a:ext cx="12192001" cy="662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 hab. Jacek Wiewiorowski, profesor uczelni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Kierownik Zakładu Prawa Rzymskiego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Katedra Prawa Cywilnego i Tradycji Prawnej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WPiA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Dalsze informacje: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http://prawo.ug.edu.pl/pracownik/59485/jacek_wiewiorowski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Konsultacje: poniedziałek, godz. 17.15-18.45, pokój 4039/MS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Teams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Kontakt: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E-mail: jacek.wiewiorowski@prawo.ug.edu.pl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Telefon: +48 58 523 29 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Pokój  4039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 do sekretariatu: sekretariat04@prawo.ug.edu.pl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Telefon do sekretariatu: +48 58 523 28 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Strona Zakładu Prawa Rzymskiego:  http://www.praworzymskie.ug.edu.pl/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 – wykład: 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</p:txBody>
      </p:sp>
    </p:spTree>
    <p:extLst>
      <p:ext uri="{BB962C8B-B14F-4D97-AF65-F5344CB8AC3E}">
        <p14:creationId xmlns:p14="http://schemas.microsoft.com/office/powerpoint/2010/main" val="204643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99AE72-2D6F-48CA-8FBE-2C7F6E1CE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91440"/>
            <a:ext cx="12120879" cy="508636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Delikty prawa pretorskiego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(groźba),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(podstęp)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ED9AD7-D651-4532-929A-99D3C0D9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62000"/>
            <a:ext cx="12191998" cy="6095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(groźba),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(podstęp) – wspomniane przy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ocenie postępowania przy zawieraniu umowy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wyrządzenie szkody przez podstępne wprowadzenie w błąd – najczęściej oszustwo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definiowanie: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polega na przebiegłym, kłamliwym, stanowiącym zasadzkę postępowaniu w celu podejścia innej osoby i oszukania jej;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doli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penalna,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simplum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i infamia; rok (pretor) i subsydiarność; niedopuszczalna wobec patron, rodzic, osoby wyższej pozycji społecznej;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arbitaria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uniknięcie infamii jeśli zaspokojone roszczenie na wezwanie sędziego</a:t>
            </a:r>
          </a:p>
          <a:p>
            <a:pPr marL="0" indent="0">
              <a:buNone/>
            </a:pP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- bezprawne przymuszenie innej osoby do niekorzystnej czynności prawnej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Definiowanie:  „obawa powstająca u człowieka niewzruszonych zasad” i kazuistyka 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causa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causa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II w.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p.n.e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); rok –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quadruplum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później –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simplum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oraz infamia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arbitaria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uniknięcie infamii 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quadruplum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jeśli zaspokojone roszczenie na wezwanie sędziego</a:t>
            </a:r>
          </a:p>
          <a:p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- różne rozwiązania</a:t>
            </a:r>
          </a:p>
        </p:txBody>
      </p:sp>
    </p:spTree>
    <p:extLst>
      <p:ext uri="{BB962C8B-B14F-4D97-AF65-F5344CB8AC3E}">
        <p14:creationId xmlns:p14="http://schemas.microsoft.com/office/powerpoint/2010/main" val="2616128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0785EE-A98A-4CDA-8FBC-F99B2BED4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798319"/>
          </a:xfrm>
        </p:spPr>
        <p:txBody>
          <a:bodyPr>
            <a:normAutofit fontScale="90000"/>
          </a:bodyPr>
          <a:lstStyle/>
          <a:p>
            <a:pPr algn="l"/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Delikty prawa pretorskiego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creditorum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(działanie na szkodę wierzyciela)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corruptio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(gorszenie [cudzego] niewolnika) -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fugitivus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corrupti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karne, wieczyste)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ABACA9-D69D-45E5-AF62-13A7F75DB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9841"/>
            <a:ext cx="12192000" cy="55981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fraus</a:t>
            </a:r>
            <a:r>
              <a:rPr lang="pl-PL" sz="2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creditorum</a:t>
            </a:r>
            <a:endParaRPr lang="pl-PL" sz="22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(287 lub 286 p.n.e.) - wyjście z użycia rozdziału o nieuzasadnionym umorzeniu cudzego zobowiązania (przez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adstipulator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honorarium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 sytuacje, w których dłużnik zbywał majątek (np. sprzedawał, ustanowił posag, darował, pozorne zwolnienie itp.), aby skierowana przeciwko niemu egzekucja nie była skuteczna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restitutio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 egzekucji lub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fraudatorium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przeciwko wyzwoleniom na szkodę wierzycieli -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Aelia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Sentia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(4 r. n.e.)</a:t>
            </a: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pod koniec okresu klasycznego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Pauliana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rok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prowadzący egzekucję lub wierzyciel mogli żądać zwrotu podstępnie zbytego majątku od osoby, która wiedziała, że nabyła go z pokrzywdzeniem wierzyciela, i w każdym przypadku, gdy nabyła go nieodpłatnie (nawet w dobrej wierze); obowiązek zwrotu obejmował także uzyskane z takiej rzeczy pożytki </a:t>
            </a:r>
          </a:p>
          <a:p>
            <a:pPr>
              <a:buFontTx/>
              <a:buChar char="-"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dalsze umocnienie pozycji wierzyciela przed upadłością dłużnika i modyfikacje. Znaczenie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Pauliana</a:t>
            </a:r>
            <a:endParaRPr lang="pl-PL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860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F4EB21-05C2-439F-B1D1-9A340F722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523874"/>
          </a:xfrm>
        </p:spPr>
        <p:txBody>
          <a:bodyPr/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Zobowiązania jak gdyby z deliktu (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quasi ex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– Justynian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Institutiones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I. 4.5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41AD85-4BC3-4321-8B1E-EB0399154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71549"/>
            <a:ext cx="12191999" cy="5886449"/>
          </a:xfrm>
        </p:spPr>
        <p:txBody>
          <a:bodyPr>
            <a:normAutofit lnSpcReduction="10000"/>
          </a:bodyPr>
          <a:lstStyle/>
          <a:p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deiectum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effusum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skarga o wyrzucenie lub wylanie czegoś z pomieszczenia na zewnątrz (przyczyny – pretorska praktyka)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habitator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odpowiedzialność obiektywna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popularis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(w praktyce osoby najbliższe)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lub wysoka kara prywatna za śmierć</a:t>
            </a:r>
          </a:p>
          <a:p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positium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suspensum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skarga przeciwko osobie, która umieściła na fasadzie lub okapie budynku przedmiot stwarzający zagrożenie dla przechodniów (przyczyny – pretorska praktyka) –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odpowiedzialność </a:t>
            </a:r>
            <a:r>
              <a:rPr lang="pl-PL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obiektywna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-stworzenie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zagrożenia; wysoka kara pieniężna;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popularis</a:t>
            </a:r>
            <a:endParaRPr lang="pl-PL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odpowiedzialność przewoźników (morskich), oberżystów i prowadzących gospody za szkody wyrządzone przez ich podwładnych oraz za popełnioną przez nich kradzież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(przyczyny) –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pretorski edykt 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receptis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nauta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caupones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stabularii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(osobiście do granic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custodia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odpowiedzialność obiektywna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iudex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litem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facit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odpowiedzialność sędziego za nierzetelność w prowadzeniu sprawy (przyczyny) – brak roztropności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imprudentia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zanik i odrodzenie?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83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E22897-67CC-4432-8FCA-003B5B76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514349"/>
          </a:xfrm>
        </p:spPr>
        <p:txBody>
          <a:bodyPr/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Szkody wyrządzone przez zwierzęta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6ABE17-5AAE-41F5-9495-579CFDA07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09600"/>
            <a:ext cx="12191998" cy="6248399"/>
          </a:xfrm>
        </p:spPr>
        <p:txBody>
          <a:bodyPr/>
          <a:lstStyle/>
          <a:p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pauperie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- Ustawa dwunastu tablic  – odpowiedzialność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noksalna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(jak niewolników i osób </a:t>
            </a:r>
            <a:r>
              <a:rPr lang="pl-P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alieni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iuris)</a:t>
            </a:r>
          </a:p>
          <a:p>
            <a:endParaRPr lang="pl-PL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Granice odpowiedzialności za zwierzęta – </a:t>
            </a:r>
            <a:r>
              <a:rPr lang="pl-PL" sz="2800" u="sng" dirty="0">
                <a:latin typeface="Arial" panose="020B0604020202020204" pitchFamily="34" charset="0"/>
                <a:cs typeface="Arial" panose="020B0604020202020204" pitchFamily="34" charset="0"/>
              </a:rPr>
              <a:t>odpowiedzialność obiektywna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honorarium –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edyl kurulny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(i jurysprudencja)</a:t>
            </a:r>
          </a:p>
          <a:p>
            <a:pPr marL="0" indent="0">
              <a:buNone/>
            </a:pP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bestiae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domesticae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działające z ‚własnego popędu’ i ‚niezgodnie ze swą naturą’ (osobna pozycja psa?)</a:t>
            </a:r>
          </a:p>
          <a:p>
            <a:pPr marL="0" indent="0">
              <a:buNone/>
            </a:pP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ferae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naturae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zwierzęta o dzikiej naturze, </a:t>
            </a:r>
            <a:r>
              <a:rPr lang="pl-PL" sz="2800" u="sng" dirty="0">
                <a:latin typeface="Arial" panose="020B0604020202020204" pitchFamily="34" charset="0"/>
                <a:cs typeface="Arial" panose="020B0604020202020204" pitchFamily="34" charset="0"/>
              </a:rPr>
              <a:t>odpowiedzialność na zasadzie winy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polegającej na naruszaniu zakazu trzymania ich w miejscach, gdzie ”zwykło się przechodzić”– </a:t>
            </a:r>
            <a:r>
              <a:rPr lang="pl-P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simplum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(szkody osobiste) lub </a:t>
            </a:r>
            <a:r>
              <a:rPr lang="pl-P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(szkody rzeczowe)</a:t>
            </a:r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– kontynuacja i zmiany</a:t>
            </a:r>
          </a:p>
        </p:txBody>
      </p:sp>
    </p:spTree>
    <p:extLst>
      <p:ext uri="{BB962C8B-B14F-4D97-AF65-F5344CB8AC3E}">
        <p14:creationId xmlns:p14="http://schemas.microsoft.com/office/powerpoint/2010/main" val="653904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096749" cy="6857999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Serdecznie dziękuję Państwu za uwagę, dyscyplinę i cierpliwość okazywaną podczas wszystkich spotkań!!!</a:t>
            </a:r>
            <a:endParaRPr lang="pl-PL" sz="4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BE35AC-542C-4F69-919E-182549C1D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1924" y="1"/>
            <a:ext cx="12353924" cy="400049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Kontrakty nienazwane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1E0749-20D9-4DD9-BAE7-7EC87AAE2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00050"/>
            <a:ext cx="12192000" cy="6362701"/>
          </a:xfrm>
        </p:spPr>
        <p:txBody>
          <a:bodyPr>
            <a:normAutofit lnSpcReduction="10000"/>
          </a:bodyPr>
          <a:lstStyle/>
          <a:p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Kontrakty nienazwane dochodziły do skutku podobnie jak kontrakty realne: jedna ze stron musiała spełnić swoje świadczenie (</a:t>
            </a:r>
            <a:r>
              <a:rPr lang="pl-PL" sz="1900" i="1" dirty="0" err="1"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1900" i="1" dirty="0" err="1"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). Schematy: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</a:t>
            </a:r>
            <a:r>
              <a:rPr lang="pl-PL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(„daję, ażebyś dał”) -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facias</a:t>
            </a:r>
            <a:r>
              <a:rPr lang="pl-PL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(„daję, ażebyś uczynił”) -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(„czynię, ażebyś dał”) -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facias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(„czynię, ażebyś uczynił”) </a:t>
            </a: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Najważniejsze: zamiana, ugoda oraz kontrakt </a:t>
            </a:r>
            <a:r>
              <a:rPr lang="pl-PL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estymatoryjny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(tytuły w D. i C.)</a:t>
            </a:r>
          </a:p>
          <a:p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Zamiana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permutatio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 - wyodrębniana przez jurystów klasycznych od kupna-sprzedaży w ramach schematu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factum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później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praescriptis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verbis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realny sposób zawarcia, kredytowy charakter tylko po jednej stronie, wymóg przeniesienia własności po obu stronach</a:t>
            </a:r>
          </a:p>
          <a:p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Ugoda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transactio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facias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jedna strona zrzekała się wątpliwego uprawnienia lub rezygnowała z prowadzenia niepewnego procesu w zamian za przyrzeczenie ustępstwa z drugiej strony (chroniona w drodze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praescriptis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verbis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Prawo poklasyczne i justyniańskie: także </a:t>
            </a:r>
            <a:r>
              <a:rPr lang="pl-PL" sz="19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endParaRPr lang="pl-PL" sz="1900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19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kontrakt </a:t>
            </a:r>
            <a:r>
              <a:rPr lang="pl-PL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estymatoryjny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aestimatum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): pośrednictwo handlowe: jedna strona oddawała drugiej do sprzedaży rzecz oszacowaną - odbiorca zobowiązywał się bądź to zapłacić sumę wynikającą z oszacowania, bądź też zwrócić samą rzecz) </a:t>
            </a:r>
            <a:r>
              <a:rPr lang="pl-PL" sz="19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(jeżeli nastąpiła sprzedaż i zapłata ceny) albo 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facio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facias</a:t>
            </a:r>
            <a:r>
              <a:rPr lang="pl-PL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(jeżeli odbiorca zwrócił rzecz)</a:t>
            </a:r>
          </a:p>
          <a:p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	pretorska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19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aestimatio</a:t>
            </a:r>
            <a:r>
              <a:rPr lang="pl-PL" sz="19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ryzyko przypadkowej utraty rzeczy (pośrednik ale nie, gdy oszacowanie zaproponował sprzedawca)</a:t>
            </a:r>
          </a:p>
          <a:p>
            <a:pPr marL="0" indent="0">
              <a:buNone/>
            </a:pPr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  <a:p>
            <a:endParaRPr lang="pl-PL" sz="19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61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A9BAC5-6633-4EF5-B109-394B5652C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66676"/>
            <a:ext cx="12182475" cy="251376"/>
          </a:xfrm>
        </p:spPr>
        <p:txBody>
          <a:bodyPr>
            <a:normAutofit fontScale="90000"/>
          </a:bodyPr>
          <a:lstStyle/>
          <a:p>
            <a:pPr algn="l"/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porozumienia nieformalne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C14B17-3AB8-49E7-821A-399749F6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89280"/>
            <a:ext cx="12192001" cy="6268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Antyczne rozróżnienie na umowy stanowiące źródło zobowiązania (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vestita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 i pozostałe (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nuda</a:t>
            </a:r>
            <a:r>
              <a:rPr lang="pl-PL" sz="195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środek ochrony defensywnej w postępowaniu – m.in.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195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</a:t>
            </a:r>
            <a:r>
              <a:rPr lang="pl-PL" sz="195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adiecta</a:t>
            </a:r>
            <a:r>
              <a:rPr lang="pl-PL" sz="195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– najważniejsze</a:t>
            </a:r>
            <a:r>
              <a:rPr lang="pl-PL" sz="19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w stosunku do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venditio</a:t>
            </a:r>
            <a:r>
              <a:rPr lang="pl-PL" sz="19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(ale i inne kontrakty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19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95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</a:t>
            </a:r>
            <a:r>
              <a:rPr lang="pl-PL" sz="195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praetoria</a:t>
            </a:r>
            <a:r>
              <a:rPr lang="pl-PL" sz="195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praktyka pretorska: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iusiurandum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voluntarium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; zaskarżalność przyrzeczenia zapłaty istniejącego długu własnego (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constitutum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debiti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proprii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), istniejącego długu innej osoby (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constitutum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debiti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alieni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), czy też gwarancji określonego zachowania w przyszłości (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receptum</a:t>
            </a:r>
            <a:r>
              <a:rPr lang="pl-PL" sz="195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najważniejsze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receptum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argentarii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195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 </a:t>
            </a:r>
            <a:r>
              <a:rPr lang="pl-PL" sz="195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legitima</a:t>
            </a:r>
            <a:r>
              <a:rPr lang="pl-PL" sz="195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– ochrona prawa cesarskiego</a:t>
            </a:r>
          </a:p>
          <a:p>
            <a:pPr marL="0" indent="0">
              <a:buNone/>
            </a:pP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- nieformalne przyrzeczenie posagu (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pollicitatio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dotis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kompromis (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compromissum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 – Justynian I: jeżeli tylko został umocniony przysięgą stron i arbitra. Wystarczyło też pisemne uznanie wyroku, a nawet pozostawienie go bez zaczepienia przez 10 dni </a:t>
            </a:r>
          </a:p>
          <a:p>
            <a:pPr>
              <a:buFontTx/>
              <a:buChar char="-"/>
            </a:pP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darowizna (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donatio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) – znana nieodpłatność przesunięcia majątkowego</a:t>
            </a:r>
            <a:r>
              <a:rPr lang="pl-PL" sz="195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donandi</a:t>
            </a:r>
            <a:r>
              <a:rPr lang="pl-PL" sz="195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, w innej formie ew. </a:t>
            </a:r>
            <a:r>
              <a:rPr lang="pl-PL" sz="1950" dirty="0" err="1">
                <a:latin typeface="Arial" panose="020B0604020202020204" pitchFamily="34" charset="0"/>
                <a:cs typeface="Arial" panose="020B0604020202020204" pitchFamily="34" charset="0"/>
              </a:rPr>
              <a:t>sancjonowana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 - dopiero Konstantyn I oraz ostatecznie Justynian I: przyrzeczenie darowizny rodzi zobowiązanie darczyńcy</a:t>
            </a:r>
          </a:p>
          <a:p>
            <a:pPr marL="0" indent="0">
              <a:buNone/>
            </a:pPr>
            <a:r>
              <a:rPr lang="pl-PL" sz="195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</a:p>
          <a:p>
            <a:pPr marL="0" indent="0"/>
            <a:endParaRPr lang="pl-PL" sz="1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950" b="1" dirty="0">
                <a:latin typeface="Arial" panose="020B0604020202020204" pitchFamily="34" charset="0"/>
                <a:cs typeface="Arial" panose="020B0604020202020204" pitchFamily="34" charset="0"/>
              </a:rPr>
              <a:t>Szczególne rozwiązania wzmacniające ochronę kontrahentów przedsiębiorcy</a:t>
            </a:r>
            <a:r>
              <a:rPr lang="pl-PL" sz="1950" dirty="0">
                <a:latin typeface="Arial" panose="020B0604020202020204" pitchFamily="34" charset="0"/>
                <a:cs typeface="Arial" panose="020B0604020202020204" pitchFamily="34" charset="0"/>
              </a:rPr>
              <a:t>: średniowieczny termin -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adiecticiae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qualitatis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peculio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tributoria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quod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iussu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institoria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exercitoria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9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9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in rem verso</a:t>
            </a:r>
          </a:p>
          <a:p>
            <a:pPr marL="0" indent="0"/>
            <a:endParaRPr lang="pl-PL" sz="1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5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4F919-C83D-4E78-A1CB-0B828B2D4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674" y="-1"/>
            <a:ext cx="12372974" cy="2182483"/>
          </a:xfrm>
        </p:spPr>
        <p:txBody>
          <a:bodyPr/>
          <a:lstStyle/>
          <a:p>
            <a:pPr algn="l"/>
            <a:r>
              <a:rPr lang="pl-PL" sz="2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quasi ex-</a:t>
            </a:r>
            <a:r>
              <a:rPr lang="pl-PL" sz="2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</a:t>
            </a:r>
            <a:r>
              <a:rPr lang="pl-PL" sz="2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– I. 3.27: </a:t>
            </a:r>
            <a:b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prowadzenie cudzych spraw bez zlecenia -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negotiorum</a:t>
            </a:r>
            <a:r>
              <a:rPr lang="pl-PL" sz="18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gestio 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(antyczne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negotia</a:t>
            </a:r>
            <a:r>
              <a:rPr lang="pl-PL" sz="18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gesta</a:t>
            </a:r>
            <a:r>
              <a:rPr lang="pl-PL" sz="18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negotium</a:t>
            </a:r>
            <a:r>
              <a:rPr lang="pl-PL" sz="18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gestum</a:t>
            </a: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bezpodstawne wzbogacenie – </a:t>
            </a:r>
            <a:r>
              <a:rPr lang="pl-PL" sz="18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condictiones</a:t>
            </a:r>
            <a: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br>
              <a:rPr lang="pl-PL" sz="1800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inne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- zobowiązania z tytułu opieki, chronione za pomocą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tutelae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zobowiązania pomiędzy uczestnikami przypadkowej wspólności majątkowej –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communio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zobowiązanie spadkobiercy wobec legatariuszy, zawiązane przez objęcie spadku.</a:t>
            </a:r>
            <a:b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AA1709-98AD-4C88-BECB-1738BB9F3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6" y="1906438"/>
            <a:ext cx="11915774" cy="4846786"/>
          </a:xfrm>
        </p:spPr>
        <p:txBody>
          <a:bodyPr/>
          <a:lstStyle/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prowadzenie cudzych spraw bez zlecenia -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negotiorum</a:t>
            </a: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gestio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(bliskie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edykt pretorski: „Jeżeli ktoś będzie prowadził sprawy drugiego lub sprawy tego, który zmarł, udzielę z tego tytułu powództwa”. </a:t>
            </a:r>
          </a:p>
          <a:p>
            <a:pPr>
              <a:buFontTx/>
              <a:buChar char="-"/>
            </a:pP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dominus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negotii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żądanie wydanie tego, co działający otrzymał w związku	z prowadzeniem cudzych spraw oraz odszkodowania, jeśli powstała szkoda (w 	wyniku niezachowania staranności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exactissima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diligentia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u="sng" dirty="0">
                <a:latin typeface="Arial" panose="020B0604020202020204" pitchFamily="34" charset="0"/>
                <a:cs typeface="Arial" panose="020B0604020202020204" pitchFamily="34" charset="0"/>
              </a:rPr>
              <a:t>wyższy standard niż mandat ale nie infamia</a:t>
            </a:r>
          </a:p>
          <a:p>
            <a:pPr>
              <a:buFontTx/>
              <a:buChar char="-"/>
            </a:pP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gestor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zwrot poniesionych wydatków i zwolnienia od zaciągniętych zobowiązań (nieodpłatność) –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funeraria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pko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spadkobiercom w przypadku kosztów pogrzebu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użyteczność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utilitas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działań gestora – kryterium przyjęte w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Iustiniani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Staranność gestora podobna jak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dolus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culpa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ale kazuistyka, nawet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okoliczności historyczne kształtowania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gestio </a:t>
            </a:r>
          </a:p>
          <a:p>
            <a:pPr marL="0" indent="0"/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zwłaszcza spory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utilitas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rozbieżności</a:t>
            </a:r>
          </a:p>
          <a:p>
            <a:pPr marL="0" indent="0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29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D50B4A-6ED6-4681-B922-3EA083839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15799" cy="6734175"/>
          </a:xfrm>
        </p:spPr>
        <p:txBody>
          <a:bodyPr/>
          <a:lstStyle/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bezpodstawne wzbogacenie –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condictiones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skargi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Okres klasyczny (późna Republika): konkretne stany faktyczne – dopuszczenie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stricti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iuris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(zbiorczo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initio sine causa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jak gdyby pożyczka)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Justyniańska typologia – kazuistyka zachowana </a:t>
            </a:r>
          </a:p>
          <a:p>
            <a:pPr marL="0" indent="0">
              <a:buNone/>
            </a:pP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causa data causa non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secuta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(dawne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 dochodzenie tego, co przekazano w celu osiągnięcia określonego rezultatu, gdy ten jednak nie został osiągnięty)</a:t>
            </a:r>
          </a:p>
          <a:p>
            <a:pPr marL="285750" indent="-285750">
              <a:buFontTx/>
              <a:buChar char="-"/>
            </a:pPr>
            <a:r>
              <a:rPr lang="pt-BR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 ob turpem vel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iniustam causam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(przyczyna niegodziwa lub niesłuszna)</a:t>
            </a:r>
          </a:p>
          <a:p>
            <a:pPr marL="285750" indent="-285750"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indebiti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(najpopularniejsze - różne postacie nienależnego świadczenia, czyli działania pod wpływem błędu/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errorem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w celu wykonania nieistniejącego lub nieważnego zobowiązania)</a:t>
            </a:r>
          </a:p>
          <a:p>
            <a:pPr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sine causa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(braku akceptowanej przez prawo podstawy do zatrzymania uzyskanego przysporzenia)</a:t>
            </a:r>
          </a:p>
          <a:p>
            <a:pPr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furtiva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obok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rei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skuteczna nawet gdyby okazało się, że złodziej utracił skradzioną rzecz)</a:t>
            </a:r>
          </a:p>
          <a:p>
            <a:pPr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- uogólnienie ale nie wyłącznie</a:t>
            </a: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593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349" y="0"/>
            <a:ext cx="12192000" cy="914401"/>
          </a:xfrm>
        </p:spPr>
        <p:txBody>
          <a:bodyPr/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Zobowiązania z deliktów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delictum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maleficium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crimen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delikta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a kontrakt – inne skargi):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(nominalizm deliktowy)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quasi ex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delicto</a:t>
            </a:r>
            <a:endParaRPr lang="pl-P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914401"/>
            <a:ext cx="12192000" cy="52133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Delikty prawa cywilnego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(kradzież)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rapina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(rabunek)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damnum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(bezprawne wyrządzenie szkody)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(zniewaga)</a:t>
            </a: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Delikty prawa pretorskiego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(groźba)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(podstęp)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(działanie na szkodę wierzyciela)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corruptio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(gorszenie [cudzego] niewolnika)</a:t>
            </a: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Zobowiązania jak gdyby z deliktu </a:t>
            </a:r>
            <a:r>
              <a:rPr lang="pl-PL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quasi ex </a:t>
            </a:r>
            <a:r>
              <a:rPr lang="pl-PL" sz="2000" b="1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delicto</a:t>
            </a:r>
            <a:r>
              <a:rPr lang="pl-PL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l-PL" sz="2000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ctiones</a:t>
            </a:r>
            <a:r>
              <a:rPr lang="pl-PL" sz="2000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poenales</a:t>
            </a:r>
            <a:r>
              <a:rPr lang="pl-PL" sz="2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pl-PL" sz="2000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reipersecutoriae</a:t>
            </a:r>
            <a:r>
              <a:rPr lang="pl-PL" sz="2000" i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a. </a:t>
            </a:r>
            <a:r>
              <a:rPr lang="pl-PL" sz="2000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mixtae</a:t>
            </a:r>
            <a:endParaRPr lang="pl-PL" sz="20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Osobna kwestia: odpowiedzialność za zwierzęta</a:t>
            </a:r>
          </a:p>
          <a:p>
            <a:endParaRPr lang="pl-PL" sz="2000" b="1" u="sng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Rzymskie prawo zobowiązań – ewolucja: 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kryterium winy jako przesłanka odpowiedzialności za szkodę - </a:t>
            </a:r>
            <a:r>
              <a:rPr lang="pl-P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wyjątkowość odpowiedzialności na zasadzie ryzyka dopuszczalna w prawie </a:t>
            </a:r>
            <a:r>
              <a:rPr lang="pl-PL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późnorepublikańskim</a:t>
            </a:r>
            <a:endParaRPr lang="pl-PL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Delikty – represja a odszkodowanie; kumulatywna odpowiedzialność współsprawców; osobista odpowiedzialność; pieniężny charakter </a:t>
            </a:r>
          </a:p>
          <a:p>
            <a:pPr marL="0" lvl="0" indent="0">
              <a:buNone/>
            </a:pPr>
            <a:r>
              <a:rPr lang="pl-PL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Publicyzacja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w prawie prywatnym większe znaczenie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damnum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oraz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endParaRPr lang="pl-PL" sz="20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780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4F5615-9AF9-499C-93D9-28496DE75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" y="91438"/>
            <a:ext cx="12058650" cy="6671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(kradzież) – XII Tablic (kazuistyka)</a:t>
            </a:r>
          </a:p>
          <a:p>
            <a:pPr>
              <a:buFontTx/>
              <a:buChar char="-"/>
            </a:pP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manifestum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f. m.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)– ‚noc’ (zabicie); dzień (chłosta i odszkodowanie – małoletni: chłosta i zobowiązanie do naprawienia; niewolnik –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mons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Tarpeius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praetor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quadruplum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sporna jawność: schwytanie w miejscu kradzieży -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manifestum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f.n.m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.) –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Rzeczy ruchome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(też osoby) –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nie nieruchomości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zawsze infamia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oraz ochrona petytoryjna lub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furtiva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(zwrot rzeczy)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Definiowanie szerokie - szeroko zakres uprawnionych do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furti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 także odpowiedzialni za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custodia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zastawnicy 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possessores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Odpowiedzialność podżegacza i pomocnika 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Stosunki małżeńskie – odrębna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rerum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amotarum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 wartość rzeczy (</a:t>
            </a:r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brak infamii i </a:t>
            </a:r>
            <a:r>
              <a:rPr lang="pl-PL" sz="22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pl-PL" sz="22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poenales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2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Rapina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(rabunek) – banda, kradzież z użyciem przemocy i broń (pretor I w. p.n.e.) - okoliczności historyczne (inne jurysprudencja – też w czasie pożaru, zawalenia budynku, katastrofy morskiej) -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raptorum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(1 rok - penalna)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quadruplum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(złagodzenie – obejmuje odszkodowanie – 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mixtae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), zawsze Infamia</a:t>
            </a:r>
          </a:p>
          <a:p>
            <a:pPr marL="0" indent="0">
              <a:buNone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publicyzacja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19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E7B5EE-5496-4467-B0BE-4EE5A85F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361949"/>
          </a:xfrm>
        </p:spPr>
        <p:txBody>
          <a:bodyPr>
            <a:normAutofit fontScale="90000"/>
          </a:bodyPr>
          <a:lstStyle/>
          <a:p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damnum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(bezprawne wyrządzenie szkody)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3575F7-0309-4DE4-AF1F-AB90269A0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" y="428625"/>
            <a:ext cx="12125325" cy="63531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Korzenie historyczne – Ustawa XII Tablic</a:t>
            </a:r>
          </a:p>
          <a:p>
            <a:pPr marL="0" indent="0">
              <a:buNone/>
            </a:pP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50" i="1" dirty="0" err="1">
                <a:latin typeface="Arial" panose="020B0604020202020204" pitchFamily="34" charset="0"/>
                <a:cs typeface="Arial" panose="020B0604020202020204" pitchFamily="34" charset="0"/>
              </a:rPr>
              <a:t>plebiscitum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287 lub 286 p.n.e.)</a:t>
            </a:r>
          </a:p>
          <a:p>
            <a:pPr>
              <a:buFontTx/>
              <a:buChar char="-"/>
            </a:pP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trzy rozdziały: odpowiedzialność za zabicie (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occidere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) cudzego niewolnika lub zwierzęcia czworonożnego, żyjącego w stadzie; nieuzasadnione umorzenie cudzego zobowiązania (przez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adstipulator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), bezprawne uszkodzenie cudzej rzeczy materialnej przez jej spalenie (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urere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), połamanie (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frangere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) lub rozbicie (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rumpere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bezprawność, bezpośredni związek </a:t>
            </a:r>
            <a:r>
              <a:rPr lang="pl-PL" sz="1850" b="1" dirty="0" err="1">
                <a:latin typeface="Arial" panose="020B0604020202020204" pitchFamily="34" charset="0"/>
                <a:cs typeface="Arial" panose="020B0604020202020204" pitchFamily="34" charset="0"/>
              </a:rPr>
              <a:t>przyczynowo-skutkowy</a:t>
            </a: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 i działanie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mixta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legis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Aquiliae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1850" u="sng" dirty="0">
                <a:latin typeface="Arial" panose="020B0604020202020204" pitchFamily="34" charset="0"/>
                <a:cs typeface="Arial" panose="020B0604020202020204" pitchFamily="34" charset="0"/>
              </a:rPr>
              <a:t>niedziedziczne</a:t>
            </a:r>
          </a:p>
          <a:p>
            <a:pPr>
              <a:buFontTx/>
              <a:buChar char="-"/>
            </a:pP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Poszkodowany – kwota pieniężna (I rozdział: wartość zabitego zwierzęcia lub niewolnika w ciągu roku; II rozdział: utracona kwota (</a:t>
            </a:r>
            <a:r>
              <a:rPr lang="pl-PL" sz="1850" i="1" dirty="0" err="1">
                <a:latin typeface="Arial" panose="020B0604020202020204" pitchFamily="34" charset="0"/>
                <a:cs typeface="Arial" panose="020B0604020202020204" pitchFamily="34" charset="0"/>
              </a:rPr>
              <a:t>mandatum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 wypiera); III rozdział: najwyższa wartość w ciągu 30 dni) – zaprzeczenie: </a:t>
            </a:r>
            <a:r>
              <a:rPr lang="pl-PL" sz="1850" i="1" dirty="0" err="1"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endParaRPr lang="pl-PL" sz="1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Reinterpretacja (od późnej Republiki)</a:t>
            </a:r>
          </a:p>
          <a:p>
            <a:pPr>
              <a:buFontTx/>
              <a:buChar char="-"/>
            </a:pP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utiles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analogiam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Aquilia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– proces </a:t>
            </a:r>
            <a:r>
              <a:rPr lang="pl-PL" sz="1850" dirty="0" err="1">
                <a:latin typeface="Arial" panose="020B0604020202020204" pitchFamily="34" charset="0"/>
                <a:cs typeface="Arial" panose="020B0604020202020204" pitchFamily="34" charset="0"/>
              </a:rPr>
              <a:t>formularny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pośredni związek </a:t>
            </a:r>
            <a:r>
              <a:rPr lang="pl-PL" sz="1850" dirty="0" err="1">
                <a:latin typeface="Arial" panose="020B0604020202020204" pitchFamily="34" charset="0"/>
                <a:cs typeface="Arial" panose="020B0604020202020204" pitchFamily="34" charset="0"/>
              </a:rPr>
              <a:t>przyczynowo-skutkowy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, zaniechanie; rozszerzenie kręgu uprawnionych poza właścicielami </a:t>
            </a:r>
            <a:r>
              <a:rPr lang="pl-PL" sz="1850" dirty="0" err="1">
                <a:latin typeface="Arial" panose="020B0604020202020204" pitchFamily="34" charset="0"/>
                <a:cs typeface="Arial" panose="020B0604020202020204" pitchFamily="34" charset="0"/>
              </a:rPr>
              <a:t>kwirytarnymi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; zranienie wolnych – sporne</a:t>
            </a:r>
          </a:p>
          <a:p>
            <a:pPr>
              <a:buFontTx/>
              <a:buChar char="-"/>
            </a:pP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wina </a:t>
            </a:r>
            <a:r>
              <a:rPr lang="pl-PL" sz="1850" b="1" dirty="0" err="1">
                <a:latin typeface="Arial" panose="020B0604020202020204" pitchFamily="34" charset="0"/>
                <a:cs typeface="Arial" panose="020B0604020202020204" pitchFamily="34" charset="0"/>
              </a:rPr>
              <a:t>akwiliańska</a:t>
            </a: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damnum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culpa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(w miejsce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d.iniuria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– kazuistyka (utożsamienie 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culpa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pl-PL" sz="185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; obiektywny wzorzec zachowania: typowe umiejętności i zdolności; stopnie winy justyniańskie 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dolus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1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neglegentia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okoliczności wyłączające winę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 (kazuistyka) – obrona przed bezpośrednim i bezprawnym zamachem (obrona konieczna?); </a:t>
            </a:r>
            <a:r>
              <a:rPr lang="pl-PL" sz="1850" i="1" dirty="0" err="1"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vis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 (stan wyższej konieczności?); legalność przemocy; ‚ryzyko sportowe’</a:t>
            </a:r>
          </a:p>
          <a:p>
            <a:pPr marL="0" indent="0">
              <a:buNone/>
            </a:pP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Kara - 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id </a:t>
            </a:r>
            <a:r>
              <a:rPr lang="pl-PL" sz="1850" i="1" dirty="0" err="1">
                <a:latin typeface="Arial" panose="020B0604020202020204" pitchFamily="34" charset="0"/>
                <a:cs typeface="Arial" panose="020B0604020202020204" pitchFamily="34" charset="0"/>
              </a:rPr>
              <a:t>quod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i="1" dirty="0" err="1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r>
              <a:rPr lang="pl-PL" sz="1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(funkcja odszkodowawcza – w pełni?)</a:t>
            </a:r>
          </a:p>
          <a:p>
            <a:pPr>
              <a:buFontTx/>
              <a:buChar char="-"/>
            </a:pPr>
            <a:endParaRPr lang="pl-PL" sz="1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5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1850" dirty="0">
                <a:latin typeface="Arial" panose="020B0604020202020204" pitchFamily="34" charset="0"/>
                <a:cs typeface="Arial" panose="020B0604020202020204" pitchFamily="34" charset="0"/>
              </a:rPr>
              <a:t> – b. duży wpływ i zmienność rozwiązań</a:t>
            </a:r>
          </a:p>
          <a:p>
            <a:endParaRPr lang="pl-PL" sz="1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02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18C534-47A4-4300-AB06-1BB9728B8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295274"/>
          </a:xfrm>
        </p:spPr>
        <p:txBody>
          <a:bodyPr>
            <a:normAutofit fontScale="90000"/>
          </a:bodyPr>
          <a:lstStyle/>
          <a:p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(zniewaga) – uwaga: ogólne też pojęcie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endParaRPr lang="pl-PL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892F42-303D-4F39-A868-76315EF5C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48640"/>
            <a:ext cx="11968481" cy="6309359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Korzenie: ustawa XII Tablic – termin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kilka przypadków – obiektywna odpowiedzialność; odwet - talion; kwotowo lekkie naruszenia – problem nieefektywności w I w. p.n.e.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rozwój w praktyce pretorów i rozważaniach jurystów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bezpośrednia i pośrednia): rozszerzanie</a:t>
            </a:r>
          </a:p>
          <a:p>
            <a:pPr>
              <a:buFontTx/>
              <a:buChar char="-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edykty pretorskie I w p.n.e. (korzenie historyczne - elastyczne):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convictio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(obelga);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ademptata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pudicitia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(czyny naruszające obyczaje);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infamandi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causa factum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zamiar szkodzenia” konkretnej osobie); 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servum</a:t>
            </a:r>
            <a:r>
              <a:rPr lang="pl-PL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alienum</a:t>
            </a:r>
            <a:endParaRPr lang="pl-PL" sz="1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Labeo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deliktem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może być każde świadome, dokonane słowem lub czynem naruszenie dóbr osobistych innej osoby </a:t>
            </a:r>
          </a:p>
          <a:p>
            <a:pPr marL="0" indent="0">
              <a:buNone/>
            </a:pP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Ulpian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[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obejmuje on ochronę takich dóbr, jak ciało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), godność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dignitas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i dobre imię (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przesłanka:„zamiar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wyrządzenia bezprawia”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animus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iniurandi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już I w. p.n.e.): kazuistyka rozszerzanie (niedbalstwo)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problem odpowiedzialności odszkodowawczej –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Cornelia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iniuriis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(kary publiczne); pretorska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iniuriarum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aestimatoria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Infamia – nawet, gdy pogodził się; powód – 1/10 jeśli nie doprowadził do zasądzenia.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Problem odpowiedzialności prywatnoprawnej czy publicznoprawnej (w ramach publicznego prawa karnego)</a:t>
            </a: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Tradycja romanistyczna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różnorodny wpływ</a:t>
            </a:r>
          </a:p>
        </p:txBody>
      </p:sp>
    </p:spTree>
    <p:extLst>
      <p:ext uri="{BB962C8B-B14F-4D97-AF65-F5344CB8AC3E}">
        <p14:creationId xmlns:p14="http://schemas.microsoft.com/office/powerpoint/2010/main" val="2157478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3634</TotalTime>
  <Words>2527</Words>
  <Application>Microsoft Office PowerPoint</Application>
  <PresentationFormat>Panoramiczny</PresentationFormat>
  <Paragraphs>154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Calibri Light</vt:lpstr>
      <vt:lpstr>Tahoma</vt:lpstr>
      <vt:lpstr>Office Theme</vt:lpstr>
      <vt:lpstr>Motyw pakietu Office 2013–2022</vt:lpstr>
      <vt:lpstr>Prawo rzymskie – zobowiązania IV</vt:lpstr>
      <vt:lpstr>Kontrakty nienazwane </vt:lpstr>
      <vt:lpstr>Pacta – porozumienia nieformalne (solo consensu)</vt:lpstr>
      <vt:lpstr>quasi ex-contracto – I. 3.27:  prowadzenie cudzych spraw bez zlecenia - negotiorum gestio (antyczne negotia gesta, negotium gestum); bezpodstawne wzbogacenie – condictiones;  inne - zobowiązania z tytułu opieki, chronione za pomocą actio tutelae zobowiązania pomiędzy uczestnikami przypadkowej wspólności majątkowej – communio, zobowiązanie spadkobiercy wobec legatariuszy, zawiązane przez objęcie spadku.   </vt:lpstr>
      <vt:lpstr>Prezentacja programu PowerPoint</vt:lpstr>
      <vt:lpstr>Zobowiązania z deliktów (delictum privatum/maleficium a crimen publicum; delikta a kontrakt – inne skargi): delictum (nominalizm deliktowy) – quasi ex delicto</vt:lpstr>
      <vt:lpstr>Prezentacja programu PowerPoint</vt:lpstr>
      <vt:lpstr>damnum iniuria datum (bezprawne wyrządzenie szkody)</vt:lpstr>
      <vt:lpstr>iniuria (zniewaga) – uwaga: ogólne też pojęcie iniuria</vt:lpstr>
      <vt:lpstr>Delikty prawa pretorskiego: metus (groźba), dolus (podstęp) </vt:lpstr>
      <vt:lpstr>Delikty prawa pretorskiego: fraus creditorum (działanie na szkodę wierzyciela) servi corruptio (gorszenie [cudzego] niewolnika) - servus fugitivus (actio servi corrupti – duplum, karne, wieczyste)   </vt:lpstr>
      <vt:lpstr>Zobowiązania jak gdyby z deliktu (quasi ex delicto) – Justynian Institutiones I. 4.5</vt:lpstr>
      <vt:lpstr>Szkody wyrządzone przez zwierzęta</vt:lpstr>
      <vt:lpstr>Serdecznie dziękuję Państwu za uwagę, dyscyplinę i cierpliwość okazywaną podczas wszystkich spotkań!!!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355</cp:revision>
  <dcterms:created xsi:type="dcterms:W3CDTF">2017-05-25T21:35:03Z</dcterms:created>
  <dcterms:modified xsi:type="dcterms:W3CDTF">2026-01-28T20:03:00Z</dcterms:modified>
</cp:coreProperties>
</file>