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98" r:id="rId2"/>
    <p:sldMasterId id="2147483711" r:id="rId3"/>
  </p:sldMasterIdLst>
  <p:notesMasterIdLst>
    <p:notesMasterId r:id="rId21"/>
  </p:notesMasterIdLst>
  <p:sldIdLst>
    <p:sldId id="410" r:id="rId4"/>
    <p:sldId id="335" r:id="rId5"/>
    <p:sldId id="375" r:id="rId6"/>
    <p:sldId id="376" r:id="rId7"/>
    <p:sldId id="377" r:id="rId8"/>
    <p:sldId id="378" r:id="rId9"/>
    <p:sldId id="380" r:id="rId10"/>
    <p:sldId id="316" r:id="rId11"/>
    <p:sldId id="408" r:id="rId12"/>
    <p:sldId id="337" r:id="rId13"/>
    <p:sldId id="338" r:id="rId14"/>
    <p:sldId id="339" r:id="rId15"/>
    <p:sldId id="382" r:id="rId16"/>
    <p:sldId id="383" r:id="rId17"/>
    <p:sldId id="384" r:id="rId18"/>
    <p:sldId id="385" r:id="rId19"/>
    <p:sldId id="411" r:id="rId2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E46A4-F1F9-40D7-BFFD-E93A7B9DF57A}" type="datetimeFigureOut">
              <a:rPr lang="pl-PL" smtClean="0"/>
              <a:t>26.01.2026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8D846-EFF9-472A-8EBD-210963B0AEB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6162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D483EB-3323-61D2-885C-33456B258D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F4805C4-D118-4E13-64B7-36CDD2AFF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4853B93-FDD7-B819-0039-EB9EA0ED4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DC33782-75C6-9AC3-4468-46D832C1C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266038B-E766-915C-93D2-D3C636E6C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3483B1-2532-4B0C-9F9C-223D796DDED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27266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F178A1-EDA8-E2C2-4C12-5B4806C5F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91108B7-5188-25AA-0E4A-07B67E0251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62DEFB8-FE17-6BE3-D350-4ECDAFA39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0907045-869E-9EDE-F9FF-62AA685F4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574ED63-9A82-FDD7-B434-B7C482824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571B05-CB2D-4BF5-B542-C67BE49C9C54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06796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5E708D40-736C-2F94-59CD-03A10DC7D2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8B0C098-CE93-AE3D-1743-68FE779F7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2A834C2-E6D5-2B5A-E52A-5A61478AE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181533F-40DB-11A9-7D43-510380CA1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7C3AA45-E639-7A08-0C6F-2A59751D9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F71D30-2962-435C-8F4E-27C73F23D2A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6706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3483B1-2532-4B0C-9F9C-223D796DDED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113551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3E79CC-A83C-4114-A3A0-695565C5C8EC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08819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4EBD76-E8ED-4A17-B8CA-972F47707AC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671685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B871D9-E959-4F5B-BDC8-12D435F3E6F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47756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4581B9-7201-4B89-B528-D4C8A8B06B31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97203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D09391-C324-4F05-9629-AF2DCA8BC7BA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536271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9C2D23-A7BF-4E19-896C-6DFCAE410BB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870036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82BE9-D597-40BB-B175-BF33DFC1096A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66100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3E9493-99B2-32CB-BA31-ED02318D2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F45E74A-2281-0356-2ACD-338588D0F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CB53BF2-D6F3-1E0B-F0E2-5EA20565E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2DBEC93-4175-E149-7D77-6AEBB1CAB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C56A218-ABD6-56FF-E568-59261417B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3E79CC-A83C-4114-A3A0-695565C5C8EC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98537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93270D-6034-411F-B332-75BEE31456DE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042753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571B05-CB2D-4BF5-B542-C67BE49C9C54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062220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F71D30-2962-435C-8F4E-27C73F23D2A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176974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1" y="1600200"/>
            <a:ext cx="10356851" cy="1824038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DD3CA672-B6FF-4747-9A17-93EC45B65EE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298FE7DA-C510-4131-AA78-D5171C801CA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D0FC5EF2-B094-4314-ABE6-2FA68DAF217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A2EB6-71BD-43A5-9FC2-48F37B31FAB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090431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874F26-C7C6-4938-8965-DA9C1B86707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0934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30617490-0340-4671-B33D-6384E199DB84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8848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7E47926-F7E3-4078-9B1C-2C7570CE7FF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3336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9488557-ABA8-4504-9426-0C23A42CE23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5935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D06AB90-75EA-4836-BD4A-3F56D333EB7D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4934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2F8DC65-DF25-49C9-A1F2-58E8BF05C071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963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8A9344-7DB8-9B22-5D48-A75D97576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84D9C0D-812A-281B-3699-D9D4A3914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257FEB7-D1BC-274E-09D0-26A6685B2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1920E63-E980-49C8-2D95-6080E9849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155ED1D-033C-98B4-8701-1F664DDB0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4EBD76-E8ED-4A17-B8CA-972F47707AC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850736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F4B96A-B893-4A90-B440-F07D5DB47BC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42869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4920335-0ED6-460A-9DD7-9A3A1E03758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3475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405F1B01-70CB-476E-85A7-888A2A340108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7061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5D393953-E761-4048-99C3-74C4696E0B49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87488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1B88CCB7-59C5-4B51-A341-51C227DBDC1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480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2982D3-25AE-59F5-8F81-4AB35FEAC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8E97F6-0C7A-BD5A-7003-480BBA4058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06563E1-D03A-3F5A-66DA-D7EBB698C9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324BC9A-CF8B-6FB9-6357-D2F095F1E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D00CFE2-4ECF-FA44-FE24-277E5C09C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267413B-EC37-62F3-4AA1-E86DB3256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B871D9-E959-4F5B-BDC8-12D435F3E6F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0219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1BC82E-A94A-B84D-42C3-FA40E7722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72CF7EB-32D9-6079-CF61-8B912F26D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59DF692-4803-191D-DF65-50A57B4636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595DD9B-CCF0-54A3-5823-4558B28556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C32B9D4-1654-0849-7DEB-3612DD3CD2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D9516A01-106E-BDF4-DA06-C45CEFEDA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7BD36420-36CD-AD9A-9B69-C2E856985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A377FA03-DC4F-DFB7-D9B7-FEC0C97BE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4581B9-7201-4B89-B528-D4C8A8B06B31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9015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2FCAEA-E770-EDD9-B933-9DBDFEBAF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A4FABA6-9E80-B34C-ABBA-3DDA4C92C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186025F0-D8A6-5A19-A16F-2502C35A1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50652D7-85FE-CFBA-61D2-61607B799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D09391-C324-4F05-9629-AF2DCA8BC7BA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30636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858E7246-CF35-7C04-2C1D-E41230C80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53F47AA2-AD03-9508-D254-7E7434C50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D815309-00FD-55D8-8630-FCD915F90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9C2D23-A7BF-4E19-896C-6DFCAE410BB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74156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57FEA5-F6A1-2C81-ECF0-9011CAE29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7CB5936-9672-DA70-AAF1-C4C37C729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8F5694E-CB4B-8253-EE4C-F739ABAD14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1254E98-75CC-22B2-5720-7778CCAF8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74342D9-7FA2-5A4E-DB35-70DE40017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6AB73BE-3B3D-63CD-2014-146687B60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82BE9-D597-40BB-B175-BF33DFC1096A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32042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E26C36-55A6-B8E2-5560-740CDB3BA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DE4DE25-B5EF-1504-20CE-07B44DF06D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CB77974-F963-4E59-B089-E93DD453AB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6924ED7-AB8F-D653-8641-14CD18904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E022671-46D5-AB66-11BF-C6BD2B891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B33E43E-3D71-F261-69BE-7A35896F9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93270D-6034-411F-B332-75BEE31456DE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65626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A045885-4DAC-EC80-AEA6-DE2920B5D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8C2BADC-F79B-BCAC-59B2-D6CCF8CE14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C1A115F-5091-8AFE-61D1-AF530D7319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FB96935-2001-55BF-CCDD-F0E4C70550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614711D-4012-09A3-02B7-70F973BD96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A4278C0E-AE62-4BB2-942B-EF17288FDE65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64259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9B4EC4E-0456-4B85-A93A-2FCC8E561AD7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042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9B4EC4E-0456-4B85-A93A-2FCC8E561AD7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296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76CFDB-E912-8066-202E-FBF30C710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6159" y="0"/>
            <a:ext cx="7355841" cy="599440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rgbClr val="FF0000"/>
                </a:solidFill>
              </a:rPr>
              <a:t>Prawo rzymskie – zobowiązania III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89F6E15A-7B9A-209B-DE72-A3DDC9ADBB08}"/>
              </a:ext>
            </a:extLst>
          </p:cNvPr>
          <p:cNvSpPr txBox="1"/>
          <p:nvPr/>
        </p:nvSpPr>
        <p:spPr>
          <a:xfrm>
            <a:off x="-2" y="436880"/>
            <a:ext cx="12192001" cy="6625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 hab. Jacek Wiewiorowski, profesor uczelni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Kierownik Zakładu Prawa Rzymskiego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Katedra Prawa Cywilnego i Tradycji Prawnej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WPiA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Dalsze informacje: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http://prawo.ug.edu.pl/pracownik/59485/jacek_wiewiorowski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Konsultacje: poniedziałek, godz. 17.15-18.45, pokój 4039/MS </a:t>
            </a:r>
            <a:r>
              <a:rPr kumimoji="0" lang="pl-P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Teams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Link: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https://teams.microsoft.com/l/meetup-join/19%3ameeting_MTE3Y2ZjNzYtYzJiYS00ODM1LWE3ZDUtOWMwMGEwOTgzYTll%40thread.v2/0?context=%7b%22Tid%22%3a%222d9a5a9f-69b7-4940-a1a6-af55f35ba069%22%2c%22Oid%22%3a%22c7c36e68-500b-45ca-a104-6b5cd7098bed%22%7d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Kontakt: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E-mail: jacek.wiewiorowski@prawo.ug.edu.pl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Telefon: +48 58 523 29 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Pokój  4039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E-mail do sekretariatu: sekretariat04@prawo.ug.edu.pl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Telefon do sekretariatu: +48 58 523 28 51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Strona Zakładu Prawa Rzymskiego:  http://www.praworzymskie.ug.edu.pl/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Link – wykład: https://teams.microsoft.com/l/meetup-join/19%3aoCH9bipu86UNylZuQX4V5xBWqodpjs-ONumUyGCP3IY1%40thread.tacv2/1728982393616?context=%7b%22Tid%22%3a%222d9a5a9f-69b7-4940-a1a6-af55f35ba069%22%2c%22Oid%22%3a%22c7c36e68-500b-45ca-a104-6b5cd7098bed%22%7d</a:t>
            </a:r>
          </a:p>
        </p:txBody>
      </p:sp>
    </p:spTree>
    <p:extLst>
      <p:ext uri="{BB962C8B-B14F-4D97-AF65-F5344CB8AC3E}">
        <p14:creationId xmlns:p14="http://schemas.microsoft.com/office/powerpoint/2010/main" val="2046430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838200"/>
            <a:ext cx="12192000" cy="140856"/>
          </a:xfrm>
        </p:spPr>
        <p:txBody>
          <a:bodyPr>
            <a:normAutofit fontScale="90000"/>
          </a:bodyPr>
          <a:lstStyle/>
          <a:p>
            <a:pPr algn="l"/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Kontrakty konsensualne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- przez porozumienie stron objawione na zewnątrz, bez jakichkolwiek dalszych wymogów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emptio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venditio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kupno-sprzedaż;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conductio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najem;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mandatum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– zlecenie;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societas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- spółka) 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127" y="1523999"/>
            <a:ext cx="12044218" cy="5209309"/>
          </a:xfrm>
        </p:spPr>
        <p:txBody>
          <a:bodyPr/>
          <a:lstStyle/>
          <a:p>
            <a:pPr marL="0" indent="0">
              <a:buNone/>
            </a:pPr>
            <a:r>
              <a:rPr lang="pl-PL" sz="22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emptio</a:t>
            </a:r>
            <a:r>
              <a:rPr lang="pl-PL" sz="22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venditio</a:t>
            </a:r>
            <a:r>
              <a:rPr lang="pl-PL" sz="22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– z </a:t>
            </a: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zamiany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(prawo rzymskie: kontrakt nienazwany – ‚realne’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permutatio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 do sprzedaży gotówkowej –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emptio-veditio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(późna Republika)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. w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artość realna</a:t>
            </a:r>
            <a:endParaRPr lang="pl-PL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G. 3.139; I. 3.23 pr.: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kontrakt dochodził do skutku przez osiągnięcie </a:t>
            </a:r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porozumienia (</a:t>
            </a:r>
            <a:r>
              <a:rPr lang="pl-PL" sz="22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conventio</a:t>
            </a:r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), co do ceny (</a:t>
            </a:r>
            <a:r>
              <a:rPr lang="pl-PL" sz="22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pl-PL" sz="2200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zwycięstwo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Prokulianów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certa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– uwaga: problem </a:t>
            </a:r>
            <a:r>
              <a:rPr lang="pl-PL" sz="22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laesio</a:t>
            </a:r>
            <a:r>
              <a:rPr lang="pl-PL" sz="22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enormis</a:t>
            </a:r>
            <a:r>
              <a:rPr lang="pl-PL" sz="22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oraz </a:t>
            </a:r>
            <a:r>
              <a:rPr lang="pl-PL" sz="22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arra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 i równocześnie porozumienie </a:t>
            </a:r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co do rzeczy sprzedanej (</a:t>
            </a:r>
            <a:r>
              <a:rPr lang="pl-PL" sz="22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res/</a:t>
            </a:r>
            <a:r>
              <a:rPr lang="pl-PL" sz="22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merx</a:t>
            </a:r>
            <a:r>
              <a:rPr lang="pl-PL" sz="22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venditio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hereditatis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spei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oraz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rei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speratae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2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essentialia</a:t>
            </a:r>
            <a:r>
              <a:rPr lang="pl-PL" sz="22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negotii</a:t>
            </a:r>
            <a:r>
              <a:rPr lang="pl-PL" sz="22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	zobowiązanie dwustronnie zobowiązujące zupełne</a:t>
            </a:r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, jak wszystkie kontrakty konsensualne </a:t>
            </a:r>
            <a:r>
              <a:rPr lang="pl-PL" sz="22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2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bonae</a:t>
            </a:r>
            <a:r>
              <a:rPr lang="pl-PL" sz="22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fidei</a:t>
            </a:r>
            <a:endParaRPr lang="pl-PL" sz="2200" i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	możliwa forma pisemna wyrażenia konsensusu</a:t>
            </a:r>
            <a:endParaRPr lang="pl-PL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	Sprzedaż kredytowa – poza 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fides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, ew.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stipulatio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lub kontrakt literalny</a:t>
            </a:r>
          </a:p>
          <a:p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Pacta</a:t>
            </a:r>
            <a:r>
              <a:rPr lang="pl-PL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adiecta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- klauzule w interesie sprzedawcy lub kupującego</a:t>
            </a:r>
          </a:p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sprzedaż z zastrzeżeniem własności do całkowitej zapłaty ceny?</a:t>
            </a:r>
          </a:p>
          <a:p>
            <a:endParaRPr lang="pl-PL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885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08364" y="1"/>
            <a:ext cx="10165004" cy="618835"/>
          </a:xfrm>
        </p:spPr>
        <p:txBody>
          <a:bodyPr/>
          <a:lstStyle/>
          <a:p>
            <a:r>
              <a:rPr lang="pl-PL" sz="3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emptio</a:t>
            </a:r>
            <a:r>
              <a:rPr lang="pl-PL" sz="3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venditio</a:t>
            </a:r>
            <a:r>
              <a:rPr lang="pl-PL" sz="3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cd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618837"/>
            <a:ext cx="12044217" cy="6132946"/>
          </a:xfrm>
        </p:spPr>
        <p:txBody>
          <a:bodyPr/>
          <a:lstStyle/>
          <a:p>
            <a:pPr marL="0" indent="0"/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Sprzedawca (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venditor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): obowiązek wydania rzeczy w stanie niepogorszonym (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facere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omnis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culpa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	(korzyść) i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custodia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(prawo justyniańskie – jeśli odpowiedzialność przyjął) – zapewnienie spokojnego posiadania </a:t>
            </a:r>
          </a:p>
          <a:p>
            <a:pPr marL="0" indent="0"/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Kupujący (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emptor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): obowiązek przeniesienie własności sumy pieniężnej (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dare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– Justynian: na równi z zapłatą udzielenie i zabezpieczenie kredytu) –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omnis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culpa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oraz zasada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periculum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emptoris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	(</a:t>
            </a:r>
            <a:r>
              <a:rPr lang="pl-PL" sz="2300" u="sng" dirty="0">
                <a:latin typeface="Arial" panose="020B0604020202020204" pitchFamily="34" charset="0"/>
                <a:cs typeface="Arial" panose="020B0604020202020204" pitchFamily="34" charset="0"/>
              </a:rPr>
              <a:t>tylko przypadek </a:t>
            </a:r>
            <a:r>
              <a:rPr lang="pl-PL" sz="23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 maior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: dyskutowane w prawie recypowanym (problem 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casum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sentit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dominus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/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Ochrona –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venditi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empti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– skargi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bonae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fidei</a:t>
            </a:r>
            <a:endParaRPr lang="pl-PL" sz="23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3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Rękojmia za wady prawne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: sprzedaż rzeczy obciążonej prawem innego podmiotu – własność głównie </a:t>
            </a:r>
          </a:p>
          <a:p>
            <a:pPr marL="0" indent="0"/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Pierwotna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auctoritatis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(sprzedaż </a:t>
            </a:r>
            <a:r>
              <a:rPr lang="pl-PL" sz="2300" dirty="0" err="1">
                <a:latin typeface="Arial" panose="020B0604020202020204" pitchFamily="34" charset="0"/>
                <a:cs typeface="Arial" panose="020B0604020202020204" pitchFamily="34" charset="0"/>
              </a:rPr>
              <a:t>mancypacyjna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duplum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): w stosunku do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emptio-venditio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ewikcja (</a:t>
            </a:r>
            <a:r>
              <a:rPr lang="pl-PL" sz="2300" dirty="0" err="1">
                <a:latin typeface="Arial" panose="020B0604020202020204" pitchFamily="34" charset="0"/>
                <a:cs typeface="Arial" panose="020B0604020202020204" pitchFamily="34" charset="0"/>
              </a:rPr>
              <a:t>przedjustyniańska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dodatkowa stypulacja ‚gwarancyjna’): nawiązania późniejsze</a:t>
            </a:r>
          </a:p>
        </p:txBody>
      </p:sp>
    </p:spTree>
    <p:extLst>
      <p:ext uri="{BB962C8B-B14F-4D97-AF65-F5344CB8AC3E}">
        <p14:creationId xmlns:p14="http://schemas.microsoft.com/office/powerpoint/2010/main" val="2332030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8545" y="81280"/>
            <a:ext cx="12053455" cy="6670503"/>
          </a:xfrm>
        </p:spPr>
        <p:txBody>
          <a:bodyPr/>
          <a:lstStyle/>
          <a:p>
            <a:pPr marL="0" indent="0">
              <a:buNone/>
            </a:pP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Rękojmia za wady fizyczne </a:t>
            </a:r>
          </a:p>
          <a:p>
            <a:pPr marL="0" indent="0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sprzedaż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macypacyjna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gruntu - </a:t>
            </a:r>
            <a:r>
              <a:rPr lang="pt-BR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 de modo agri 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o podwójną wartość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brakującej powierzchni</a:t>
            </a:r>
          </a:p>
          <a:p>
            <a:pPr marL="0" indent="0"/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edykt edyla kurulnego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II w. p.n.e. (targi – zwierzęta i niewolnicy): rozszerzenie na wszelkie rodzaje sprzedaży za Justyniana I (wieczysta)</a:t>
            </a: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redhibitoria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(w ciągu sześciu miesięcy od ujawnienia się wady ukrytej kupujący mógł odstąpić od umowy, zwracając wadliwą rzecz – jurysprudencja: nawet jeśli zniszczona ale bez winy nabywcy)</a:t>
            </a:r>
          </a:p>
          <a:p>
            <a:pPr>
              <a:buFontTx/>
              <a:buChar char="-"/>
            </a:pP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quanti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minoris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(w ciągu roku od ujawnienia wady mógł domagać się od sprzedawcy kwoty stanowiącej różnicę między zapłaconą ceną a rzeczywistą wartością wadliwej rzeczy) </a:t>
            </a:r>
          </a:p>
          <a:p>
            <a:pPr marL="0" indent="0">
              <a:buNone/>
            </a:pPr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Problem innych kontraktów </a:t>
            </a:r>
            <a:r>
              <a:rPr lang="pl-PL" sz="22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bonae</a:t>
            </a:r>
            <a:r>
              <a:rPr lang="pl-PL" sz="22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fidei</a:t>
            </a:r>
            <a:r>
              <a:rPr lang="pl-PL" sz="22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(jurysprudencja – utrzymanie ważności kontraktu)– II w.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p.n.e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: sprzedawca musi zapłacić odszkodowanie, jeśli zataił wadę – kazuistyka utrzymująca zasadę winy ale skłaniająca się ku odpowiedzialności obiektywnej </a:t>
            </a:r>
          </a:p>
          <a:p>
            <a:pPr marL="0" indent="0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rzecz dla kupującego całkowicie bezwartościowa - możliwość domagania się przez kupującego całkowitego zwrotu ceny (brak swobodnego wyboru między odstąpieniem od umowy a zwrotem ceny: odmiennie niż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redhibitoria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Tradycja romanistyczna</a:t>
            </a:r>
          </a:p>
        </p:txBody>
      </p:sp>
    </p:spTree>
    <p:extLst>
      <p:ext uri="{BB962C8B-B14F-4D97-AF65-F5344CB8AC3E}">
        <p14:creationId xmlns:p14="http://schemas.microsoft.com/office/powerpoint/2010/main" val="807454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09C2EE-A1EF-460A-B02C-C678915CC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2"/>
            <a:ext cx="12191999" cy="175589"/>
          </a:xfrm>
        </p:spPr>
        <p:txBody>
          <a:bodyPr>
            <a:normAutofit fontScale="90000"/>
          </a:bodyPr>
          <a:lstStyle/>
          <a:p>
            <a:r>
              <a:rPr lang="pl-PL" sz="3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</a:t>
            </a:r>
            <a:r>
              <a:rPr lang="pl-PL" sz="3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conductio</a:t>
            </a:r>
            <a:r>
              <a:rPr lang="pl-PL" sz="3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- najem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74994C-025C-4360-B7A4-AA3CEDD07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424070"/>
            <a:ext cx="12192000" cy="6357729"/>
          </a:xfrm>
        </p:spPr>
        <p:txBody>
          <a:bodyPr/>
          <a:lstStyle/>
          <a:p>
            <a:r>
              <a:rPr lang="pl-PL" sz="2050" b="1" dirty="0">
                <a:latin typeface="Arial" panose="020B0604020202020204" pitchFamily="34" charset="0"/>
                <a:cs typeface="Arial" panose="020B0604020202020204" pitchFamily="34" charset="0"/>
              </a:rPr>
              <a:t>Wykształcił się z </a:t>
            </a:r>
            <a:r>
              <a:rPr lang="pl-PL" sz="205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emptio-venditio</a:t>
            </a: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: odpłatne korzystanie z rzeczy/wykonania rzeczy/świadczenia usług</a:t>
            </a:r>
          </a:p>
          <a:p>
            <a:pPr>
              <a:buFontTx/>
              <a:buChar char="-"/>
            </a:pPr>
            <a:r>
              <a:rPr lang="pl-PL" sz="2050" b="1" dirty="0" err="1">
                <a:latin typeface="Arial" panose="020B0604020202020204" pitchFamily="34" charset="0"/>
                <a:cs typeface="Arial" panose="020B0604020202020204" pitchFamily="34" charset="0"/>
              </a:rPr>
              <a:t>pandektystyczny</a:t>
            </a:r>
            <a:r>
              <a:rPr lang="pl-PL" sz="2050" b="1" dirty="0">
                <a:latin typeface="Arial" panose="020B0604020202020204" pitchFamily="34" charset="0"/>
                <a:cs typeface="Arial" panose="020B0604020202020204" pitchFamily="34" charset="0"/>
              </a:rPr>
              <a:t> podział </a:t>
            </a: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</a:t>
            </a:r>
            <a:r>
              <a:rPr lang="pl-PL" sz="20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conductio</a:t>
            </a:r>
            <a:r>
              <a:rPr lang="pl-PL" sz="20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rei</a:t>
            </a:r>
            <a:r>
              <a:rPr lang="pl-PL" sz="20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(korzystania z rzeczy </a:t>
            </a:r>
            <a:r>
              <a:rPr lang="pl-PL" sz="2050" u="sng" dirty="0">
                <a:latin typeface="Arial" panose="020B0604020202020204" pitchFamily="34" charset="0"/>
                <a:cs typeface="Arial" panose="020B0604020202020204" pitchFamily="34" charset="0"/>
              </a:rPr>
              <a:t>niezużywalnych)</a:t>
            </a: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 – ruchomych oraz nieruchomych/późniejsza dzierżawa); 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</a:t>
            </a:r>
            <a:r>
              <a:rPr lang="pl-PL" sz="20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conductio</a:t>
            </a:r>
            <a:r>
              <a:rPr lang="pl-PL" sz="20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operis</a:t>
            </a:r>
            <a:r>
              <a:rPr lang="pl-PL" sz="20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(do umowy o dzieło); 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</a:t>
            </a:r>
            <a:r>
              <a:rPr lang="pl-PL" sz="20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conductio</a:t>
            </a:r>
            <a:r>
              <a:rPr lang="pl-PL" sz="20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operarum</a:t>
            </a:r>
            <a:r>
              <a:rPr lang="pl-PL" sz="20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– do umowy o świadczenie usług-umowa o pracę)</a:t>
            </a:r>
          </a:p>
          <a:p>
            <a:pPr marL="0" indent="0">
              <a:buNone/>
            </a:pPr>
            <a:r>
              <a:rPr lang="pl-PL" sz="20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Bona fides</a:t>
            </a:r>
            <a:r>
              <a:rPr lang="pl-PL" sz="20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– odpowiedzialność za szkody kazuistyczna; dwustronnie zobowiązujący zupełny (</a:t>
            </a:r>
            <a:r>
              <a:rPr lang="pl-PL" sz="2050" i="1" dirty="0" err="1">
                <a:latin typeface="Arial" panose="020B0604020202020204" pitchFamily="34" charset="0"/>
                <a:cs typeface="Arial" panose="020B0604020202020204" pitchFamily="34" charset="0"/>
              </a:rPr>
              <a:t>omnis</a:t>
            </a:r>
            <a:r>
              <a:rPr lang="pl-PL" sz="2050" i="1" dirty="0">
                <a:latin typeface="Arial" panose="020B0604020202020204" pitchFamily="34" charset="0"/>
                <a:cs typeface="Arial" panose="020B0604020202020204" pitchFamily="34" charset="0"/>
              </a:rPr>
              <a:t> culpa</a:t>
            </a: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205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0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i="1" dirty="0" err="1">
                <a:latin typeface="Arial" panose="020B0604020202020204" pitchFamily="34" charset="0"/>
                <a:cs typeface="Arial" panose="020B0604020202020204" pitchFamily="34" charset="0"/>
              </a:rPr>
              <a:t>locati-actio</a:t>
            </a:r>
            <a:r>
              <a:rPr lang="pl-PL" sz="20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i="1" dirty="0" err="1">
                <a:latin typeface="Arial" panose="020B0604020202020204" pitchFamily="34" charset="0"/>
                <a:cs typeface="Arial" panose="020B0604020202020204" pitchFamily="34" charset="0"/>
              </a:rPr>
              <a:t>conducti</a:t>
            </a:r>
            <a:endParaRPr lang="pl-PL" sz="20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	Wady prawne rzeczy – ewikcja (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0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</a:t>
            </a: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) – obniżenie czynszu, rozwiązanie umowy</a:t>
            </a:r>
          </a:p>
          <a:p>
            <a:pPr marL="0" indent="0"/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	Wady fizyczne rzeczy – odpowiedzialność wynajmującego (rozszerzana w kazuistyce)</a:t>
            </a:r>
          </a:p>
          <a:p>
            <a:pPr marL="0" indent="0"/>
            <a:endParaRPr lang="pl-PL" sz="2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Wpływ zdarzeń losowych na wysokość czynszu – dzierżawa gruntów uprawnych 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remissio</a:t>
            </a:r>
            <a:r>
              <a:rPr lang="pl-PL" sz="20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mercedis</a:t>
            </a:r>
            <a:r>
              <a:rPr lang="pl-PL" sz="20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prawo obniżenia czynszu dzierżawnego) w przypadku </a:t>
            </a:r>
            <a:r>
              <a:rPr lang="pl-PL" sz="20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 maior </a:t>
            </a: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(ale i odmiennie)</a:t>
            </a:r>
          </a:p>
          <a:p>
            <a:pPr marL="0" indent="0">
              <a:buNone/>
            </a:pP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Problem kompetencji osoby wynajętej – 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conductor</a:t>
            </a:r>
            <a:r>
              <a:rPr lang="pl-PL" sz="20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</a:t>
            </a:r>
            <a:r>
              <a:rPr lang="pl-PL" sz="20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conductio</a:t>
            </a:r>
            <a:r>
              <a:rPr lang="pl-PL" sz="20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operis</a:t>
            </a:r>
            <a:r>
              <a:rPr lang="pl-PL" sz="20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</a:t>
            </a:r>
            <a:r>
              <a:rPr lang="pl-PL" sz="20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conductio</a:t>
            </a:r>
            <a:r>
              <a:rPr lang="pl-PL" sz="20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operaum</a:t>
            </a: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pl-PL" sz="2050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l-PL" sz="20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mperitia</a:t>
            </a:r>
            <a:r>
              <a:rPr lang="pl-PL" sz="20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Osobny problem podwykonawców oraz swoboda wykonawcy i warunków pracy</a:t>
            </a:r>
          </a:p>
          <a:p>
            <a:pPr marL="0" indent="0"/>
            <a:endParaRPr lang="pl-PL" sz="20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50" b="1" dirty="0">
                <a:latin typeface="Arial" panose="020B0604020202020204" pitchFamily="34" charset="0"/>
                <a:cs typeface="Arial" panose="020B0604020202020204" pitchFamily="34" charset="0"/>
              </a:rPr>
              <a:t>Tradycja romanistyczna </a:t>
            </a:r>
          </a:p>
          <a:p>
            <a:pPr marL="0" indent="0"/>
            <a:endParaRPr lang="pl-PL" sz="20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07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09C2EE-A1EF-460A-B02C-C678915CC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75" y="76202"/>
            <a:ext cx="12087225" cy="409573"/>
          </a:xfrm>
        </p:spPr>
        <p:txBody>
          <a:bodyPr>
            <a:normAutofit fontScale="90000"/>
          </a:bodyPr>
          <a:lstStyle/>
          <a:p>
            <a:r>
              <a:rPr lang="pl-PL" sz="3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</a:t>
            </a:r>
            <a:r>
              <a:rPr lang="pl-PL" sz="3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conductio</a:t>
            </a:r>
            <a:r>
              <a:rPr lang="pl-PL" sz="3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cd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74994C-025C-4360-B7A4-AA3CEDD07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75" y="609601"/>
            <a:ext cx="12087225" cy="6172198"/>
          </a:xfrm>
        </p:spPr>
        <p:txBody>
          <a:bodyPr/>
          <a:lstStyle/>
          <a:p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Ochrona najemcy (słaba: status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detentora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prawa zastawu wynajmującego na rzeczach wniesionych do najętego lokalu i na zbiorach) – alternatywą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superficies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agro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vectigalis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(w okresie poklasycznym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emphyteuticarium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Czas trwania umowy – określony lub nieokreślony (często 5 lat grunty wiejskie)</a:t>
            </a:r>
          </a:p>
          <a:p>
            <a:pPr>
              <a:buFontTx/>
              <a:buChar char="-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swobodne zakończenie po zakończeniu umowy (</a:t>
            </a:r>
            <a:r>
              <a:rPr lang="pl-PL" sz="2300" u="sng" dirty="0">
                <a:latin typeface="Arial" panose="020B0604020202020204" pitchFamily="34" charset="0"/>
                <a:cs typeface="Arial" panose="020B0604020202020204" pitchFamily="34" charset="0"/>
              </a:rPr>
              <a:t>konstrukcja wypowiedzenia nieznana prawu rzymskiemu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FontTx/>
              <a:buChar char="-"/>
            </a:pPr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Zmiana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locator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– ew. klauzula gwarantującej poszanowanie przez kupującego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uprawnień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conductor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oraz kazuistyka - tradycja romanistyczna – zasada „kupno uchyla najem” (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emptio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tollit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locatum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 i jej modyfikacje</a:t>
            </a:r>
          </a:p>
          <a:p>
            <a:pPr marL="0" indent="0"/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Zmiana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conductor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(podnajem) - dopuszczalna, jeśli strony tego wyraźnie nie wykluczyły, a przedmiotem kontraktu jest rzecz przynosząca pożytki </a:t>
            </a:r>
          </a:p>
          <a:p>
            <a:pPr marL="0" indent="0"/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Modyfikacje w tradycji romanistycznej</a:t>
            </a:r>
            <a:endParaRPr lang="pl-PL" sz="23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401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65613A-ED82-4638-8EDF-5B805E1A1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"/>
            <a:ext cx="12191999" cy="342898"/>
          </a:xfrm>
        </p:spPr>
        <p:txBody>
          <a:bodyPr>
            <a:normAutofit fontScale="90000"/>
          </a:bodyPr>
          <a:lstStyle/>
          <a:p>
            <a:r>
              <a:rPr lang="pl-PL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mandatum</a:t>
            </a:r>
            <a:r>
              <a:rPr lang="pl-PL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– zlecenie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62FDAC-FD89-44A1-A050-2EAC69ECF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42900"/>
            <a:ext cx="12191999" cy="6515097"/>
          </a:xfrm>
        </p:spPr>
        <p:txBody>
          <a:bodyPr/>
          <a:lstStyle/>
          <a:p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Okres wojen punickich (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honorarium</a:t>
            </a:r>
            <a:r>
              <a:rPr lang="pl-PL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i jurysprudencja) </a:t>
            </a:r>
          </a:p>
          <a:p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Mandatariusz zobowiązywał się do wykonania takich czynności (niesprzecznych z prawem i dobrymi obyczajami), które leżały we własnym interesie jego mandanta (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mandatum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mortem</a:t>
            </a:r>
            <a:r>
              <a:rPr lang="pl-PL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dopuszczalne za Justyniana I), lub były zgodne z intencją mandanta, w interesie osoby trzeciej: </a:t>
            </a:r>
            <a:r>
              <a:rPr lang="pl-PL" sz="21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mandatum</a:t>
            </a:r>
            <a:r>
              <a:rPr lang="pl-PL" sz="21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tua</a:t>
            </a:r>
            <a:r>
              <a:rPr lang="pl-PL" sz="21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gratia</a:t>
            </a:r>
            <a:r>
              <a:rPr lang="pl-PL" sz="2100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u="sng" dirty="0">
                <a:latin typeface="Arial" panose="020B0604020202020204" pitchFamily="34" charset="0"/>
                <a:cs typeface="Arial" panose="020B0604020202020204" pitchFamily="34" charset="0"/>
              </a:rPr>
              <a:t>(zlecenie w wyłącznym) interesie przyjmującego) to</a:t>
            </a:r>
            <a:r>
              <a:rPr lang="pl-PL" sz="2100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consilium</a:t>
            </a:r>
            <a:r>
              <a:rPr lang="pl-PL" sz="21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u="sng" dirty="0">
                <a:latin typeface="Arial" panose="020B0604020202020204" pitchFamily="34" charset="0"/>
                <a:cs typeface="Arial" panose="020B0604020202020204" pitchFamily="34" charset="0"/>
              </a:rPr>
              <a:t>(rada)</a:t>
            </a:r>
            <a:r>
              <a:rPr lang="pl-PL" sz="2100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	Nieodpłatność – przyczyny i modyfikacje (kwestia 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honorarium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bonae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fidei</a:t>
            </a:r>
            <a:r>
              <a:rPr lang="pl-PL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mandati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directa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contraria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; dwustronnie zobowiązujący niezupełny; 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dolus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 – Justynian I 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culpa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levis</a:t>
            </a:r>
            <a:r>
              <a:rPr lang="pl-PL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i infamia mandatariusz</a:t>
            </a:r>
          </a:p>
          <a:p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100" u="sng" dirty="0">
                <a:latin typeface="Arial" panose="020B0604020202020204" pitchFamily="34" charset="0"/>
                <a:cs typeface="Arial" panose="020B0604020202020204" pitchFamily="34" charset="0"/>
              </a:rPr>
              <a:t>obowiązek starannego działania a nie rezultat</a:t>
            </a:r>
          </a:p>
          <a:p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Związanie granicami zlecenia – </a:t>
            </a:r>
            <a:r>
              <a:rPr lang="pl-PL" sz="2100" dirty="0" err="1">
                <a:latin typeface="Arial" panose="020B0604020202020204" pitchFamily="34" charset="0"/>
                <a:cs typeface="Arial" panose="020B0604020202020204" pitchFamily="34" charset="0"/>
              </a:rPr>
              <a:t>Sabinański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 rygoryzm a </a:t>
            </a:r>
            <a:r>
              <a:rPr lang="pl-PL" sz="2100" dirty="0" err="1">
                <a:latin typeface="Arial" panose="020B0604020202020204" pitchFamily="34" charset="0"/>
                <a:cs typeface="Arial" panose="020B0604020202020204" pitchFamily="34" charset="0"/>
              </a:rPr>
              <a:t>Prokulianie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: zleceniodawca, który wykonał zobowiązanie, może żądać zwrotu wydatków do kwoty wytyczonej granicy zlecenia oraz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mandatum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incertum</a:t>
            </a:r>
            <a:endParaRPr lang="pl-PL" sz="21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Mandatum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pecuniae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credentae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100" dirty="0" err="1">
                <a:latin typeface="Arial" panose="020B0604020202020204" pitchFamily="34" charset="0"/>
                <a:cs typeface="Arial" panose="020B0604020202020204" pitchFamily="34" charset="0"/>
              </a:rPr>
              <a:t>mandator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 zlecał mandatariuszowi, ażeby udzielił kredytu osobie trzeciej (poręczenie </a:t>
            </a:r>
            <a:r>
              <a:rPr lang="pl-PL" sz="2100" dirty="0" err="1">
                <a:latin typeface="Arial" panose="020B0604020202020204" pitchFamily="34" charset="0"/>
                <a:cs typeface="Arial" panose="020B0604020202020204" pitchFamily="34" charset="0"/>
              </a:rPr>
              <a:t>mandatora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ctr">
              <a:buNone/>
            </a:pPr>
            <a:r>
              <a:rPr lang="pl-PL" sz="2100" b="1" u="sng" dirty="0">
                <a:latin typeface="Arial" panose="020B0604020202020204" pitchFamily="34" charset="0"/>
                <a:cs typeface="Arial" panose="020B0604020202020204" pitchFamily="34" charset="0"/>
              </a:rPr>
              <a:t>Mandat a pełnomocnictwo: zastępstwo pośrednie i opór wobec idei zastępstwa bezpośredniego</a:t>
            </a:r>
          </a:p>
          <a:p>
            <a:endParaRPr lang="pl-PL" sz="2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Tradycja</a:t>
            </a:r>
            <a:r>
              <a:rPr lang="pl-PL" sz="21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romanistyczna</a:t>
            </a:r>
            <a:endParaRPr lang="pl-PL" sz="21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007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ECD53D-2569-4082-9765-E837CD14A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"/>
            <a:ext cx="12192000" cy="361949"/>
          </a:xfrm>
        </p:spPr>
        <p:txBody>
          <a:bodyPr>
            <a:normAutofit fontScale="90000"/>
          </a:bodyPr>
          <a:lstStyle/>
          <a:p>
            <a:r>
              <a:rPr lang="pl-PL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societas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- spółka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2DED98-C65E-44BD-825D-D126EED89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61950"/>
            <a:ext cx="12192000" cy="6496051"/>
          </a:xfrm>
        </p:spPr>
        <p:txBody>
          <a:bodyPr>
            <a:normAutofit lnSpcReduction="10000"/>
          </a:bodyPr>
          <a:lstStyle/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Korzenie: prawo spadkowe – brak podziału spadku lub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consortium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2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– innowacja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honorarium</a:t>
            </a:r>
            <a:r>
              <a:rPr lang="pl-PL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praetor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peregrinus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 - opierała się na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naturalis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ratio </a:t>
            </a:r>
          </a:p>
          <a:p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Societas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jako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fraternitatis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(staranność wspólników/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socii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justyniańska 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culpa in concreto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bona fides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- cele spółki musiały być godziwe i dopuszczalne;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</a:t>
            </a:r>
            <a:r>
              <a:rPr lang="pl-PL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Koniec – śmierć wspólnika (też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capitis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deminutio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maxima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, oraz m.in. bankructwo)</a:t>
            </a: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Typy: </a:t>
            </a:r>
          </a:p>
          <a:p>
            <a:pPr>
              <a:buFontTx/>
              <a:buChar char="-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spółki zawierane w interesie prywatnym (osobowa) - z uwagi na wielkość wkładów lub cel gospodarczy (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societas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omnium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bonorum</a:t>
            </a:r>
            <a:r>
              <a:rPr lang="pl-PL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lub jedna czynność oraz jeden typ czynności)</a:t>
            </a:r>
          </a:p>
          <a:p>
            <a:pPr>
              <a:buFontTx/>
              <a:buChar char="-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spółki do realizacji funkcji publicznych (podatki):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societas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publicanorum</a:t>
            </a:r>
            <a:endParaRPr lang="pl-PL" sz="22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pl-PL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Kontrakt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societas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– skutki strony (problem osób trzecich – tylko ew.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societas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publicanorum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). Brak reprezentacji</a:t>
            </a: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Swobodne kształtowanie treści -  spory na temat wkładów</a:t>
            </a: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Niedopuszczalność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societas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leonina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(spółka lwia)</a:t>
            </a:r>
          </a:p>
          <a:p>
            <a:pPr marL="0" indent="0">
              <a:buNone/>
            </a:pPr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Tradycja romanistyczna</a:t>
            </a:r>
          </a:p>
          <a:p>
            <a:endParaRPr lang="pl-PL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8488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E7413B-C194-497F-8DA5-40A0D1D3E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"/>
            <a:ext cx="11887199" cy="1268413"/>
          </a:xfrm>
        </p:spPr>
        <p:txBody>
          <a:bodyPr>
            <a:normAutofit/>
          </a:bodyPr>
          <a:lstStyle/>
          <a:p>
            <a:pPr defTabSz="336947">
              <a:lnSpc>
                <a:spcPct val="90000"/>
              </a:lnSpc>
              <a:defRPr/>
            </a:pPr>
            <a:r>
              <a:rPr lang="pl-PL" sz="31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Kolejny wykład: </a:t>
            </a:r>
            <a:r>
              <a:rPr lang="pl-PL" sz="3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Zobowiązania </a:t>
            </a:r>
            <a:r>
              <a:rPr lang="pl-PL" sz="31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(wskazówki bibliograficzne)</a:t>
            </a:r>
            <a:endParaRPr lang="pl-PL" sz="315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46E6AF-3F03-4435-94CB-164BD6C75E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055303"/>
            <a:ext cx="11406930" cy="3396570"/>
          </a:xfrm>
        </p:spPr>
        <p:txBody>
          <a:bodyPr>
            <a:noAutofit/>
          </a:bodyPr>
          <a:lstStyle/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effectLst/>
                <a:latin typeface="Arial" panose="020B0604020202020204" pitchFamily="34" charset="0"/>
              </a:rPr>
              <a:t>T.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Giaro</a:t>
            </a:r>
            <a:r>
              <a:rPr lang="pl-PL" sz="2400" dirty="0">
                <a:effectLst/>
                <a:latin typeface="Arial" panose="020B0604020202020204" pitchFamily="34" charset="0"/>
              </a:rPr>
              <a:t>, W.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Dajczak</a:t>
            </a:r>
            <a:r>
              <a:rPr lang="pl-PL" sz="2400" dirty="0">
                <a:effectLst/>
                <a:latin typeface="Arial" panose="020B0604020202020204" pitchFamily="34" charset="0"/>
              </a:rPr>
              <a:t>, F.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Longchamps</a:t>
            </a:r>
            <a:r>
              <a:rPr lang="pl-PL" sz="2400" dirty="0">
                <a:effectLst/>
                <a:latin typeface="Arial" panose="020B0604020202020204" pitchFamily="34" charset="0"/>
              </a:rPr>
              <a:t> de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Bérier</a:t>
            </a:r>
            <a:r>
              <a:rPr lang="pl-PL" sz="2400" dirty="0">
                <a:effectLst/>
                <a:latin typeface="Arial" panose="020B0604020202020204" pitchFamily="34" charset="0"/>
              </a:rPr>
              <a:t>, </a:t>
            </a:r>
            <a:r>
              <a:rPr lang="pl-PL" sz="2400" i="1" dirty="0">
                <a:effectLst/>
                <a:latin typeface="Arial" panose="020B0604020202020204" pitchFamily="34" charset="0"/>
              </a:rPr>
              <a:t>Prawo rzymskie. U podstaw prawa prywatnego</a:t>
            </a:r>
            <a:r>
              <a:rPr lang="pl-PL" sz="2400" dirty="0">
                <a:effectLst/>
                <a:latin typeface="Arial" panose="020B0604020202020204" pitchFamily="34" charset="0"/>
              </a:rPr>
              <a:t>, Warszawa 2018</a:t>
            </a:r>
            <a:r>
              <a:rPr lang="pl-PL" sz="2400" baseline="30000" dirty="0">
                <a:effectLst/>
                <a:latin typeface="Arial" panose="020B0604020202020204" pitchFamily="34" charset="0"/>
              </a:rPr>
              <a:t>3</a:t>
            </a:r>
            <a:r>
              <a:rPr lang="pl-PL" sz="2400" dirty="0">
                <a:effectLst/>
                <a:latin typeface="Arial" panose="020B0604020202020204" pitchFamily="34" charset="0"/>
              </a:rPr>
              <a:t>, s. 463-602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>
              <a:effectLst/>
              <a:latin typeface="Arial" panose="020B0604020202020204" pitchFamily="34" charset="0"/>
            </a:endParaRP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UWAGA: treści podane małą czcionką oraz podane na szarym tle mają charakter dodatkowy, tj. należy je przeczytać ale nie są konieczne do opanowania. </a:t>
            </a: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UWAGA: Zrealizuj zadania podane w dziale „Po przeczytaniu”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>
              <a:solidFill>
                <a:srgbClr val="FF0000"/>
              </a:solidFill>
              <a:effectLst/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effectLst/>
                <a:latin typeface="Arial" panose="020B0604020202020204" pitchFamily="34" charset="0"/>
              </a:rPr>
              <a:t>K. Kolańczyk, </a:t>
            </a:r>
            <a:r>
              <a:rPr lang="pl-PL" sz="2400" i="1" dirty="0">
                <a:effectLst/>
                <a:latin typeface="Arial" panose="020B0604020202020204" pitchFamily="34" charset="0"/>
              </a:rPr>
              <a:t>Prawo rzymskie</a:t>
            </a:r>
            <a:r>
              <a:rPr lang="pl-PL" sz="2400" dirty="0">
                <a:effectLst/>
                <a:latin typeface="Arial" panose="020B0604020202020204" pitchFamily="34" charset="0"/>
              </a:rPr>
              <a:t>, Warszawa 2021</a:t>
            </a:r>
            <a:r>
              <a:rPr lang="pl-PL" sz="2400" baseline="30000" dirty="0">
                <a:effectLst/>
                <a:latin typeface="Arial" panose="020B0604020202020204" pitchFamily="34" charset="0"/>
              </a:rPr>
              <a:t>6</a:t>
            </a:r>
            <a:r>
              <a:rPr lang="pl-PL" sz="2400" dirty="0">
                <a:effectLst/>
                <a:latin typeface="Arial" panose="020B0604020202020204" pitchFamily="34" charset="0"/>
              </a:rPr>
              <a:t>, s. 365-495 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32522"/>
            <a:ext cx="12192000" cy="6725478"/>
          </a:xfrm>
        </p:spPr>
        <p:txBody>
          <a:bodyPr/>
          <a:lstStyle/>
          <a:p>
            <a:pPr marL="0" lvl="0" indent="0">
              <a:buNone/>
            </a:pP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Podział przez kryterium zawarcia – najpopularniejszy </a:t>
            </a:r>
            <a:r>
              <a:rPr lang="pl-PL" sz="2150" dirty="0" err="1">
                <a:latin typeface="Arial" panose="020B0604020202020204" pitchFamily="34" charset="0"/>
                <a:cs typeface="Arial" panose="020B0604020202020204" pitchFamily="34" charset="0"/>
              </a:rPr>
              <a:t>Gaius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 3.89 (I. 3.13.2) - zawiązują się za pomocą</a:t>
            </a:r>
            <a:r>
              <a:rPr lang="pl-PL" sz="2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verbis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 (przez słowa), </a:t>
            </a:r>
            <a:r>
              <a:rPr lang="pl-PL" sz="2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lang="pl-PL" sz="21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 (przez rzecz),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litteris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 (przez pismo),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consensu</a:t>
            </a:r>
            <a:r>
              <a:rPr lang="pl-PL" sz="21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(przez porozumienie)</a:t>
            </a:r>
          </a:p>
          <a:p>
            <a:pPr marL="0" lvl="0" indent="0">
              <a:buNone/>
            </a:pPr>
            <a:endParaRPr lang="pl-PL" sz="2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l-PL" sz="2150" b="1" dirty="0">
                <a:latin typeface="Arial" panose="020B0604020202020204" pitchFamily="34" charset="0"/>
                <a:cs typeface="Arial" panose="020B0604020202020204" pitchFamily="34" charset="0"/>
              </a:rPr>
              <a:t>Kontrakty realne 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- wiążące i zaskarżalne stawały się dopiero, wtedy, gdy pomiędzy stronami nastąpiło, przesunięcie majątkowe w postaci wydania rzeczy (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nexum</a:t>
            </a:r>
            <a:r>
              <a:rPr lang="pl-PL" sz="2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mutuum</a:t>
            </a:r>
            <a:r>
              <a:rPr lang="pl-PL" sz="215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pożyczka);</a:t>
            </a:r>
            <a:r>
              <a:rPr lang="pl-PL" sz="21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commodatum</a:t>
            </a:r>
            <a:r>
              <a:rPr lang="pl-PL" sz="21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(użyczenie)</a:t>
            </a:r>
            <a:r>
              <a:rPr lang="pl-PL" sz="215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precarium</a:t>
            </a:r>
            <a:r>
              <a:rPr lang="pl-PL" sz="215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depositum 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(depozyt)</a:t>
            </a:r>
            <a:r>
              <a:rPr lang="pl-PL" sz="215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pignus</a:t>
            </a:r>
            <a:r>
              <a:rPr lang="pl-PL" sz="21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(zastaw ręczny)</a:t>
            </a:r>
          </a:p>
          <a:p>
            <a:pPr lvl="0"/>
            <a:r>
              <a:rPr lang="pl-PL" sz="2150" b="1" dirty="0">
                <a:latin typeface="Arial" panose="020B0604020202020204" pitchFamily="34" charset="0"/>
                <a:cs typeface="Arial" panose="020B0604020202020204" pitchFamily="34" charset="0"/>
              </a:rPr>
              <a:t>Kontrakty werbalne 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- wymagały wypowiedzenia określonych słów pomiędzy osobami równocześnie obecnymi (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stipulatio</a:t>
            </a:r>
            <a:r>
              <a:rPr lang="pl-PL" sz="21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oraz</a:t>
            </a:r>
            <a:r>
              <a:rPr lang="pl-PL" sz="21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dotis</a:t>
            </a:r>
            <a:r>
              <a:rPr lang="pl-PL" sz="2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dictio</a:t>
            </a:r>
            <a:r>
              <a:rPr lang="pl-PL" sz="2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– ustanowienie posagu</a:t>
            </a:r>
            <a:r>
              <a:rPr lang="pl-PL" sz="215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Iusiurandum</a:t>
            </a:r>
            <a:r>
              <a:rPr lang="pl-PL" sz="2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liberti</a:t>
            </a:r>
            <a:r>
              <a:rPr lang="pl-PL" sz="2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– przyrzeczenie wyzwoleńca)</a:t>
            </a:r>
          </a:p>
          <a:p>
            <a:pPr lvl="0"/>
            <a:r>
              <a:rPr lang="pl-PL" sz="2150" b="1" dirty="0">
                <a:latin typeface="Arial" panose="020B0604020202020204" pitchFamily="34" charset="0"/>
                <a:cs typeface="Arial" panose="020B0604020202020204" pitchFamily="34" charset="0"/>
              </a:rPr>
              <a:t>Kontrakty literalne 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- osiągnięte porozumienie trzeba było wyrazić w postaci formalnego wpisu do księgi rachunkowej (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nomina</a:t>
            </a:r>
            <a:r>
              <a:rPr lang="pl-PL" sz="2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transcripticia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chirographum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 lub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syngrapha</a:t>
            </a:r>
            <a:r>
              <a:rPr lang="pl-PL" sz="215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/>
            <a:r>
              <a:rPr lang="pl-PL" sz="2150" b="1" dirty="0">
                <a:latin typeface="Arial" panose="020B0604020202020204" pitchFamily="34" charset="0"/>
                <a:cs typeface="Arial" panose="020B0604020202020204" pitchFamily="34" charset="0"/>
              </a:rPr>
              <a:t>Kontrakty konsensualne 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- przez porozumienie stron objawione na zewnątrz, bez jakichkolwiek dalszych wymogów (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emptio</a:t>
            </a:r>
            <a:r>
              <a:rPr lang="pl-PL" sz="2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venditio</a:t>
            </a:r>
            <a:r>
              <a:rPr lang="pl-PL" sz="2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kupno-sprzedaż,</a:t>
            </a:r>
            <a:r>
              <a:rPr lang="pl-PL" sz="21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</a:t>
            </a:r>
            <a:r>
              <a:rPr lang="pl-PL" sz="2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conductio</a:t>
            </a:r>
            <a:r>
              <a:rPr lang="pl-PL" sz="2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- najem</a:t>
            </a:r>
            <a:r>
              <a:rPr lang="pl-PL" sz="215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societas</a:t>
            </a:r>
            <a:r>
              <a:rPr lang="pl-PL" sz="21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- spółka</a:t>
            </a:r>
            <a:r>
              <a:rPr lang="pl-PL" sz="215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mandatum</a:t>
            </a:r>
            <a:r>
              <a:rPr lang="pl-PL" sz="21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- zlecenie)</a:t>
            </a:r>
          </a:p>
          <a:p>
            <a:pPr marL="0" lvl="0" indent="0">
              <a:buNone/>
            </a:pPr>
            <a:r>
              <a:rPr lang="pl-PL" sz="2150" b="1" dirty="0">
                <a:latin typeface="Arial" panose="020B0604020202020204" pitchFamily="34" charset="0"/>
                <a:cs typeface="Arial" panose="020B0604020202020204" pitchFamily="34" charset="0"/>
              </a:rPr>
              <a:t>Inne podziały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stricti</a:t>
            </a:r>
            <a:r>
              <a:rPr lang="pl-PL" sz="2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iuris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actiones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bonae</a:t>
            </a:r>
            <a:r>
              <a:rPr lang="pl-PL" sz="2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fidei</a:t>
            </a:r>
            <a:r>
              <a:rPr lang="pl-PL" sz="2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1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actiones</a:t>
            </a:r>
            <a:r>
              <a:rPr lang="pl-PL" sz="2150" dirty="0">
                <a:latin typeface="Arial" panose="020B0604020202020204" pitchFamily="34" charset="0"/>
                <a:cs typeface="Arial" panose="020B0604020202020204" pitchFamily="34" charset="0"/>
              </a:rPr>
              <a:t>); jednostronnie zobowiązujące- dwustronnie zobowiązujące</a:t>
            </a:r>
          </a:p>
          <a:p>
            <a:pPr marL="0" lvl="0" indent="0">
              <a:buNone/>
            </a:pPr>
            <a:endParaRPr lang="pl-PL" sz="2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pl-PL" sz="2150" b="1" dirty="0">
                <a:latin typeface="Arial" panose="020B0604020202020204" pitchFamily="34" charset="0"/>
                <a:cs typeface="Arial" panose="020B0604020202020204" pitchFamily="34" charset="0"/>
              </a:rPr>
              <a:t>Kontrakty nienazwane i </a:t>
            </a:r>
            <a:r>
              <a:rPr lang="pl-PL" sz="2150" b="1" i="1" dirty="0">
                <a:latin typeface="Arial" panose="020B0604020202020204" pitchFamily="34" charset="0"/>
                <a:cs typeface="Arial" panose="020B0604020202020204" pitchFamily="34" charset="0"/>
              </a:rPr>
              <a:t>pacta</a:t>
            </a:r>
          </a:p>
          <a:p>
            <a:endParaRPr lang="pl-PL" sz="2150" dirty="0"/>
          </a:p>
        </p:txBody>
      </p:sp>
    </p:spTree>
    <p:extLst>
      <p:ext uri="{BB962C8B-B14F-4D97-AF65-F5344CB8AC3E}">
        <p14:creationId xmlns:p14="http://schemas.microsoft.com/office/powerpoint/2010/main" val="136691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5EF3CB-C0BB-4C21-93EC-FF63C42AA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95275"/>
            <a:ext cx="12125323" cy="190501"/>
          </a:xfrm>
        </p:spPr>
        <p:txBody>
          <a:bodyPr>
            <a:normAutofit fontScale="90000"/>
          </a:bodyPr>
          <a:lstStyle/>
          <a:p>
            <a:r>
              <a:rPr lang="pl-PL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Stipulatio</a:t>
            </a:r>
            <a:r>
              <a:rPr lang="pl-PL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– przykład kontraktu werbalnego</a:t>
            </a:r>
            <a:br>
              <a:rPr lang="pl-PL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06259D-B18E-4624-A532-6F8F6FEAB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22" y="485776"/>
            <a:ext cx="12125324" cy="7462837"/>
          </a:xfrm>
        </p:spPr>
        <p:txBody>
          <a:bodyPr/>
          <a:lstStyle/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Kontrakty werbalne - wymagały wypowiedzenia określonych słów pomiędzy osobami równocześnie obecnymi </a:t>
            </a:r>
          </a:p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Kontrakt </a:t>
            </a:r>
            <a:r>
              <a:rPr lang="pl-PL" sz="2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tipulatio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rozwinął się ze znanego 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duodecim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tabularum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formalnego aktu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sponsio</a:t>
            </a:r>
            <a:endParaRPr lang="pl-PL" sz="2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Wierzyciel (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stipulator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adstipulator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- ściśle osobiste;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Solutionis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causa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adiectus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stipulatu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stricti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iuris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Dłużnik (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promissor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adpromissor</a:t>
            </a:r>
            <a:r>
              <a:rPr lang="pl-PL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- poręczyciel) </a:t>
            </a:r>
          </a:p>
          <a:p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Forma: przysięga – pierwotnie konieczne z wyrażeniem „czy przyrzekasz dać…” (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spondes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 – natychmiast odpowiedź od dłużnika odpowiedź, zawierającą czasownik „przyrzekam” (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spondeo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tylko obywatele rzymscy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. Problematyczna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stipulatio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mortem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	Liberalizacja – okres klasyczny (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promittere</a:t>
            </a:r>
            <a:r>
              <a:rPr lang="pl-PL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dare</a:t>
            </a:r>
            <a:r>
              <a:rPr lang="pl-PL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facere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 oraz Greka i inne języki zrozumiałe dla kontrahentów</a:t>
            </a:r>
          </a:p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	Ostatecznie po 472 r. (C. 8.37.10): może to nastąpić przy użyciu dowolnych słów wyrażających zgodę (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consensus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 stron, osiągniętą w tym samym czasie i miejscu </a:t>
            </a:r>
          </a:p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	Praktyka prawna: wiązanie stypulacji z formą pisemną - dominująca rola formy pisemnej przypuszczalnie w okresie justyniańskim</a:t>
            </a:r>
          </a:p>
        </p:txBody>
      </p:sp>
    </p:spTree>
    <p:extLst>
      <p:ext uri="{BB962C8B-B14F-4D97-AF65-F5344CB8AC3E}">
        <p14:creationId xmlns:p14="http://schemas.microsoft.com/office/powerpoint/2010/main" val="1896133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5EF3CB-C0BB-4C21-93EC-FF63C42AA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95275"/>
            <a:ext cx="12125323" cy="190501"/>
          </a:xfrm>
        </p:spPr>
        <p:txBody>
          <a:bodyPr>
            <a:normAutofit fontScale="90000"/>
          </a:bodyPr>
          <a:lstStyle/>
          <a:p>
            <a:r>
              <a:rPr lang="pl-PL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Stipulatio</a:t>
            </a:r>
            <a:r>
              <a:rPr lang="pl-PL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– przykład kontraktu werbalnego</a:t>
            </a:r>
            <a:br>
              <a:rPr lang="pl-PL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06259D-B18E-4624-A532-6F8F6FEAB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22" y="485776"/>
            <a:ext cx="12125324" cy="7462837"/>
          </a:xfrm>
        </p:spPr>
        <p:txBody>
          <a:bodyPr/>
          <a:lstStyle/>
          <a:p>
            <a:r>
              <a:rPr kumimoji="0" lang="pl-PL" sz="23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Stypulacja a zasada swobody formy umowy i pisemność w późniejszej tradycji prawnej</a:t>
            </a:r>
          </a:p>
          <a:p>
            <a:endParaRPr kumimoji="0" lang="pl-PL" sz="2300" b="1" i="0" u="none" strike="noStrike" kern="1200" cap="none" spc="0" normalizeH="0" baseline="0" noProof="0" dirty="0">
              <a:ln>
                <a:noFill/>
              </a:ln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Kauzalność a abstrakcyjność stypulacji - rozważania poświęcone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stipulatio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były jednym z przypadków, w których rzymscy juryści posłużyli się terminem 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causa </a:t>
            </a:r>
          </a:p>
          <a:p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	Rozważania jurystów: czy stypulacja będzie ważna w przypadku, gdy przyczyna jej dokonania nie istnieje? – stąd późnoklasyczne ograniczenie abstrakcyjności stypulacji</a:t>
            </a:r>
          </a:p>
          <a:p>
            <a:pPr marL="0" indent="0">
              <a:buNone/>
            </a:pP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Tradycja romanistyczna</a:t>
            </a:r>
          </a:p>
          <a:p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Stypulacja a poręczenie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sponsio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fideipromissio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fideiussio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(zabezpieczenie)</a:t>
            </a:r>
          </a:p>
          <a:p>
            <a:pPr>
              <a:buFontTx/>
              <a:buChar char="-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Akcesyjność;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beneficium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divisionis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(dłużnicy) - Hadrian; justyniańskie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beneficium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cedendarum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actionum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beneficium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excusionis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ordinis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(poręczyciele): uogólnienie w tradycji romanistycznej</a:t>
            </a:r>
          </a:p>
          <a:p>
            <a:pPr>
              <a:buFontTx/>
              <a:buChar char="-"/>
            </a:pPr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Inne formy zabezpieczenia: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fiducia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(powiernictwo)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oraz </a:t>
            </a:r>
            <a:r>
              <a:rPr lang="pl-PL" sz="2300" u="sng" dirty="0">
                <a:latin typeface="Arial" panose="020B0604020202020204" pitchFamily="34" charset="0"/>
                <a:cs typeface="Arial" panose="020B0604020202020204" pitchFamily="34" charset="0"/>
              </a:rPr>
              <a:t>kontrakt realny </a:t>
            </a:r>
            <a:r>
              <a:rPr lang="pl-PL" sz="23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pignus</a:t>
            </a:r>
            <a:r>
              <a:rPr lang="pl-PL" sz="2300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[zastaw ręczny]</a:t>
            </a:r>
            <a:endParaRPr lang="pl-PL" sz="23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121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CF5629-F3D0-4296-9BE6-F1626E146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287249" cy="1466849"/>
          </a:xfrm>
        </p:spPr>
        <p:txBody>
          <a:bodyPr/>
          <a:lstStyle/>
          <a:p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Kontrakty realne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wiążące i zaskarżalne stawały się dopiero, wtedy, gdy pomiędzy stronami nastąpiło, przesunięcie majątkowe w postaci wydania rzeczy 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mutuum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 pożyczka;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commodatum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użyczenie);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precarium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depositum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depozyt;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pignus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zastaw ręczny)</a:t>
            </a:r>
            <a:b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7C6342D-95CE-494B-A064-FD6073913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16325"/>
            <a:ext cx="12192000" cy="53377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Archaiczne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nexum</a:t>
            </a:r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należała do grupy uroczystych aktów prawnych dokonywanych 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aes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libram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(przy użyciu spiżu i wagi) </a:t>
            </a:r>
          </a:p>
          <a:p>
            <a:pPr marL="0" indent="0">
              <a:buNone/>
            </a:pP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mutuum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: pożyczka: pożyczkobiorca otrzymywał (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traditio</a:t>
            </a:r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ew.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traditio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brevi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</a:t>
            </a:r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traditio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ficta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) określoną ilość rzeczy zamiennych z obowiązkiem zwrotu takiej samej ilości rzeczy tego samego rodzaju rzeczy i jakości </a:t>
            </a:r>
          </a:p>
          <a:p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	Rzeczy zużywalne (</a:t>
            </a:r>
            <a:r>
              <a:rPr lang="pl-PL" sz="2100" u="sng" dirty="0">
                <a:latin typeface="Arial" panose="020B0604020202020204" pitchFamily="34" charset="0"/>
                <a:cs typeface="Arial" panose="020B0604020202020204" pitchFamily="34" charset="0"/>
              </a:rPr>
              <a:t>zboże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, później pieniądze) przenoszone na własność (zasada 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casus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sentit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dominus </a:t>
            </a:r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zasada ryzyka</a:t>
            </a:r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rzecz indywidualnie oznaczona z możliwością sprzedaży -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contractus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mohatrae</a:t>
            </a:r>
            <a:endParaRPr lang="pl-PL" sz="21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1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1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stricti</a:t>
            </a:r>
            <a:r>
              <a:rPr lang="pl-PL" sz="21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iuris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– tylko pożyczkodawca (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certae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rei-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condictio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triticaria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certae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cretitae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pecuniae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) – umowa jednostronnie zobowiązująca </a:t>
            </a:r>
          </a:p>
          <a:p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100" u="sng" dirty="0">
                <a:latin typeface="Arial" panose="020B0604020202020204" pitchFamily="34" charset="0"/>
                <a:cs typeface="Arial" panose="020B0604020202020204" pitchFamily="34" charset="0"/>
              </a:rPr>
              <a:t>Nieodpłatna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 – procent tylko dodatkowe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stipulationes</a:t>
            </a:r>
            <a:endParaRPr lang="pl-PL" sz="21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Wysokość odsetek (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usurae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) – 6 % rocznie Justynian I oraz zakaz poboru odsetek przekraczających kwotę należności głównej, anatocyzmu (odsetki od odsetek) i kapitalizacji odsetek za dany czas i doliczania ich do należności głównej: dyskusja od Republiki – wpływ na późniejszą tradycje romanistyczną (obok kanonicznego zakazu lichwy) – problem wysokości odsetek i nieodpłatności</a:t>
            </a:r>
          </a:p>
          <a:p>
            <a:pPr marL="0" indent="0">
              <a:buNone/>
            </a:pP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Problem realności pożyczki</a:t>
            </a:r>
          </a:p>
          <a:p>
            <a:pPr marL="0" indent="0">
              <a:buNone/>
            </a:pP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1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382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18FA16-09D0-4658-938F-B338F3091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25" y="0"/>
            <a:ext cx="12068175" cy="6858000"/>
          </a:xfrm>
        </p:spPr>
        <p:txBody>
          <a:bodyPr/>
          <a:lstStyle/>
          <a:p>
            <a:pPr marL="0" indent="0">
              <a:buNone/>
            </a:pP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Pożyczka morska: </a:t>
            </a:r>
            <a:r>
              <a:rPr lang="pl-PL" sz="23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pecunia </a:t>
            </a:r>
            <a:r>
              <a:rPr lang="pl-PL" sz="23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traiecticia</a:t>
            </a:r>
            <a:r>
              <a:rPr lang="pl-PL" sz="23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jeśli finansowany z pożyczonych pieniędzy przewóz ładunku nie dotarł do portu przeznaczenia, obowiązek zwrotu pożyczki ustawał. </a:t>
            </a:r>
          </a:p>
          <a:p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	Ryzyko pożyczkodawcy równoważono uprawnieniem do pobierania wyższych odsetek i prawem zastrzeżenia sobie wysokiej kary umownej </a:t>
            </a:r>
          </a:p>
          <a:p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	Górna granica odsetek (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pactum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adiectum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 – dopiero Justynian I: 12 % </a:t>
            </a:r>
          </a:p>
          <a:p>
            <a:endParaRPr lang="pl-PL" sz="2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Rozkładu ryzyka w umowie o przewóz morski: </a:t>
            </a:r>
            <a:r>
              <a:rPr lang="pl-PL" sz="23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pl-PL" sz="23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Rhodia</a:t>
            </a:r>
            <a:r>
              <a:rPr lang="pl-PL" sz="23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pl-PL" sz="23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iactu</a:t>
            </a:r>
            <a:r>
              <a:rPr lang="pl-PL" sz="23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(ustawa rodyjska o zrzucie [morskim])</a:t>
            </a:r>
          </a:p>
          <a:p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	Gdy sytuacja statku i ładunku była wyjątkowo trudna, jeśli w celu usunięcia wspólnego zagrożenia zachodziła konieczność wyrzucenia części lub całości ładunku lub gdy pomyślnym wynikiem tego wyrzucenia było uratowanie statku i pozostałego na nim ładunku</a:t>
            </a:r>
          </a:p>
          <a:p>
            <a:pPr algn="l"/>
            <a:r>
              <a:rPr lang="pl-PL" sz="23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	skargi z kontraktu </a:t>
            </a:r>
            <a:r>
              <a:rPr lang="pl-PL" sz="2300" b="0" i="1" u="none" strike="noStrike" baseline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</a:t>
            </a:r>
            <a:r>
              <a:rPr lang="pl-PL" sz="2300" b="0" i="1" u="none" strike="noStrike" baseline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b="0" i="1" u="none" strike="noStrike" baseline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conductio</a:t>
            </a:r>
            <a:r>
              <a:rPr lang="pl-PL" sz="2300" b="0" i="1" u="none" strike="noStrike" baseline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b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(najem)</a:t>
            </a:r>
            <a:r>
              <a:rPr lang="pl-PL" sz="23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, którego przedmiotem było przewiezienie ładunku do wskazanego portu (wartość ładunku i statku, który </a:t>
            </a:r>
            <a:r>
              <a:rPr lang="pl-PL" sz="2300" b="0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ocałał</a:t>
            </a:r>
            <a:r>
              <a:rPr lang="pl-PL" sz="23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– proporcjonalność): </a:t>
            </a:r>
            <a:r>
              <a:rPr lang="pl-PL" sz="2300" b="0" i="1" u="none" strike="noStrike" baseline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300" b="0" i="1" u="none" strike="noStrike" baseline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b="0" i="1" u="none" strike="noStrike" baseline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</a:t>
            </a:r>
            <a:r>
              <a:rPr lang="pl-PL" sz="23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– najmujący przewóz/ </a:t>
            </a:r>
            <a:r>
              <a:rPr lang="pl-PL" sz="2300" b="0" i="1" u="none" strike="noStrike" baseline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300" b="0" i="1" u="none" strike="noStrike" baseline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b="0" i="1" u="none" strike="noStrike" baseline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conducti</a:t>
            </a:r>
            <a:r>
              <a:rPr lang="pl-PL" sz="23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– kapitan</a:t>
            </a:r>
          </a:p>
          <a:p>
            <a:pPr marL="0" indent="0" algn="l">
              <a:buNone/>
            </a:pPr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pl-PL" sz="2300" u="sng" dirty="0">
                <a:latin typeface="Arial" panose="020B0604020202020204" pitchFamily="34" charset="0"/>
                <a:cs typeface="Arial" panose="020B0604020202020204" pitchFamily="34" charset="0"/>
              </a:rPr>
              <a:t>Rozwój w prawie późniejszym i oddziaływanie</a:t>
            </a:r>
          </a:p>
          <a:p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271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B1CBF6-B564-4CE8-A3DC-00D19DF57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313920" cy="243840"/>
          </a:xfrm>
        </p:spPr>
        <p:txBody>
          <a:bodyPr>
            <a:normAutofit fontScale="90000"/>
          </a:bodyPr>
          <a:lstStyle/>
          <a:p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Kontrakty realne cd.</a:t>
            </a:r>
            <a:endParaRPr lang="pl-PL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587DD4-54E6-486E-81CC-ED5B5BD0A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43841"/>
            <a:ext cx="12192000" cy="65093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9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commodatum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 (użyczenie – późna Republika): pierwotna </a:t>
            </a:r>
            <a:r>
              <a:rPr lang="pl-PL" sz="1900" i="1" dirty="0" err="1">
                <a:latin typeface="Arial" panose="020B0604020202020204" pitchFamily="34" charset="0"/>
                <a:cs typeface="Arial" panose="020B0604020202020204" pitchFamily="34" charset="0"/>
              </a:rPr>
              <a:t>fiducia</a:t>
            </a:r>
            <a:r>
              <a:rPr lang="pl-PL" sz="1900" i="1" dirty="0">
                <a:latin typeface="Arial" panose="020B0604020202020204" pitchFamily="34" charset="0"/>
                <a:cs typeface="Arial" panose="020B0604020202020204" pitchFamily="34" charset="0"/>
              </a:rPr>
              <a:t> cum </a:t>
            </a:r>
            <a:r>
              <a:rPr lang="pl-PL" sz="1900" i="1" dirty="0" err="1">
                <a:latin typeface="Arial" panose="020B0604020202020204" pitchFamily="34" charset="0"/>
                <a:cs typeface="Arial" panose="020B0604020202020204" pitchFamily="34" charset="0"/>
              </a:rPr>
              <a:t>amico</a:t>
            </a:r>
            <a:r>
              <a:rPr lang="pl-PL" sz="1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00" i="1" dirty="0" err="1">
                <a:latin typeface="Arial" panose="020B0604020202020204" pitchFamily="34" charset="0"/>
                <a:cs typeface="Arial" panose="020B0604020202020204" pitchFamily="34" charset="0"/>
              </a:rPr>
              <a:t>contracta</a:t>
            </a:r>
            <a:endParaRPr lang="pl-PL" sz="19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Przedmiotem użyczenia mogły być rzeczy niezużywalne, a biorący w użyczenie obowiązany był do zwrotu otrzymanych rzeczy w stanie niepogorszonym (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exastima</a:t>
            </a:r>
            <a:r>
              <a:rPr lang="pl-PL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diligentia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commodati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directa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contraria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przysługująca obu stronom w przypadku niewykonania zobowiązania lub wyrządzenia kontrahentowi szkody (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komodant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retentionis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	Kontrakt 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bona fides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nieodpłatny, dwustronne zobowiązujący niezupełny (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komodant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dolus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culpa lata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Kommodatariusz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detentor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obowiązek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custodia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omnis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culpa</a:t>
            </a:r>
            <a:r>
              <a:rPr lang="pl-PL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casus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fortuitus</a:t>
            </a:r>
            <a:r>
              <a:rPr lang="pl-PL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– uwalniała: 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 maior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uwaga: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furtum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usus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Tradycja romanistyczna</a:t>
            </a:r>
          </a:p>
          <a:p>
            <a:pPr marL="0" indent="0">
              <a:buNone/>
            </a:pPr>
            <a:endParaRPr lang="pl-PL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19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depositum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 (depozyt – późna Republika); windykacja i</a:t>
            </a:r>
            <a:r>
              <a:rPr lang="pl-PL" sz="1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duplum</a:t>
            </a:r>
            <a:endParaRPr lang="pl-PL" sz="1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	Zachowanie przez depozytariusza w stanie niepogorszonym </a:t>
            </a:r>
            <a:r>
              <a:rPr lang="pl-PL" sz="1800" u="sng" dirty="0">
                <a:latin typeface="Arial" panose="020B0604020202020204" pitchFamily="34" charset="0"/>
                <a:cs typeface="Arial" panose="020B0604020202020204" pitchFamily="34" charset="0"/>
              </a:rPr>
              <a:t>rzeczy ruchoma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, którą otrzymał na przechowanie od deponenta </a:t>
            </a:r>
          </a:p>
          <a:p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depositi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directa</a:t>
            </a:r>
            <a:r>
              <a:rPr lang="pl-PL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simplum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i infamia) i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contraria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(wcześniej pretorska 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in factum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	Kontrakt 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bona fides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, nieodpłatny (</a:t>
            </a:r>
            <a:r>
              <a:rPr lang="pl-PL" sz="1800" u="sng" dirty="0">
                <a:latin typeface="Arial" panose="020B0604020202020204" pitchFamily="34" charset="0"/>
                <a:cs typeface="Arial" panose="020B0604020202020204" pitchFamily="34" charset="0"/>
              </a:rPr>
              <a:t>wynagrodzenie – </a:t>
            </a:r>
            <a:r>
              <a:rPr lang="pl-PL" sz="18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</a:t>
            </a:r>
            <a:r>
              <a:rPr lang="pl-PL" sz="18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conductio</a:t>
            </a:r>
            <a:r>
              <a:rPr lang="pl-PL" sz="1800" u="sng" dirty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dwustronne zobowiązujący niezupełny </a:t>
            </a:r>
          </a:p>
          <a:p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	Deponent (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omnis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culpa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) i depozytariusz (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dolus</a:t>
            </a:r>
            <a:r>
              <a:rPr lang="pl-PL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culpa lata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uwaga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furtum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rei</a:t>
            </a:r>
            <a:r>
              <a:rPr lang="pl-PL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lub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furtum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usus</a:t>
            </a:r>
          </a:p>
          <a:p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Rodzaje depozytu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necessarium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/konieczny (dwukrotna kara pieniężna);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sequestre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/sekwestrowy; 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depositum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irregularum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(pożyczka ? ale możliwość odsetek bez stypulacji, na podstawie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pactum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Tradycja romanistyczna</a:t>
            </a:r>
          </a:p>
          <a:p>
            <a:endParaRPr lang="pl-PL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90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1441" y="436880"/>
            <a:ext cx="11486728" cy="6421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1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Pignus</a:t>
            </a:r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u="sng" dirty="0">
                <a:latin typeface="Arial" panose="020B0604020202020204" pitchFamily="34" charset="0"/>
                <a:cs typeface="Arial" panose="020B0604020202020204" pitchFamily="34" charset="0"/>
              </a:rPr>
              <a:t>(kontrakt realny)-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przeniesienie </a:t>
            </a:r>
            <a:r>
              <a:rPr lang="pl-PL" sz="2100" i="1" dirty="0" err="1">
                <a:latin typeface="Arial" panose="020B0604020202020204" pitchFamily="34" charset="0"/>
                <a:cs typeface="Arial" panose="020B0604020202020204" pitchFamily="34" charset="0"/>
              </a:rPr>
              <a:t>possessio</a:t>
            </a:r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latin typeface="Arial" panose="020B0604020202020204" pitchFamily="34" charset="0"/>
                <a:cs typeface="Arial" panose="020B0604020202020204" pitchFamily="34" charset="0"/>
              </a:rPr>
              <a:t>naturalis</a:t>
            </a:r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(dzierżenia) rzeczy (też </a:t>
            </a:r>
            <a:r>
              <a:rPr lang="pl-PL" sz="2100" i="1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latin typeface="Arial" panose="020B0604020202020204" pitchFamily="34" charset="0"/>
                <a:cs typeface="Arial" panose="020B0604020202020204" pitchFamily="34" charset="0"/>
              </a:rPr>
              <a:t>mancipi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) – także będących przedmiotem </a:t>
            </a:r>
            <a:r>
              <a:rPr lang="pl-PL" sz="2100" i="1" dirty="0" err="1">
                <a:latin typeface="Arial" panose="020B0604020202020204" pitchFamily="34" charset="0"/>
                <a:cs typeface="Arial" panose="020B0604020202020204" pitchFamily="34" charset="0"/>
              </a:rPr>
              <a:t>bonorum</a:t>
            </a:r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latin typeface="Arial" panose="020B0604020202020204" pitchFamily="34" charset="0"/>
                <a:cs typeface="Arial" panose="020B0604020202020204" pitchFamily="34" charset="0"/>
              </a:rPr>
              <a:t>possessio</a:t>
            </a:r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podzastaw (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pignus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pignoris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subpignus</a:t>
            </a: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/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zastawnik: ochrona jako </a:t>
            </a:r>
            <a:r>
              <a:rPr lang="pl-PL" sz="2100" i="1" dirty="0" err="1">
                <a:latin typeface="Arial" panose="020B0604020202020204" pitchFamily="34" charset="0"/>
                <a:cs typeface="Arial" panose="020B0604020202020204" pitchFamily="34" charset="0"/>
              </a:rPr>
              <a:t>possessio</a:t>
            </a:r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l-PL" sz="2100" i="1" dirty="0" err="1">
                <a:latin typeface="Arial" panose="020B0604020202020204" pitchFamily="34" charset="0"/>
                <a:cs typeface="Arial" panose="020B0604020202020204" pitchFamily="34" charset="0"/>
              </a:rPr>
              <a:t>interdicta</a:t>
            </a:r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– ale </a:t>
            </a:r>
            <a:r>
              <a:rPr lang="pl-PL" sz="2100" i="1" dirty="0" err="1">
                <a:latin typeface="Arial" panose="020B0604020202020204" pitchFamily="34" charset="0"/>
                <a:cs typeface="Arial" panose="020B0604020202020204" pitchFamily="34" charset="0"/>
              </a:rPr>
              <a:t>furtum</a:t>
            </a:r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 usus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wobec obu stron</a:t>
            </a:r>
          </a:p>
          <a:p>
            <a:pPr marL="0" indent="0"/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Powstanie i zgaśnięcie zastawu</a:t>
            </a:r>
          </a:p>
          <a:p>
            <a:pPr marL="0" indent="0" algn="just">
              <a:buNone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Klauzule dodatkowe 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commissoria</a:t>
            </a:r>
            <a:r>
              <a:rPr lang="pl-PL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– zezwalała zastawnikowi zachować rzecz na własność (jako </a:t>
            </a:r>
            <a:r>
              <a:rPr lang="pl-PL" sz="21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datio</a:t>
            </a:r>
            <a:r>
              <a:rPr lang="pl-PL" sz="21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l-PL" sz="21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solutum</a:t>
            </a:r>
            <a:r>
              <a:rPr lang="pl-PL" sz="21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w miejsce świadczenia lub uznanie zastawu za sprzedany wierzycielowi) – </a:t>
            </a: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zakazana 326 r. (C. 8.43.3);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pactum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vendendo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– nieformalna umowa o sprzedaży znana b. wcześnie, w prawie klasycznym – element dorozumiany zastawu (stąd konieczność zamieszczania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pactum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 non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vendere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liceat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pactum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antichreticum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(prawa hellenistyczne - opornie) – możliwość używania i czerpania pożytków, 	zaliczanych na poczet długu (generalnie akceptowane w tradycji romanistycznej)</a:t>
            </a:r>
          </a:p>
          <a:p>
            <a:pPr marL="0" indent="0" algn="just">
              <a:buNone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Zastaw -  realizacja praw </a:t>
            </a:r>
          </a:p>
          <a:p>
            <a:pPr marL="0" indent="0" algn="just">
              <a:buNone/>
            </a:pP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Problem zastawów wielokrotnych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- z</a:t>
            </a:r>
            <a:r>
              <a:rPr lang="pt-BR" sz="2100" dirty="0">
                <a:latin typeface="Arial" panose="020B0604020202020204" pitchFamily="34" charset="0"/>
                <a:cs typeface="Arial" panose="020B0604020202020204" pitchFamily="34" charset="0"/>
              </a:rPr>
              <a:t>asada </a:t>
            </a:r>
            <a:r>
              <a:rPr lang="pt-BR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 tempore potior iure</a:t>
            </a:r>
            <a:r>
              <a:rPr lang="pt-BR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(pierwszeństwo w czasie daje lepsze prawa) - realizacja zastawu przy hierarchii zastawów</a:t>
            </a:r>
          </a:p>
          <a:p>
            <a:pPr marL="0" indent="0" algn="just">
              <a:buNone/>
            </a:pP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1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precarium</a:t>
            </a:r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nadanie rzeczy w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detentio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, odwołalne w każdej chwili (patronat - stosunki klienckie); kontrakt nienazwany u Justyniana;, ochrona </a:t>
            </a:r>
            <a:r>
              <a:rPr lang="pl-PL" sz="2100" dirty="0" err="1">
                <a:latin typeface="Arial" panose="020B0604020202020204" pitchFamily="34" charset="0"/>
                <a:cs typeface="Arial" panose="020B0604020202020204" pitchFamily="34" charset="0"/>
              </a:rPr>
              <a:t>interdyktalna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 – zanik (dzierżawa czasowa)</a:t>
            </a:r>
          </a:p>
          <a:p>
            <a:pPr marL="0" indent="0" algn="just">
              <a:buNone/>
            </a:pP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1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3313202-4BBA-D1F6-7D10-60B0BC5BF9DF}"/>
              </a:ext>
            </a:extLst>
          </p:cNvPr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Kontrakty realne cd</a:t>
            </a:r>
          </a:p>
        </p:txBody>
      </p:sp>
    </p:spTree>
    <p:extLst>
      <p:ext uri="{BB962C8B-B14F-4D97-AF65-F5344CB8AC3E}">
        <p14:creationId xmlns:p14="http://schemas.microsoft.com/office/powerpoint/2010/main" val="2773048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F8C429-447C-42E0-9964-FB25D9188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1295399"/>
          </a:xfrm>
        </p:spPr>
        <p:txBody>
          <a:bodyPr/>
          <a:lstStyle/>
          <a:p>
            <a:pPr algn="l"/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Kontrakty literalne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- osiągnięte porozumienie trzeba było wyrazić w postaci formalnego wpisu do księgi rachunkowej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nomina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transcripticia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chirographum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lub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syngrapha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EC174F2-2067-46C0-B506-DFAC30C8B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028700"/>
            <a:ext cx="12191998" cy="5724525"/>
          </a:xfrm>
        </p:spPr>
        <p:txBody>
          <a:bodyPr/>
          <a:lstStyle/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Domowe księgi rachunkowe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codices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accepti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expensi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wyszły z użycia pod koniec okresu klasycznego: rozbudowa rzymskiego systemu kontraktowego (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ale nie </a:t>
            </a:r>
            <a:r>
              <a:rPr lang="pl-PL" sz="24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argentarii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powstanie nowych zobowiązań (literalnych) tylko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nomina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transcripticia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(formalnie nowe zobowiązania</a:t>
            </a:r>
          </a:p>
          <a:p>
            <a:pPr>
              <a:buFontTx/>
              <a:buChar char="-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Kontrakt literalny oparty na wpisach do ksiąg rachunkowych tworzył zobowiązanie według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civile</a:t>
            </a:r>
            <a:endParaRPr lang="pl-PL" sz="24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gentium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dłużnik wystawiał akt pisemny zwany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chirographum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lub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syngrapha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, w którym uznawał, że jest coś winien drugiemu, chociaż nie było stypulacji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Funkcja i znaczenie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37738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otyw pakietu Office 2013–2022">
  <a:themeElements>
    <a:clrScheme name="Motyw pakietu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3365</TotalTime>
  <Words>2766</Words>
  <Application>Microsoft Office PowerPoint</Application>
  <PresentationFormat>Panoramiczny</PresentationFormat>
  <Paragraphs>184</Paragraphs>
  <Slides>17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17</vt:i4>
      </vt:variant>
    </vt:vector>
  </HeadingPairs>
  <TitlesOfParts>
    <vt:vector size="26" baseType="lpstr">
      <vt:lpstr>Aptos</vt:lpstr>
      <vt:lpstr>Aptos Display</vt:lpstr>
      <vt:lpstr>Arial</vt:lpstr>
      <vt:lpstr>Calibri</vt:lpstr>
      <vt:lpstr>Calibri Light</vt:lpstr>
      <vt:lpstr>Tahoma</vt:lpstr>
      <vt:lpstr>Motyw pakietu Office</vt:lpstr>
      <vt:lpstr>Office Theme</vt:lpstr>
      <vt:lpstr>Motyw pakietu Office 2013–2022</vt:lpstr>
      <vt:lpstr>Prawo rzymskie – zobowiązania III</vt:lpstr>
      <vt:lpstr>Prezentacja programu PowerPoint</vt:lpstr>
      <vt:lpstr>Stipulatio – przykład kontraktu werbalnego </vt:lpstr>
      <vt:lpstr>Stipulatio – przykład kontraktu werbalnego </vt:lpstr>
      <vt:lpstr>Kontrakty realne - wiążące i zaskarżalne stawały się dopiero, wtedy, gdy pomiędzy stronami nastąpiło, przesunięcie majątkowe w postaci wydania rzeczy (nexum — mutuum: pożyczka; commodatum: użyczenie); precarium; depositum: depozyt; pignus: zastaw ręczny) </vt:lpstr>
      <vt:lpstr>Prezentacja programu PowerPoint</vt:lpstr>
      <vt:lpstr>Kontrakty realne cd.</vt:lpstr>
      <vt:lpstr>Prezentacja programu PowerPoint</vt:lpstr>
      <vt:lpstr>Kontrakty literalne - osiągnięte porozumienie trzeba było wyrazić w postaci formalnego wpisu do księgi rachunkowej (nomina transcripticia, chirographum lub syngrapha) </vt:lpstr>
      <vt:lpstr>Kontrakty konsensualne - przez porozumienie stron objawione na zewnątrz, bez jakichkolwiek dalszych wymogów (emptio venditio – kupno-sprzedaż; locatio conductio – najem; mandatum – zlecenie; societas - spółka)   </vt:lpstr>
      <vt:lpstr>emptio venditio cd</vt:lpstr>
      <vt:lpstr>Prezentacja programu PowerPoint</vt:lpstr>
      <vt:lpstr>locatio conductio - najem</vt:lpstr>
      <vt:lpstr>locatio conductio cd</vt:lpstr>
      <vt:lpstr>mandatum – zlecenie</vt:lpstr>
      <vt:lpstr>societas - spółka</vt:lpstr>
      <vt:lpstr>Kolejny wykład: Zobowiązania (wskazówki bibliograficzne)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rzymskie –prawo rzeczowe III</dc:title>
  <dc:creator>Jacek Wiewiorowski</dc:creator>
  <cp:lastModifiedBy>Jacek Wiewiorowski</cp:lastModifiedBy>
  <cp:revision>355</cp:revision>
  <dcterms:created xsi:type="dcterms:W3CDTF">2017-05-25T21:35:03Z</dcterms:created>
  <dcterms:modified xsi:type="dcterms:W3CDTF">2026-01-26T18:25:15Z</dcterms:modified>
</cp:coreProperties>
</file>