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98" r:id="rId2"/>
    <p:sldMasterId id="2147483711" r:id="rId3"/>
    <p:sldMasterId id="2147483723" r:id="rId4"/>
  </p:sldMasterIdLst>
  <p:notesMasterIdLst>
    <p:notesMasterId r:id="rId17"/>
  </p:notesMasterIdLst>
  <p:sldIdLst>
    <p:sldId id="384" r:id="rId5"/>
    <p:sldId id="387" r:id="rId6"/>
    <p:sldId id="388" r:id="rId7"/>
    <p:sldId id="278" r:id="rId8"/>
    <p:sldId id="279" r:id="rId9"/>
    <p:sldId id="280" r:id="rId10"/>
    <p:sldId id="295" r:id="rId11"/>
    <p:sldId id="386" r:id="rId12"/>
    <p:sldId id="282" r:id="rId13"/>
    <p:sldId id="283" r:id="rId14"/>
    <p:sldId id="334" r:id="rId15"/>
    <p:sldId id="382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9E46A4-F1F9-40D7-BFFD-E93A7B9DF57A}" type="datetimeFigureOut">
              <a:rPr lang="pl-PL" smtClean="0"/>
              <a:t>19.01.2026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8D846-EFF9-472A-8EBD-210963B0AEB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6162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065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237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551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483B1-2532-4B0C-9F9C-223D796DDED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44437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E79CC-A83C-4114-A3A0-695565C5C8E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802672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EBD76-E8ED-4A17-B8CA-972F47707AC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346284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871D9-E959-4F5B-BDC8-12D435F3E6F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653375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581B9-7201-4B89-B528-D4C8A8B06B3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70954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09391-C324-4F05-9629-AF2DCA8BC7B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852540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2D23-A7BF-4E19-896C-6DFCAE410BB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367835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82BE9-D597-40BB-B175-BF33DFC1096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884182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3422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3270D-6034-411F-B332-75BEE31456D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8961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71B05-CB2D-4BF5-B542-C67BE49C9C5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286547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71D30-2962-435C-8F4E-27C73F23D2A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05024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1" y="1600200"/>
            <a:ext cx="10356851" cy="1824038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4">
            <a:extLst>
              <a:ext uri="{FF2B5EF4-FFF2-40B4-BE49-F238E27FC236}">
                <a16:creationId xmlns:a16="http://schemas.microsoft.com/office/drawing/2014/main" id="{DD3CA672-B6FF-4747-9A17-93EC45B65EE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298FE7DA-C510-4131-AA78-D5171C801CAC}"/>
              </a:ext>
            </a:extLst>
          </p:cNvPr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D0FC5EF2-B094-4314-ABE6-2FA68DAF2177}"/>
              </a:ext>
            </a:extLst>
          </p:cNvPr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5A2EB6-71BD-43A5-9FC2-48F37B31FA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154900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874F26-C7C6-4938-8965-DA9C1B86707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174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30617490-0340-4671-B33D-6384E199DB84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077040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5383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70073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53120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780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7E47926-F7E3-4078-9B1C-2C7570CE7FFA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57939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1094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9643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7874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5D393953-E761-4048-99C3-74C4696E0B49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33824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1B88CCB7-59C5-4B51-A341-51C227DBDC1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0737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D483EB-3323-61D2-885C-33456B258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F4805C4-D118-4E13-64B7-36CDD2AFF2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4853B93-FDD7-B819-0039-EB9EA0ED4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DC33782-75C6-9AC3-4468-46D832C1C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266038B-E766-915C-93D2-D3C636E6C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3483B1-2532-4B0C-9F9C-223D796DDED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981240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E3E9493-99B2-32CB-BA31-ED02318D2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F45E74A-2281-0356-2ACD-338588D0F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CB53BF2-D6F3-1E0B-F0E2-5EA20565E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2DBEC93-4175-E149-7D77-6AEBB1CA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C56A218-ABD6-56FF-E568-59261417B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3E79CC-A83C-4114-A3A0-695565C5C8EC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8060245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8A9344-7DB8-9B22-5D48-A75D97576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84D9C0D-812A-281B-3699-D9D4A3914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6257FEB7-D1BC-274E-09D0-26A6685B2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1920E63-E980-49C8-2D95-6080E9849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155ED1D-033C-98B4-8701-1F664DDB0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4EBD76-E8ED-4A17-B8CA-972F47707AC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490464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B2982D3-25AE-59F5-8F81-4AB35FEAC6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E8E97F6-0C7A-BD5A-7003-480BBA405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06563E1-D03A-3F5A-66DA-D7EBB698C9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324BC9A-CF8B-6FB9-6357-D2F095F1E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D00CFE2-4ECF-FA44-FE24-277E5C09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267413B-EC37-62F3-4AA1-E86DB325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871D9-E959-4F5B-BDC8-12D435F3E6F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25536379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1BC82E-A94A-B84D-42C3-FA40E7722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D72CF7EB-32D9-6079-CF61-8B912F26D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59DF692-4803-191D-DF65-50A57B4636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595DD9B-CCF0-54A3-5823-4558B28556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7C32B9D4-1654-0849-7DEB-3612DD3CD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D9516A01-106E-BDF4-DA06-C45CEFEDA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7BD36420-36CD-AD9A-9B69-C2E856985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A377FA03-DC4F-DFB7-D9B7-FEC0C97BE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4581B9-7201-4B89-B528-D4C8A8B06B31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8809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9488557-ABA8-4504-9426-0C23A42CE23F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1779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52FCAEA-E770-EDD9-B933-9DBDFEBAF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A4FABA6-9E80-B34C-ABBA-3DDA4C92C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186025F0-D8A6-5A19-A16F-2502C35A1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E50652D7-85FE-CFBA-61D2-61607B799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D09391-C324-4F05-9629-AF2DCA8BC7B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2378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858E7246-CF35-7C04-2C1D-E41230C80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53F47AA2-AD03-9508-D254-7E7434C50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D815309-00FD-55D8-8630-FCD915F90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9C2D23-A7BF-4E19-896C-6DFCAE410BB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4463033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557FEA5-F6A1-2C81-ECF0-9011CAE29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7CB5936-9672-DA70-AAF1-C4C37C729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8F5694E-CB4B-8253-EE4C-F739ABAD1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1254E98-75CC-22B2-5720-7778CCAF8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74342D9-7FA2-5A4E-DB35-70DE40017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6AB73BE-3B3D-63CD-2014-146687B60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82BE9-D597-40BB-B175-BF33DFC1096A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280473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5E26C36-55A6-B8E2-5560-740CDB3BA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ADE4DE25-B5EF-1504-20CE-07B44DF06D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CB77974-F963-4E59-B089-E93DD453AB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6924ED7-AB8F-D653-8641-14CD18904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E022671-46D5-AB66-11BF-C6BD2B891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B33E43E-3D71-F261-69BE-7A35896F9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3270D-6034-411F-B332-75BEE31456DE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8247060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FF178A1-EDA8-E2C2-4C12-5B4806C5FA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291108B7-5188-25AA-0E4A-07B67E0251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62DEFB8-FE17-6BE3-D350-4ECDAFA39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0907045-869E-9EDE-F9FF-62AA685F4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574ED63-9A82-FDD7-B434-B7C482824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571B05-CB2D-4BF5-B542-C67BE49C9C54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449285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5E708D40-736C-2F94-59CD-03A10DC7D2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8B0C098-CE93-AE3D-1743-68FE779F7D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2A834C2-E6D5-2B5A-E52A-5A61478AE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2181533F-40DB-11A9-7D43-510380CA1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7C3AA45-E639-7A08-0C6F-2A59751D9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F71D30-2962-435C-8F4E-27C73F23D2AF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16804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D06AB90-75EA-4836-BD4A-3F56D333EB7D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190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2F8DC65-DF25-49C9-A1F2-58E8BF05C071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39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A5F4B96A-B893-4A90-B440-F07D5DB47BC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535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94920335-0ED6-460A-9DD7-9A3A1E037586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0254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405F1B01-70CB-476E-85A7-888A2A340108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9650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6575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920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723900" algn="l"/>
                <a:tab pos="1447800" algn="l"/>
              </a:tabLst>
              <a:defRPr/>
            </a:pPr>
            <a:fld id="{09B4EC4E-0456-4B85-A93A-2FCC8E561AD7}" type="slidenum">
              <a:rPr kumimoji="0" lang="pl-PL" altLang="pl-PL" sz="10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ahoma"/>
                <a:ea typeface="+mn-ea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723900" algn="l"/>
                  <a:tab pos="1447800" algn="l"/>
                </a:tabLst>
                <a:defRPr/>
              </a:pPr>
              <a:t>‹#›</a:t>
            </a:fld>
            <a:endParaRPr kumimoji="0" lang="pl-PL" altLang="pl-PL" sz="10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/>
              <a:ea typeface="+mn-ea"/>
              <a:cs typeface="Lucida Sans Unicode" panose="020B0602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96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A045885-4DAC-EC80-AEA6-DE2920B5D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38C2BADC-F79B-BCAC-59B2-D6CCF8CE1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C1A115F-5091-8AFE-61D1-AF530D7319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FB96935-2001-55BF-CCDD-F0E4C70550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614711D-4012-09A3-02B7-70F973BD96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fld id="{A4278C0E-AE62-4BB2-942B-EF17288FDE65}" type="slidenum">
              <a:rPr lang="pl-PL" altLang="pl-PL" smtClean="0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04852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076CFDB-E912-8066-202E-FBF30C710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6159" y="0"/>
            <a:ext cx="7355841" cy="599440"/>
          </a:xfrm>
        </p:spPr>
        <p:txBody>
          <a:bodyPr>
            <a:normAutofit fontScale="90000"/>
          </a:bodyPr>
          <a:lstStyle/>
          <a:p>
            <a:r>
              <a:rPr lang="pl-PL" dirty="0">
                <a:solidFill>
                  <a:srgbClr val="FF0000"/>
                </a:solidFill>
              </a:rPr>
              <a:t>Prawo rzymskie – zobowiązania II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89F6E15A-7B9A-209B-DE72-A3DDC9ADBB08}"/>
              </a:ext>
            </a:extLst>
          </p:cNvPr>
          <p:cNvSpPr txBox="1"/>
          <p:nvPr/>
        </p:nvSpPr>
        <p:spPr>
          <a:xfrm>
            <a:off x="-2" y="436880"/>
            <a:ext cx="12192001" cy="662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 hab. Jacek Wiewiorowski, profesor uczelni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Kierownik Zakładu Prawa Rzymskiego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Katedra Prawa Cywilnego i Tradycji Prawnej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WPiA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UG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Dalsze informacje: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http://prawo.ug.edu.pl/pracownik/59485/jacek_wiewiorowski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Konsultacje: poniedziałek, godz. 17.15-18.45, pokój 4039/MS </a:t>
            </a:r>
            <a:r>
              <a:rPr kumimoji="0" lang="pl-PL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Teams</a:t>
            </a: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https://teams.microsoft.com/l/meetup-join/19%3ameeting_MTE3Y2ZjNzYtYzJiYS00ODM1LWE3ZDUtOWMwMGEwOTgzYTll%40thread.v2/0?context=%7b%22Tid%22%3a%222d9a5a9f-69b7-4940-a1a6-af55f35ba069%22%2c%22Oid%22%3a%22c7c36e68-500b-45ca-a104-6b5cd7098bed%22%7d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Kontakt: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E-mail: jacek.wiewiorowski@prawo.ug.edu.pl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Telefon: +48 58 523 29 50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Pokój  4039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E-mail do sekretariatu: sekretariat04@prawo.ug.edu.pl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Telefon do sekretariatu: +48 58 523 28 51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Strona Zakładu Prawa Rzymskiego:  http://www.praworzymskie.ug.edu.pl/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Link – wykład: https://teams.microsoft.com/l/meetup-join/19%3aoCH9bipu86UNylZuQX4V5xBWqodpjs-ONumUyGCP3IY1%40thread.tacv2/1728982393616?context=%7b%22Tid%22%3a%222d9a5a9f-69b7-4940-a1a6-af55f35ba069%22%2c%22Oid%22%3a%22c7c36e68-500b-45ca-a104-6b5cd7098bed%22%7d</a:t>
            </a:r>
          </a:p>
        </p:txBody>
      </p:sp>
    </p:spTree>
    <p:extLst>
      <p:ext uri="{BB962C8B-B14F-4D97-AF65-F5344CB8AC3E}">
        <p14:creationId xmlns:p14="http://schemas.microsoft.com/office/powerpoint/2010/main" val="2046430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3891" y="0"/>
            <a:ext cx="12118109" cy="787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Niemożność świadczenia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 II w. – w powiązaniu z oceną umowy sprzedaży – zasada, że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impossibilium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nulla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obligatio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(nikt nie jest zobowiązany do rzeczy niemożliwych - D. 50, 17, 185)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Kontynuowane w nauce recypowanego prawa rzymskiego i zmiany w XIX w. 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tzw. niemożliwość uprzednia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tzw. niemożliwość następcza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l-PL" sz="22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Rzymskie odosobnione kazusy uwzględnienia istotnej zmiany okoliczności jako przesłanki zwolnienia dłużnika od konieczności świadczenia – średniowieczna klauzula </a:t>
            </a: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rebus sic </a:t>
            </a:r>
            <a:r>
              <a:rPr kumimoji="0" lang="pl-PL" sz="22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stantibus</a:t>
            </a: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(XVI w. nazwa) -  rozciągnięta na całe prawo zobowiązań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pod wpływem chrześcijaństwa i dalsze zmiany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Rola klauzul generalnych – inspiracje rzymskie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Boni mores 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nota cenzorska – różne przypadki - uogólniane ale nadal kazuistyka jurysprudencji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Bona fides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kazuistyka dotycząca kontraktów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bonae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fidei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(skargi) ale i elementy uogólniające - wpływ stoicyzmu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Ulpian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(D. 1, 1, 10, 1): 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Iuris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praecepta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sunt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haec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honeste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vivere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alterum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non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laedere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suum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cuique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tribuere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nakazami prawa jest żyć uczciwie, nie czynić drugiemu szkody oraz oddać każdemu to, co jest jego)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712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"/>
            <a:ext cx="12191999" cy="461817"/>
          </a:xfrm>
        </p:spPr>
        <p:txBody>
          <a:bodyPr>
            <a:normAutofit fontScale="90000"/>
          </a:bodyPr>
          <a:lstStyle/>
          <a:p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Zobowiązania umowne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461818"/>
            <a:ext cx="11578169" cy="6225309"/>
          </a:xfrm>
        </p:spPr>
        <p:txBody>
          <a:bodyPr>
            <a:noAutofit/>
          </a:bodyPr>
          <a:lstStyle/>
          <a:p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kontrakt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contractus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) w czasach historycznych rodzaj zobowiązania, które w przeciwieństwie do zobowiązań z deliktów zawiązywało się przez różne czynności ale niekoniecznie przez umowę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contrahere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– dosłownie „ściągać”)</a:t>
            </a:r>
          </a:p>
          <a:p>
            <a:pPr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okres prawa klasycznego - zobowiązania, które nie tylko dochodziły do skutku na drodze czynności, ale ponadto były wyrazem zawartej pomiędzy stronami umowy (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conventio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Kontrakt - umowa zawiązująca zobowiązanie uznane i zaskarżalne według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ius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latin typeface="Arial" panose="020B0604020202020204" pitchFamily="34" charset="0"/>
                <a:cs typeface="Arial" panose="020B0604020202020204" pitchFamily="34" charset="0"/>
              </a:rPr>
              <a:t>civile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/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Rozszerzanie rzymskiego systemu kontraktowego: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contracti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innominati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pacta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 – utrzymany nominalizm kontraktowy prawa rzymskiego (rola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stipulatio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>
              <a:buNone/>
            </a:pP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quasi ex-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contracto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prowadzenie cudzych spraw bez zlecenia -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negotiorum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gestio</a:t>
            </a:r>
            <a:r>
              <a:rPr lang="pl-PL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bezpodstawne wzbogacenie –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condictiones</a:t>
            </a:r>
            <a:endParaRPr lang="pl-PL" sz="23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inne - zobowiązania z tytułu opieki, chronione za pomocą</a:t>
            </a:r>
            <a:r>
              <a:rPr lang="pl-PL" sz="23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actio</a:t>
            </a:r>
            <a:r>
              <a:rPr lang="pl-PL" sz="23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tutelae</a:t>
            </a:r>
            <a:endParaRPr lang="pl-PL" sz="23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zobowiązania pomiędzy uczestnikami przypadkowej wspólności majątkowej – </a:t>
            </a:r>
            <a:r>
              <a:rPr lang="pl-PL" sz="23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communio</a:t>
            </a:r>
            <a:endParaRPr lang="pl-PL" sz="230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lang="pl-PL" sz="2300" dirty="0">
                <a:latin typeface="Arial" panose="020B0604020202020204" pitchFamily="34" charset="0"/>
                <a:cs typeface="Arial" panose="020B0604020202020204" pitchFamily="34" charset="0"/>
              </a:rPr>
              <a:t>zobowiązanie spadkobiercy wobec legatariuszy, zawiązane przez objęcie spadku</a:t>
            </a:r>
          </a:p>
        </p:txBody>
      </p:sp>
    </p:spTree>
    <p:extLst>
      <p:ext uri="{BB962C8B-B14F-4D97-AF65-F5344CB8AC3E}">
        <p14:creationId xmlns:p14="http://schemas.microsoft.com/office/powerpoint/2010/main" val="34177780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AE7413B-C194-497F-8DA5-40A0D1D3E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"/>
            <a:ext cx="11887199" cy="1268413"/>
          </a:xfrm>
        </p:spPr>
        <p:txBody>
          <a:bodyPr>
            <a:norm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Kolejny wykład: </a:t>
            </a:r>
            <a:r>
              <a:rPr lang="pl-PL" sz="315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Zobowiązania </a:t>
            </a:r>
            <a:r>
              <a:rPr lang="pl-PL" sz="31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(wskazówki bibliograficzne)</a:t>
            </a:r>
            <a:endParaRPr lang="pl-PL" sz="3150" i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846E6AF-3F03-4435-94CB-164BD6C75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2055303"/>
            <a:ext cx="11406930" cy="3396570"/>
          </a:xfrm>
        </p:spPr>
        <p:txBody>
          <a:bodyPr>
            <a:noAutofit/>
          </a:bodyPr>
          <a:lstStyle/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T.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Giaro</a:t>
            </a:r>
            <a:r>
              <a:rPr lang="pl-PL" sz="2400" dirty="0">
                <a:effectLst/>
                <a:latin typeface="Arial" panose="020B0604020202020204" pitchFamily="34" charset="0"/>
              </a:rPr>
              <a:t>, W.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Dajczak</a:t>
            </a:r>
            <a:r>
              <a:rPr lang="pl-PL" sz="2400" dirty="0">
                <a:effectLst/>
                <a:latin typeface="Arial" panose="020B0604020202020204" pitchFamily="34" charset="0"/>
              </a:rPr>
              <a:t>, F.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Longchamps</a:t>
            </a:r>
            <a:r>
              <a:rPr lang="pl-PL" sz="2400" dirty="0">
                <a:effectLst/>
                <a:latin typeface="Arial" panose="020B0604020202020204" pitchFamily="34" charset="0"/>
              </a:rPr>
              <a:t> de </a:t>
            </a:r>
            <a:r>
              <a:rPr lang="pl-PL" sz="2400" dirty="0" err="1">
                <a:effectLst/>
                <a:latin typeface="Arial" panose="020B0604020202020204" pitchFamily="34" charset="0"/>
              </a:rPr>
              <a:t>Bérier</a:t>
            </a:r>
            <a:r>
              <a:rPr lang="pl-PL" sz="2400" dirty="0">
                <a:effectLst/>
                <a:latin typeface="Arial" panose="020B0604020202020204" pitchFamily="34" charset="0"/>
              </a:rPr>
              <a:t>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rzymskie. U podstaw prawa prywatnego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2018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3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463-602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effectLst/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treści podane małą czcionką oraz podane na szarym tle mają charakter dodatkowy, tj. należy je przeczytać ale nie są konieczne do opanowania. </a:t>
            </a: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UWAGA: Zrealizuj zadania podane w dziale „Po przeczytaniu”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solidFill>
                <a:srgbClr val="FF0000"/>
              </a:solidFill>
              <a:effectLst/>
              <a:highlight>
                <a:srgbClr val="FFFF00"/>
              </a:highlight>
              <a:latin typeface="Arial" panose="020B0604020202020204" pitchFamily="34" charset="0"/>
            </a:endParaRPr>
          </a:p>
          <a:p>
            <a:pPr defTabSz="336947">
              <a:lnSpc>
                <a:spcPct val="90000"/>
              </a:lnSpc>
              <a:defRPr/>
            </a:pPr>
            <a:r>
              <a:rPr lang="pl-PL" sz="2400" dirty="0">
                <a:effectLst/>
                <a:latin typeface="Arial" panose="020B0604020202020204" pitchFamily="34" charset="0"/>
              </a:rPr>
              <a:t>K. Kolańczyk, </a:t>
            </a:r>
            <a:r>
              <a:rPr lang="pl-PL" sz="2400" i="1" dirty="0">
                <a:effectLst/>
                <a:latin typeface="Arial" panose="020B0604020202020204" pitchFamily="34" charset="0"/>
              </a:rPr>
              <a:t>Prawo rzymskie</a:t>
            </a:r>
            <a:r>
              <a:rPr lang="pl-PL" sz="2400" dirty="0">
                <a:effectLst/>
                <a:latin typeface="Arial" panose="020B0604020202020204" pitchFamily="34" charset="0"/>
              </a:rPr>
              <a:t>, Warszawa 2021</a:t>
            </a:r>
            <a:r>
              <a:rPr lang="pl-PL" sz="2400" baseline="30000" dirty="0">
                <a:effectLst/>
                <a:latin typeface="Arial" panose="020B0604020202020204" pitchFamily="34" charset="0"/>
              </a:rPr>
              <a:t>6</a:t>
            </a:r>
            <a:r>
              <a:rPr lang="pl-PL" sz="2400" dirty="0">
                <a:effectLst/>
                <a:latin typeface="Arial" panose="020B0604020202020204" pitchFamily="34" charset="0"/>
              </a:rPr>
              <a:t>, s. 365-495 </a:t>
            </a:r>
          </a:p>
          <a:p>
            <a:pPr defTabSz="336947">
              <a:lnSpc>
                <a:spcPct val="90000"/>
              </a:lnSpc>
              <a:defRPr/>
            </a:pPr>
            <a:endParaRPr lang="pl-PL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091" y="1"/>
            <a:ext cx="11286836" cy="6858000"/>
          </a:xfrm>
        </p:spPr>
        <p:txBody>
          <a:bodyPr/>
          <a:lstStyle/>
          <a:p>
            <a:pPr marL="0" indent="0" algn="just"/>
            <a:endParaRPr lang="pl-PL" sz="21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0" y="1"/>
            <a:ext cx="1194261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Rzymskie prawo zobowiązań – brak pojęcia szkody i jej uzasadnienia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Etyka starożytna – dyskusyjne oddziaływanie greckiej filozofii na twórczość jurysprudencji – dominujący nurt epoki: stoicyzm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uryści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kwestia szkody: niekiedy intuicyjne uzewnętrznienie podstawowych instynktów moralnych (w tym ekonomicznej słuszności)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Skargi w procesie 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formularnym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sacramentum</a:t>
            </a:r>
            <a:endParaRPr kumimoji="0" lang="pl-PL" sz="22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Skargi - od procesu 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formularnego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stricti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iuris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certum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inne-swoboda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sędziego (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klazule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bona fides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quod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interest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etc.)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Wspólne jurystom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rozróżnienie między wartością uszkodzonej lub zniszczonej rzeczy a naruszonymi wskutek tego zdarzenia „interesami” poszkodowanego - odszkodowanie nie musi ograniczać się do rzeczywistej szkody wywołanej przez dłużnika (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damnum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emergens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ale również obejmować utracone korzyści wierzyciela (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lucrum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cessans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Dominujący pogląd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przy ustalaniu wartości naruszonego dobra nie należy brać pod uwagę jego subiektywnej wartości dla poszkodowanego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ostatecznie wysokości odszkodowania ograniczona do dwukrotnej wartości utraconej rzeczy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(C. 7, 47, 1 – a. 531) oraz zasada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compensatio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lucri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cum damno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 „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potrącenie zysku ze stratą”</a:t>
            </a:r>
            <a:endParaRPr kumimoji="0" lang="pl-PL" sz="22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25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091" y="1"/>
            <a:ext cx="11286836" cy="6858000"/>
          </a:xfrm>
        </p:spPr>
        <p:txBody>
          <a:bodyPr/>
          <a:lstStyle/>
          <a:p>
            <a:pPr marL="0" indent="0" algn="just"/>
            <a:endParaRPr lang="pl-PL" sz="21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/>
            <a:endParaRPr lang="pl-PL" sz="2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rostokąt 1"/>
          <p:cNvSpPr/>
          <p:nvPr/>
        </p:nvSpPr>
        <p:spPr>
          <a:xfrm>
            <a:off x="0" y="1"/>
            <a:ext cx="11942618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Od zakończenia etapu zemsty prywatnej - czyn niedozwolony </a:t>
            </a: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pl-PL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delictum</a:t>
            </a: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privatum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poszkodowanemu przysługiwała skarga, która łączyła funkcję dochodzenia odszkodowania i kary pieniężnej (</a:t>
            </a:r>
            <a:r>
              <a:rPr kumimoji="0" lang="pl-PL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</a:t>
            </a: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mixta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lub niezależna od odszkodowania skarga skierowana wyłącznie na uzyskanie kary pieniężnej (</a:t>
            </a:r>
            <a:r>
              <a:rPr kumimoji="0" lang="pl-PL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</a:t>
            </a: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poenalis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Represyjna funkcja kary pieniężnej – wysokość ustalona prawem (wielokrotność, np.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quadruplum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furtum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albo uznanie sędziego–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iniuria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):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</a:t>
            </a:r>
            <a:r>
              <a:rPr kumimoji="0" lang="pl-PL" sz="2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ublicyzacja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odpowiedzialności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furtum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jako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crimen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publicum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 okresie klasycznym i rozszerzane w prawie poklasycznym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Kary umowne (</a:t>
            </a:r>
            <a:r>
              <a:rPr kumimoji="0" lang="pl-PL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stipulatio</a:t>
            </a: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0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poenae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przyrzeczenie zapłaty umówionej kary pieniężnej (</a:t>
            </a:r>
            <a:r>
              <a:rPr kumimoji="0" lang="pl-PL" sz="20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poena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w przypadku niewykonania w sposób prawidłowy innego, istniejącego zobowiązania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(głównie funkcja odszkodowania z tytułu niewykonania zobowiązania) – uboczny cel kary umownej: przymuszenie dłużnika do wykonania zobowiązania (funkcja stymulacyjna kary umownej)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poszkodowany nie musiał udowadniać szkody - brak konieczności oceny wartości naruszonego „interesu”. Niewykonanie zobowiązania jest następstwem okoliczności niezawinionych przez dłużnika - wykluczono wymagalność umownej kary pieniężnej, jeśli niewykonanie zobowiązania nastąpiło z przyczyn leżących po stronie wierzyciela (i kazuistyka)  - wymuszenie zachowania, które samo w sobie nie wynikało ze zobowiązania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Znaczenie INFAMII</a:t>
            </a:r>
            <a:r>
              <a:rPr kumimoji="0" lang="pl-PL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(niesława – utrata dobrego imienia)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70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166256"/>
            <a:ext cx="1207273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Antyczne prawo rzymskie – brak ogólnego prawo umów (nominalizm kontraktowy): XVIII i XIX w. (chrześcijaństwo i prądy filozoficzne) – dogmatyka współczesna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Typologia antyczna</a:t>
            </a: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kontrakt werbalny (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verbis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); realny (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); literalny (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literis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); konsensualny (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consensus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Konsensus jako podstawa umów </a:t>
            </a:r>
          </a:p>
          <a:p>
            <a:pPr lvl="0" algn="just"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wola stron umowy 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pl-PL" sz="20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consensus</a:t>
            </a:r>
            <a:r>
              <a:rPr kumimoji="0" lang="pl-PL" sz="2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jest podstawą skuteczności praw i obowiązków umownych: tradycje prawa francuskiego </a:t>
            </a: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umowa to rodzaj czynności prawnej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która dochodzi do skutku z chwilą złożenia przez jej strony zgodnych oświadczeń woli: tradycje niemieckiej dogmatyki XIX w. (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pandektystyka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Rola oferty: 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pandektystyka</a:t>
            </a: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Zadatek (</a:t>
            </a:r>
            <a:r>
              <a:rPr kumimoji="0" lang="pl-PL" sz="22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arra</a:t>
            </a: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pl-PL" sz="22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arrha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grecka tradycja sprzedaży (wartościowy przedmiot lub kwota pieniędzy)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arrha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confirmatoria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arrha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poenitentialis</a:t>
            </a:r>
            <a:endParaRPr kumimoji="0" lang="pl-PL" sz="22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Ius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commune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późniejsza tradycja romanistyczna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828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0"/>
            <a:ext cx="11804073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Causa</a:t>
            </a: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(cel/przyczyna umowy) – tzw. czynności prawne kauzalne</a:t>
            </a: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Wśród jurysprudencji rzymskiej jedynie rozważane przy tzw. kontraktach nienazwanych - fakt wykonania umowy przez jedną ze stron, uzasadniający żądanie świadczenia wzajemnego oraz w związku ze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stipulatio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odnosiło się do przyczyny przyrzeczenia kreującego zobowiązanie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Pojęcie </a:t>
            </a:r>
            <a:r>
              <a:rPr kumimoji="0" lang="pl-PL" sz="22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CAUSA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(przyczyna sprawcza) - logika tomistyczna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Legiści -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ius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commune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(wpływ kanonistyki) uogólnienie prawniczego sensu 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causa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dalszy rozwój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tradycja krajów romańskich: rzeczywisty, rozsądny i godziwy cel umowy (uwaga - zmiana 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c.c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w 2016 r. w duchu 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pandektystycznym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pandektystyka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ważność </a:t>
            </a:r>
            <a:r>
              <a:rPr kumimoji="0" lang="pl-PL" sz="22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umowy-jeśli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przyczyna tworzącego zobowiązanie przyrzeczenia nie jest zawarta w jego treści, to wykonanie umowy można uzależnić od udowodnienia istnienia jej przyczyny przez wierzyciela – brak 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causa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 ogólnej teorii umów: </a:t>
            </a: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powstanie zobowiązania umownego polega na dokonaniu ważnej czynności prawnej, obejmującej zgodne oświadczenia woli stron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Czynność abstrakcyjna 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(zobowiązanie oderwana od </a:t>
            </a:r>
            <a:r>
              <a:rPr kumimoji="0" lang="pl-PL" sz="2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causa</a:t>
            </a:r>
            <a:r>
              <a:rPr kumimoji="0" lang="pl-PL" sz="2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– brak głębszej refleksji rzymskiej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5338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0"/>
            <a:ext cx="1207273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Nieuczciwe postępowanie przy zawieraniu umowy – prawo rzymskie inspiracją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Wykorzystanie podstępu w celu zawarcia umowy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dolus 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(podstęp – </a:t>
            </a:r>
            <a:r>
              <a:rPr kumimoji="0" lang="pl-PL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delikt prawa pretorskiego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- rzymska interpretacja klauzuli dobrej wiary (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fide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bona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– inne umowy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subsydiarna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dolo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exceptio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doli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tylko środek procesowy (charakter subsydiarny – w ciągu roku od  powstania możliwości wszczęcia procesu)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kumimoji="0" lang="pl-PL" sz="2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efiniowanie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oraz skutki</a:t>
            </a:r>
          </a:p>
          <a:p>
            <a:pPr marL="285750" marR="0" lvl="0" indent="-28575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doli 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penalna,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simplum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infamia; rok (pretor) i subsydiarność; niedopuszczalna wobec patron, rodzic, osoby wyższej pozycji społecznej;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arbitaria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uniknięcie infamii jeśli zaspokojone roszczenie na wezwanie sędziego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Rozwój w tradycji romanistycznej i różne rozwiązania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prawo polskie - jako wada oświadczenia woli (tradycja </a:t>
            </a:r>
            <a:r>
              <a:rPr kumimoji="0" lang="pl-PL" sz="2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pandektystyczna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Wykorzystanie przymusowego położenia w celu zawarcia umowy 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metus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(przymus – </a:t>
            </a:r>
            <a:r>
              <a:rPr kumimoji="0" lang="pl-PL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delikt prawa pretorskiego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–  bezprawne przymuszenie innej osoby do niekorzystnej czynności prawnej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actio quo metus causa</a:t>
            </a:r>
            <a:r>
              <a:rPr kumimoji="0" lang="pt-BR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pt-BR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except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</a:t>
            </a:r>
            <a:r>
              <a:rPr kumimoji="0" lang="pt-BR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 metus causa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II w. </a:t>
            </a:r>
            <a:r>
              <a:rPr kumimoji="0" lang="pl-PL" sz="2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p.n.e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vis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pl-PL" sz="2100" b="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metus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):  obawa powstająca u człowieka niewzruszonych zasad i kazuistyka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1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Rozwój w tradycji romanistycznej i różne rozwiązania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prawo polskie zgodnie z tradycją </a:t>
            </a:r>
            <a:r>
              <a:rPr kumimoji="0" lang="pl-PL" sz="21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pandektystyczna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wspólnie z </a:t>
            </a:r>
            <a:r>
              <a:rPr kumimoji="0" lang="pl-PL" sz="21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dolus </a:t>
            </a:r>
            <a:r>
              <a:rPr kumimoji="0" lang="pl-PL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(jako wada oświadczenia woli)</a:t>
            </a:r>
          </a:p>
        </p:txBody>
      </p:sp>
    </p:spTree>
    <p:extLst>
      <p:ext uri="{BB962C8B-B14F-4D97-AF65-F5344CB8AC3E}">
        <p14:creationId xmlns:p14="http://schemas.microsoft.com/office/powerpoint/2010/main" val="272516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0" y="0"/>
            <a:ext cx="12191999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Problem odpowiedzialności za szkodę wyrządzoną w ramach czynności prowadzonych w celu zawarcia umowy – inspiracje rzymskie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Nieuczciwe postępowanie przy zawieraniu umowy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ten, kto nieświadomie kupił rzecz wyłączoną z obrotu prawnego (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 extra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commercium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), traktując ją jako zdatną do nabycia, może żądać od sprzedawcy odszkodowania za pomocą skargi kontraktowej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XIX w. – rzymskie teksty inspiracją do wprowadzenia odpowiedzialności tego, kto wywołał szkodę, prowadząc działania zmierzające do zawarcia umowy, choć nie miał zamiaru jej zawrzeć (wina w kontraktowaniu 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culpa in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contrahendo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R.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Ihering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„milcząca umowa”) - zaaprobowana doktrynalnie i orzeczniczo, XXI w. w ustawodawstwie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francuska doktryna i orzecznictwo XX w –rozwiązanie tego problemu powiązano z pojęciem dobrej wiary - naruszenie 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bona fides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pl-PL" sz="2400" b="0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nadużycie prawa - </a:t>
            </a:r>
            <a:r>
              <a:rPr kumimoji="0" lang="pl-PL" sz="2400" b="0" i="1" u="sng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abus</a:t>
            </a:r>
            <a:r>
              <a:rPr kumimoji="0" lang="pl-PL" sz="2400" b="0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pl-PL" sz="2400" b="0" i="1" u="sng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droit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polski k.c. ‚negocjacje z naruszeniem dobrych obyczajów’ (od 2003 r. – jako czyn niedozwolony)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Osobny problem ‚obowiązku informacyjnego’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w prawie rzymskim w ramach podstępu (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dolus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912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8CD85721-5438-42C7-A966-01C6C9F5CFA3}"/>
              </a:ext>
            </a:extLst>
          </p:cNvPr>
          <p:cNvSpPr txBox="1"/>
          <p:nvPr/>
        </p:nvSpPr>
        <p:spPr>
          <a:xfrm>
            <a:off x="86264" y="73702"/>
            <a:ext cx="11959961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Treść zobowiązania umownego – średniowieczne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substantialia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essentialia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accidentalia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contractus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(później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essentialia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i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accidentalia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negotii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Usuwanie niejasności treści umowy – pierwotnie interpretacja testamentu: praktyka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stipulatio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oraz konkretyzacja pojęcia </a:t>
            </a:r>
            <a:r>
              <a:rPr kumimoji="0" lang="pl-PL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bona fides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(In)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ambiguitas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contra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stipulatorem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(dwuznaczność w zobowiązaniu działa przeciwko wierzycielowi)– II w.:  wykładnia przychylna dla niemającego wpływu na literalne brzmienie kontraktu dłużnika: uogólnienie prawa recypowanego - 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dubio contra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proferentem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(wątpliwości tłumaczy się przeciwko autorowi wzorca umownego)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rozbieżność między literalnym brzmieniem umowy a rzeczywistym zamiarem stron -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oluntas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verba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</a:t>
            </a:r>
            <a:r>
              <a:rPr kumimoji="0" lang="pl-PL" sz="2400" b="1" i="1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vide causa </a:t>
            </a:r>
            <a:r>
              <a:rPr kumimoji="0" lang="pl-PL" sz="2400" b="1" i="1" u="sng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Curiana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–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kontrakty 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bona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fidei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pl-PL" sz="2400" b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I. w.;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II/III w.: inne kontrakty i ostatecznie ogólna zasada: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conventionibus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contrahentium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voluntatem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potius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verba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spectari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placuit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(„w umowach należy raczej kierować się wolą stron niż ich dosłownym brzmieniem” (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Papinian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D. 50, 16, 219)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Uwaga: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ubiektywizm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a obiektywizm w prawie recypowanym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pl-PL" sz="2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8469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73891" y="0"/>
            <a:ext cx="12118109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Jurysprudencja rzymska: przejęcie greckiego słowo </a:t>
            </a:r>
            <a:r>
              <a:rPr kumimoji="0" lang="pl-PL" sz="2400" b="1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synallagma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na oznaczenie zobowiązań umownych, w których na każdej ze stron zobowiązania spoczywały określone świadczenia – problem </a:t>
            </a:r>
            <a:r>
              <a:rPr kumimoji="0" lang="pl-PL" sz="24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sprawiedliwości</a:t>
            </a:r>
            <a:r>
              <a:rPr kumimoji="0" lang="pl-PL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wzajemnej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Reguła rzymska w kontraktach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emptio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venditio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locatio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conductio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naturalnie dozwolone „podchodzić się wzajemnie się i to, co jest warte więcej, kupować taniej, a to, co jest warte mniej, sprzedawać drożej” (D. 19, 2, 22, 3)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granicą – brak akceptacji dla umyślnego wprowadzenia w błąd kontrahenta (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dolus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lub wykorzystania jego przymusowego położenia (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metus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– delikty prawa pretorskiego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Wyjątkowość </a:t>
            </a:r>
            <a:r>
              <a:rPr kumimoji="0" lang="pl-PL" sz="2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dioklecjańskiego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Edictum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pretiis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oraz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ochrony przed </a:t>
            </a:r>
            <a:r>
              <a:rPr lang="pl-PL" sz="24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aesio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enormis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/nadmiernym uszczerbkiem” przy sprzedaży nieruchomości, gdy ustalona cena była co najmniej o połowę niższa od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verum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premium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sprzedający mógł odstąpić od umowy, jeśli kupujący nie wyrównał zaniżonej ceny (C. 4, 44, 2 – akceptacja justyniańska)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„kariera” pojęcia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iustum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pretium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(słuszna cena)</a:t>
            </a: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 dalszy rozwój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2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3071041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Motyw pakietu Office 2013–2022">
  <a:themeElements>
    <a:clrScheme name="Motyw pakietu Office 2013–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 2013–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4170</TotalTime>
  <Words>1967</Words>
  <Application>Microsoft Office PowerPoint</Application>
  <PresentationFormat>Panoramiczny</PresentationFormat>
  <Paragraphs>134</Paragraphs>
  <Slides>12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4</vt:i4>
      </vt:variant>
      <vt:variant>
        <vt:lpstr>Tytuły slajdów</vt:lpstr>
      </vt:variant>
      <vt:variant>
        <vt:i4>12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Calibri Light</vt:lpstr>
      <vt:lpstr>Tahoma</vt:lpstr>
      <vt:lpstr>Motyw pakietu Office 2013–2022</vt:lpstr>
      <vt:lpstr>Office Theme</vt:lpstr>
      <vt:lpstr>1_Motyw pakietu Office 2013–2022</vt:lpstr>
      <vt:lpstr>Motyw pakietu Office</vt:lpstr>
      <vt:lpstr>Prawo rzymskie – zobowiązania II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Zobowiązania umowne</vt:lpstr>
      <vt:lpstr>Kolejny wykład: Zobowiązania (wskazówki bibliograficzne)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rzymskie –prawo rzeczowe III</dc:title>
  <dc:creator>Jacek Wiewiorowski</dc:creator>
  <cp:lastModifiedBy>Jacek Wiewiorowski</cp:lastModifiedBy>
  <cp:revision>404</cp:revision>
  <dcterms:created xsi:type="dcterms:W3CDTF">2017-05-25T21:35:03Z</dcterms:created>
  <dcterms:modified xsi:type="dcterms:W3CDTF">2026-01-19T17:22:56Z</dcterms:modified>
</cp:coreProperties>
</file>