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25" r:id="rId2"/>
  </p:sldMasterIdLst>
  <p:notesMasterIdLst>
    <p:notesMasterId r:id="rId19"/>
  </p:notesMasterIdLst>
  <p:sldIdLst>
    <p:sldId id="384" r:id="rId3"/>
    <p:sldId id="383" r:id="rId4"/>
    <p:sldId id="340" r:id="rId5"/>
    <p:sldId id="344" r:id="rId6"/>
    <p:sldId id="375" r:id="rId7"/>
    <p:sldId id="376" r:id="rId8"/>
    <p:sldId id="262" r:id="rId9"/>
    <p:sldId id="264" r:id="rId10"/>
    <p:sldId id="322" r:id="rId11"/>
    <p:sldId id="266" r:id="rId12"/>
    <p:sldId id="270" r:id="rId13"/>
    <p:sldId id="385" r:id="rId14"/>
    <p:sldId id="346" r:id="rId15"/>
    <p:sldId id="347" r:id="rId16"/>
    <p:sldId id="348" r:id="rId17"/>
    <p:sldId id="382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12.01.2026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846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394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7775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1944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093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927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082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65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18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973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51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29080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094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970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07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3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6586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46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2861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5342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654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584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377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74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43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76CFDB-E912-8066-202E-FBF30C71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159" y="0"/>
            <a:ext cx="7355841" cy="59944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Prawo rzymskie – zobowiązania 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F6E15A-7B9A-209B-DE72-A3DDC9ADBB08}"/>
              </a:ext>
            </a:extLst>
          </p:cNvPr>
          <p:cNvSpPr txBox="1"/>
          <p:nvPr/>
        </p:nvSpPr>
        <p:spPr>
          <a:xfrm>
            <a:off x="-2" y="436880"/>
            <a:ext cx="12192001" cy="662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dr hab. Jacek Wiewiorowski, profesor uczelni 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Kierownik Zakładu Prawa Rzymskiego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Katedra Prawa Cywilnego i Tradycji Prawnej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WPiA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UG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Dalsze informacje: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http://prawo.ug.edu.pl/pracownik/59485/jacek_wiewiorowski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Konsultacje: poniedziałek, godz. 17.15-18.45, pokój 4039/MS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Kontakt: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E-mail: jacek.wiewiorowski@prawo.ug.edu.pl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Telefon: +48 58 523 29 50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Pokój  4039 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E-mail do sekretariatu: sekretariat04@prawo.ug.edu.pl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Telefon do sekretariatu: +48 58 523 28 51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Strona Zakładu Prawa Rzymskiego:  http://www.praworzymskie.ug.edu.pl/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Link – wykład: 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  <p:extLst>
      <p:ext uri="{BB962C8B-B14F-4D97-AF65-F5344CB8AC3E}">
        <p14:creationId xmlns:p14="http://schemas.microsoft.com/office/powerpoint/2010/main" val="204643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12059477" cy="68580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Potrącenie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compensatio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Definicja III w.: „wzajemne potrącenie długów i wierzytelności”: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0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crediti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cotributio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(D. 16, 2, 1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Modestinus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kwestia przymusowości potrącenia: zawsze zobowiązania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uwzględnienie wzajemnego potrącenia należało do obowiązków sędziego (jurysprudencja klasyczna) – inne zobowiązania stopniowo akceptowane do II w. </a:t>
            </a:r>
          </a:p>
          <a:p>
            <a:pPr mar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Potrącenie z mocy prawa (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ipso iure</a:t>
            </a:r>
            <a:r>
              <a:rPr lang="pl-PL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ujednolicone i uporządkowane za Justyniana I): potrącenie obejmuje z mocy prawa wszystkie skargi, z wyjątkiem przysługującej oddającemu w depozyt oraz zasada, że dotyczyła wierzytelności wymagalnych, jednorodzajowych i nie budzących istotnych wątpliwości</a:t>
            </a:r>
          </a:p>
          <a:p>
            <a:pPr marL="0" indent="0" algn="just"/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non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petendo</a:t>
            </a:r>
            <a:r>
              <a:rPr lang="pl-P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umowa albo zastrzeżenie umowne, na mocy którego wierzyciel zobowiązuje się, że nie będzie dochodził od dłużnika spełnienia świadczenia trwale lub przez określony odcinek czasu, albo pod określonymi warunkami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debitoris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(zwłoka dłużnika)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- nie spełnił świadczenia we właściwym czasie – kazuistyka jurysprudencji rzymskiej: świadomość dłużnika uchybienia terminowi i wezwanie wierzyciela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skutek zwłoki: odpowiedzialności także wtedy, gdy po popadnięciu przez niego w zwłokę świadczenie stało się niemożliwe do spełnienia z przyczyn przez niego niezawinionych (D. 30, 47, 6); zobowiązanie pieniężne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- obowiązek zapłacenia przez dłużnika odsetek za czas zwłoki (G. 2, 280) </a:t>
            </a:r>
          </a:p>
          <a:p>
            <a:pPr marL="0" indent="0" algn="just">
              <a:buNone/>
            </a:pP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creditoris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(zwłoka wierzyciela)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bezczynność wierzyciela, skutkująca zmniejszeniem zakresu odpowiedzialności odszkodowawczej dłużnika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Skutek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897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"/>
            <a:ext cx="11286836" cy="6858000"/>
          </a:xfrm>
        </p:spPr>
        <p:txBody>
          <a:bodyPr/>
          <a:lstStyle/>
          <a:p>
            <a:pPr marL="0" indent="0" algn="just"/>
            <a:endParaRPr lang="pl-PL" sz="2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"/>
            <a:ext cx="1194261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Odpowiedzialność za wyrządzoną szkodę z powodu deliktu i umowy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 reakcji, w postaci odpowiedzialności obiektywnej zbiorowej przez indywidualizację (rola organizacji społecznej opartej na rodzinie pod władzą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pater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familias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według zasady talionu a następnie za pośrednictwem autorytetu publicznego) </a:t>
            </a:r>
          </a:p>
          <a:p>
            <a:pPr lvl="0" algn="just">
              <a:defRPr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				 do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sformułowania ogólnych zasad i przesłanek odpowiedzialności indywidualnej opartej przede wszystkim na kryterium subiektywnym –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wina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Kwestionowanie odpowiedzialności jednostki za okoliczności zewnętrzne,  wpływające na działania człowieka: 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 maior, vis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divina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casus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fortuitus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vl="0" algn="just">
              <a:defRPr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kazuistyka klasycznej jurysprudencji oparta o aktualny stanie wyobrażeń o rzeczywistości - „(…) nadzwyczajne zdarzenie, któremu słabość ludzka nie jest w stanie się przeciwstawić (…)”/(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maiore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casu, </a:t>
            </a:r>
            <a:r>
              <a:rPr lang="it-IT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 humana infirmitas resistere non potest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D. 44, 7, 1, 4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Gaius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);  Prawo justyniańskie(?) - siłą wyższą jest zdarzenie, któremu nie można było zapobiec mimo dołożenia najwyższej staranności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exactissima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diligentia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65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837EF0-AA0A-4EAA-9E7A-E890DD9F5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48639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Odpowiedzialność za wyrządzoną szkodę z powodu deliktu i umowy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748101-0671-CC40-1E27-8044F4B9B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368280" cy="5445443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szczególna rola interpretacji </a:t>
            </a:r>
            <a:r>
              <a:rPr lang="pl-PL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 zakresie deliktów oraz w przypadku kontraktów – odpowiedzialność za szkodę z tytułu niewykonania lub nienależytego wykonania umowy, chronionego w zakresie skarg </a:t>
            </a:r>
            <a:r>
              <a:rPr lang="pl-PL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endParaRPr lang="pl-PL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(286 lub 287 p.n.e.) – prawdopodobnie jako pierwsze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plebiscitum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 mocy 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Rekonstrukcja: szkoda (</a:t>
            </a:r>
            <a:r>
              <a:rPr kumimoji="0" lang="pl-PL" sz="23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damnum</a:t>
            </a:r>
            <a:r>
              <a:rPr kumimoji="0" lang="pl-P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materialna lub nieuzasadnione umorzenie wierzytelności) w cudzym majątku i łącznie dwie przesłanki: powstanie szkody oraz istnienie bezpośredniego związku między tą szkodą a działaniem sprawcy (w szczególności zabicie, spalenie lub łamanie - D. 9, 2, 27, 6)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Problem związku przyczynowego związanego z zaniechaniem oraz subiektywnego nastawienia sprawcy do czynu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393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9383" y="1"/>
            <a:ext cx="11757890" cy="7130472"/>
          </a:xfrm>
        </p:spPr>
        <p:txBody>
          <a:bodyPr>
            <a:noAutofit/>
          </a:bodyPr>
          <a:lstStyle/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l-PL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b="1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(286 lub 287 p.n.e.)</a:t>
            </a:r>
            <a:endParaRPr lang="pl-PL" b="1" i="1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pl-PL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l-PL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Dorobek jurysprudencji </a:t>
            </a:r>
            <a:r>
              <a:rPr lang="pl-PL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późnorepublikańskiej</a:t>
            </a:r>
            <a:r>
              <a:rPr lang="pl-PL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uzupełnienie przesłanek o konieczność ustalenia związku przyczynowego między szkodą i bezprawnym działaniem sprawcy, także w formie zaniechania oraz jego winą (</a:t>
            </a:r>
            <a:r>
              <a:rPr lang="pl-PL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culpa</a:t>
            </a:r>
            <a:r>
              <a:rPr lang="pl-PL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– kazuistyka</a:t>
            </a: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pl-PL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Indywidualny charakter zobowiązań w prawie rzymskim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- przełamywanie zasady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stipulari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(nikt nie może złożyć stypulacji/zobowiązywać się za kogoś innego) – </a:t>
            </a:r>
            <a:r>
              <a:rPr lang="pl-PL" b="1" u="sng" dirty="0">
                <a:latin typeface="Arial" panose="020B0604020202020204" pitchFamily="34" charset="0"/>
                <a:cs typeface="Arial" panose="020B0604020202020204" pitchFamily="34" charset="0"/>
              </a:rPr>
              <a:t>rola </a:t>
            </a:r>
            <a:r>
              <a:rPr lang="pl-PL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</a:t>
            </a:r>
            <a:endParaRPr lang="pl-PL" b="1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</a:pPr>
            <a:endParaRPr lang="pl-PL" b="1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pl-PL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l-PL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Model łącznego wystąpienia trzech przesłanek odpowiedzialności odszkodowawczej za czyn niedozwolony: szkoda, związek przyczynowy i wina (różnorodne interpretacja elementów - generalna klauzula deliktowa w prawie skodyfikowanym: np. art. 415 k.c.)</a:t>
            </a:r>
          </a:p>
          <a:p>
            <a:pPr marL="0" lvl="0" indent="0" algn="just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l-PL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6777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"/>
            <a:ext cx="11286836" cy="6858000"/>
          </a:xfrm>
        </p:spPr>
        <p:txBody>
          <a:bodyPr/>
          <a:lstStyle/>
          <a:p>
            <a:pPr marL="0" indent="0" algn="just"/>
            <a:endParaRPr lang="pl-PL" sz="2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"/>
            <a:ext cx="11942618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Odpowiedzialność za szkodę z tytułu niewykonania lub nienależytego wykonania umowy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przy kontraktach 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bonae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fidei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Jurysprudencja klasyczna: kazuistycznie kwestia związku przyczynowego oraz winy (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wpływ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interpretacji 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lex 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Aquilia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odpowiedzialność sprawcy szkody, który postępował sprzecznie z dobrą wiarą (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Stopniowanie winy: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dolus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wymóg staranności -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culpa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culpa lata, culpa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levis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culpa in concreto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Zakres oczekiwanej staranności różny w różnych typach umów: </a:t>
            </a:r>
            <a:endParaRPr kumimoji="0" lang="pl-PL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kryterium korzyści (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utilitas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‚im więcej korzyści z umowy, tym więcej staranności i odpowiedzialności’ (D. 13, 6, 5, 2)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stąd dopuszczenie nawet odpowiedzialności obiektywnej za przypadek </a:t>
            </a:r>
            <a:r>
              <a:rPr kumimoji="0" lang="pl-PL" sz="2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casus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zorce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staranności: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abstrakcyjne - staranny ojciec rodziny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diligens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pater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familias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konkretny: staranności w sprawach innej osoby, jak w swoich własnych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diligentia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suis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"/>
            <a:ext cx="11286836" cy="6858000"/>
          </a:xfrm>
        </p:spPr>
        <p:txBody>
          <a:bodyPr/>
          <a:lstStyle/>
          <a:p>
            <a:pPr marL="0" indent="0" algn="just"/>
            <a:endParaRPr lang="pl-PL" sz="2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"/>
            <a:ext cx="11942618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Rzymskie prawo zobowiązań – ewolucja:  kryterium winy jako przesłanka odpowiedzialności za szkodę - </a:t>
            </a:r>
            <a:r>
              <a:rPr kumimoji="0" lang="pl-PL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wyjątkowość odpowiedzialności na zasadzie ryzyka w prawie </a:t>
            </a:r>
            <a:r>
              <a:rPr kumimoji="0" lang="pl-PL" sz="2400" b="1" i="0" u="sng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późnorepublikańskim</a:t>
            </a:r>
            <a:endParaRPr kumimoji="0" lang="pl-PL" sz="24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odpowiedzialność właściciela za spowodowaną przez zwierzę szkodę znana jako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pauperie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mógł zostać zasądzony na jego wydanie)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„bezrozumność” - ograniczona do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feriae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domesticae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które działając z „własnego popędu”, zachowało się „niezgodnie ze swoją naturą” -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feriae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naturae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według winy właściciela za na naruszeniu edyktu edylów kurulnych, zakazującego trzymania określonych zwierząt w miejscach, którymi „zwykło się przechodzić”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Innowacje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honorarium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prawa cesarskiego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(justyniańskie 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quasi-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delictum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wyrzucenie lub wylanie czegoś z tego pomieszczenia na zewnątrz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deiectum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vel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effusum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skarga przeciwko osobie, która umieściła na fasadzie lub okapie budynku przedmiot stwarzający zagrożenie dla przechodniów (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postium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aut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suspensum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odpowiedzialność przewoźników, oberżystów i prowadzących gospody za szkody wyrządzone przez ich podwładnych oraz za popełnioną przez nich kradzież;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odpowiedzialność sędziego za nierzetelność (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imprudentia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w prowadzeniu sprawy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073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Zobowiązania CD 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marL="0" indent="0" defTabSz="336947">
              <a:lnSpc>
                <a:spcPct val="90000"/>
              </a:lnSpc>
              <a:buNone/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2018/2023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463-602</a:t>
            </a:r>
          </a:p>
          <a:p>
            <a:pPr marL="0" indent="0" defTabSz="336947">
              <a:lnSpc>
                <a:spcPct val="90000"/>
              </a:lnSpc>
              <a:buNone/>
              <a:defRPr/>
            </a:pPr>
            <a:endParaRPr lang="pl-PL" sz="240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 defTabSz="336947">
              <a:lnSpc>
                <a:spcPct val="90000"/>
              </a:lnSpc>
              <a:buNone/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365-495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" y="1"/>
            <a:ext cx="12191998" cy="1173018"/>
          </a:xfrm>
        </p:spPr>
        <p:txBody>
          <a:bodyPr/>
          <a:lstStyle/>
          <a:p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„Zobowiązanie jest węzłem prawnym, który zmusza nas do świadczenia czegoś zgodnie z prawami naszego państwa” –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vinculum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quo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necessitate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adstingimur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alicuius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solvendae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secundum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nostrae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civitatis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iura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(I. 3, 13pr.)</a:t>
            </a:r>
            <a:endParaRPr lang="pl-PL" sz="22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9753" y="1431636"/>
            <a:ext cx="11903826" cy="5292436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świadczyć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solvere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w następstwie związania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węzłem prawnym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vinculus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podkreślenie szczególnego charakteru - jurysprudencja klasyczna: wcześniejsze rozróżnienie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rem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personam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Strony:  uprawniony-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wierzyciel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wierzytelność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200" u="sng" dirty="0" err="1">
                <a:latin typeface="Arial" panose="020B0604020202020204" pitchFamily="34" charset="0"/>
                <a:cs typeface="Arial" panose="020B0604020202020204" pitchFamily="34" charset="0"/>
              </a:rPr>
              <a:t>zobowiązany-dłużnik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debitor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dług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ojęcie zobowiązania powszechne w kontynentalnym prawie prywatnym – brak dogmatyki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Law</a:t>
            </a:r>
          </a:p>
          <a:p>
            <a:pPr marL="0" indent="0"/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Trzy sposoby ujęcia: 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definicja zobowiązania 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źródła powstania zobowiązań –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przepisy dotyczącej zgodnej woli stron jako pierwszoplanowego źródła zobowiązania</a:t>
            </a:r>
          </a:p>
          <a:p>
            <a:pPr marL="0" indent="0"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10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837" y="281709"/>
            <a:ext cx="11959244" cy="6391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Pierwotna krzywda i zemsta lub odpłata (odpowiedzialność zbiorowa – ograniczenie ze względu na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patria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potestas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Kształtowanie się pojęcia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(przestępstwo prywatne)</a:t>
            </a: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Pierwotne umowy – okres archaiczny (potrzeby gospodarki rolnej –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), rozwój III w. p.n.e. (zmiany ekonomiczne i społeczne) </a:t>
            </a:r>
          </a:p>
          <a:p>
            <a:pPr marL="0" indent="0" algn="just"/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Typologia – potrzeby szkolne: </a:t>
            </a: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G. 3, 88: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 contractu - 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maleficio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plus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variis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causarum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figuris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(D. 44, 7, 1pr. </a:t>
            </a:r>
            <a:r>
              <a:rPr lang="pl-PL" sz="2600" dirty="0" err="1">
                <a:latin typeface="Arial" panose="020B0604020202020204" pitchFamily="34" charset="0"/>
                <a:cs typeface="Arial" panose="020B0604020202020204" pitchFamily="34" charset="0"/>
              </a:rPr>
              <a:t>Gaius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cottidiane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I. 3, 13, 2: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 contractu - 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maleficio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quasi ex contractu,</a:t>
            </a:r>
            <a:r>
              <a:rPr lang="pl-PL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quasi 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maleficio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(quasi ex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/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Trwałość podziału – w tradycji kontynentalnej do XIX w.: stopniowo tylko w postaci dychotomii: </a:t>
            </a:r>
            <a:r>
              <a:rPr lang="pl-PL" sz="2600" dirty="0" err="1">
                <a:latin typeface="Arial" panose="020B0604020202020204" pitchFamily="34" charset="0"/>
                <a:cs typeface="Arial" panose="020B0604020202020204" pitchFamily="34" charset="0"/>
              </a:rPr>
              <a:t>umowy-delikty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(oraz osobny status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zdarzeń prawnych na który strony nie miały wpływu)</a:t>
            </a:r>
          </a:p>
        </p:txBody>
      </p:sp>
    </p:spTree>
    <p:extLst>
      <p:ext uri="{BB962C8B-B14F-4D97-AF65-F5344CB8AC3E}">
        <p14:creationId xmlns:p14="http://schemas.microsoft.com/office/powerpoint/2010/main" val="38370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5774" y="-314035"/>
            <a:ext cx="11820939" cy="6441786"/>
          </a:xfrm>
        </p:spPr>
        <p:txBody>
          <a:bodyPr>
            <a:noAutofit/>
          </a:bodyPr>
          <a:lstStyle/>
          <a:p>
            <a:pPr marL="0" lvl="0" indent="0" algn="just"/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Prawo rzymskie - nominalizm deliktowy: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(rozszerzanie katalogu w prawie pretorskim i twórcza interpretacja jurystów: zwłaszcza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generalna klauzula deliktowa (tradycja romanistyczna)</a:t>
            </a:r>
          </a:p>
          <a:p>
            <a:pPr marL="0" lvl="0" indent="0" algn="just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rawo rzymskie - nominalizm kontraktowy: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vestita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pacta nuda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poszerzany katalog umów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nominati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innominati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synallagma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wzajemność.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Rola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oraz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praescriptis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verbis</a:t>
            </a:r>
            <a:endParaRPr lang="pl-PL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Swoboda umów -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porzymska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Rola nowych zjawisk gospodarczych i potrzeby zagwarantowania praw stronom</a:t>
            </a:r>
          </a:p>
          <a:p>
            <a:pPr marL="0" lvl="0" indent="0"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koncepcje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prawnonaturalne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servanda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Grocjusza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De iure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belli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15 a Wielka Rewolucja Francuska: Wolność osoby, własności i obrotu prawnego (art. 1101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c.c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</a:p>
          <a:p>
            <a:pPr marL="0" lvl="0" indent="0"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Ograniczenia: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licite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klauzule generalne, natura umowy 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fides,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mores, ratio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lvl="0" indent="0" algn="just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Współczesna tendencja do zawężania swobody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umów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0152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" y="64655"/>
            <a:ext cx="11988800" cy="6793345"/>
          </a:xfrm>
        </p:spPr>
        <p:txBody>
          <a:bodyPr/>
          <a:lstStyle/>
          <a:p>
            <a:pPr marL="0" indent="0" algn="just">
              <a:buNone/>
            </a:pP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– zobowiązanie naturalne: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umowy zawierane przez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alieni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</a:t>
            </a:r>
            <a:endParaRPr lang="pl-PL" sz="21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rozszerzane w prawie klasycznym</a:t>
            </a:r>
          </a:p>
          <a:p>
            <a:pPr algn="just">
              <a:buFontTx/>
              <a:buChar char="-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pojęcie długu wynikającego „z natury”: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obowiązek, który ma wymiar uniwersalny i powinien być spełniony przez każdego człowieka godnego zaufania</a:t>
            </a:r>
          </a:p>
          <a:p>
            <a:pPr algn="just">
              <a:buFontTx/>
              <a:buChar char="-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Rzymski punkt wyjścia do późniejszych rozważań nad naturą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i różnorodność regulacji (obok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civilis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buFontTx/>
              <a:buChar char="-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Wielość podmiotów w stosunku obligacyjnym: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XII Tablic: wierzytelności dzielą się z mocy prawa (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nomina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ipso iure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divisa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C. 3, 36, 6)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brak jednolitości prawa skodyfikowane oraz koncepcja zobowiązania podzielnego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więcej wierzycieli lub dłużników (poręczyciele) – ewolucja i ostatecznie: C. 8, 40, 28pr. (a. 531):  spełnienie świadczenia umarza obowiązki wszystkich współdłużników i uprawnienia współwierzycieli; rozliczenia między współwierzycielami lub współdłużnikami – zasada regresu (uogólnienie w III w. n.e.)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Brak rozważań o solidarności dłużników/ wierzycieli (inspiracja) oraz tzw. zobowiązań korealnych (inspiracja)</a:t>
            </a:r>
          </a:p>
          <a:p>
            <a:pPr algn="just">
              <a:buFontTx/>
              <a:buChar char="-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endParaRPr lang="pl-PL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57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8545" y="1"/>
            <a:ext cx="11905673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Zmiana wierzyciela i dłużnika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kłopotliwa na gruncie prawa rzymskiego (pierwotnie ściśle osobisty charakter zobowiązań), wyrażone przez średniowieczne powiedzenie „wierzytelności przywierają do kości”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ossibus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inhaerent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Surogaty:</a:t>
            </a:r>
          </a:p>
          <a:p>
            <a:pPr marL="285750" indent="-285750" algn="just"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nowacja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novatio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– słabości: wymagało współdziałania dłużnika oraz pozbawiało nowego wierzyciela zabezpieczeń, które przysługiwały poprzedniemu (</a:t>
            </a: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konstrukcja przejęta z modyfikacjami do prawa skodyfikowanego jako sposób umorzenia zobowiązania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przekazanie wierzytelności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cognitor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albo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procurator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(zastępcy procesowemu) – słabości: brak samodzielnego uprawnienia do świadczenia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Constitutio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Antoninus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Pius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z II w. (D. 2, 14, 16pr.): przeniesienia praw wierzyciela, wynikających ze sprzedaży spadku - nabywca majątku spadkowego otrzymał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utilis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wzorowaną na skardze przysługującej formalnemu wierzycielowi a dłużnik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exceptio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doli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wobec skargi formalnego wierzyciela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Cesja?: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rozszerzenie na inne przypadki nabycia wierzytelności (uwaga: </a:t>
            </a:r>
            <a:r>
              <a:rPr kumimoji="0" lang="pl-PL" sz="2100" b="0" i="0" u="sng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tylko przeniesienie skargi - </a:t>
            </a:r>
            <a:r>
              <a:rPr kumimoji="0" lang="pl-PL" sz="2100" b="0" i="1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cessio</a:t>
            </a:r>
            <a:r>
              <a:rPr kumimoji="0" lang="pl-PL" sz="2100" b="0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1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actionis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), uniwersalne według C. 8, 53, 33 (a. 528) – dalszy rozwój: tradycja romanistyczna</a:t>
            </a: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285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"/>
            <a:ext cx="12085983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Umorzenie zobowiązania 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Prawidłowe spełnienie świadczenia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 wcześniejsze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per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- kontrowersje wokół częściowego spełnienia świadczenia</a:t>
            </a:r>
          </a:p>
          <a:p>
            <a:pPr marL="0" indent="0"/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Spełnienie świadczenia (</a:t>
            </a:r>
            <a:r>
              <a:rPr lang="pl-PL" sz="20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solitum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Solvere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praestare</a:t>
            </a:r>
            <a:r>
              <a:rPr lang="pl-PL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(dać, czynić, świadczyć)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G. 4, 2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Problem terminu przedawnienia  -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endParaRPr lang="pl-PL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Czas spełnienia świadczenia – przy umowach: wcześniejsze możliwe; nieokreślony: wezwanie wierzyciela (ale niekonieczne przy deliktach –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mora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złodziej jest zawsze w zwłoce)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Miejsce spełnienia świadczenia – brak ustalenia miejsce spełnienia świadczenia: okoliczności danego przypadku (bez zbędnego obciążania dłużnika) oraz reguły (D. 5, 1, 38): rzecz indywidualnie oznaczona - jej położenie w chwili powstania zobowiązania a rzeczy oznaczone gatunkowo - w miejscu właściwego sądu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sequitur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forum rei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Spełnienie przez osobę trzecią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sporne wśród jurystów - dopuszczono możliwość odmowy przyjęcia świadczenia niepowiązanego ze szczególnymi cechami dłużnika, jeśli ten sprzeciwia się wykonaniu zobowiązania przez osobę trzecią. W tym: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delegatio</a:t>
            </a:r>
            <a:r>
              <a:rPr kumimoji="0" lang="pl-PL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solvendi</a:t>
            </a:r>
            <a:r>
              <a:rPr kumimoji="0" lang="pl-PL" sz="2000" b="0" i="1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assignatio</a:t>
            </a:r>
            <a:r>
              <a:rPr kumimoji="0" lang="pl-PL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solvendi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pl-PL" sz="2000" b="0" i="1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dłużnik polecał osobie, która była z kolei jego dłużnikiem, aby spełniła świadczenie na rzecz wskazanego wierzyciela (w następstwie spełnienia jednego świadczenia dochodziło do umorzenia dwóch zobowiązań)</a:t>
            </a:r>
            <a:r>
              <a:rPr kumimoji="0" lang="pl-PL" sz="2000" b="0" i="1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85750" marR="0" lvl="0" indent="-28575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spełnienie świadczenia do rąk osoby innej niż wierzyciel (pierwotnie </a:t>
            </a: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procurator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pl-PL" sz="2000" b="0" i="0" u="sng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ale </a:t>
            </a:r>
            <a:r>
              <a:rPr kumimoji="0" lang="pl-PL" sz="2000" b="1" i="1" u="sng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</a:t>
            </a:r>
            <a:endParaRPr kumimoji="0" lang="pl-PL" sz="2000" b="0" i="0" u="sng" strike="noStrike" kern="120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754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076631"/>
            <a:ext cx="11591636" cy="5781369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Rozróżnienie między zobowiązaniami gatunkowymi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a dotyczącymi świadczeń rzeczy oznaczonej indywidualnie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:</a:t>
            </a:r>
          </a:p>
          <a:p>
            <a:pPr marL="0" indent="0" algn="just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świadczenia określone indywidualnie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nie do zastąpienia ale wypracowana zasada, iż niezawiniona utrata oznaczonego indywidualnie przedmiotu świadczenia powoduje umorzenie zobowiązania</a:t>
            </a:r>
          </a:p>
          <a:p>
            <a:pPr marL="285750" indent="-285750" algn="just"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świadczenia określone gatunkowo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): Zobowiązanie trwało, dopóki można było wybrać i świadczyć inne obiekty tego samego rodzaju: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perire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censetur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/„uważa się, że gatunek nie ginie”- glosa ad C. 8, 37[38], 8)</a:t>
            </a:r>
          </a:p>
          <a:p>
            <a:pPr marL="285750" indent="-285750" algn="just"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wybór dłużnika – jurysprudencja klasyczna: spełnienie świadczenia także przez rzeczy gorszej jakości, gdy tylko miały one stosowne dla danego gatunku rzeczy właściwości, a nic innego nie wynikało z okoliczności – odrzucone:  w braku odrębnego postanowienia dłużnik ma świadczyć rzeczy „średniej” jakości (C. 8, 53, 35, 1–2 – a. 530)</a:t>
            </a:r>
          </a:p>
          <a:p>
            <a:pPr marL="285750" indent="-285750" algn="just"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D2A7C00-F254-2A03-F248-04664B3C8796}"/>
              </a:ext>
            </a:extLst>
          </p:cNvPr>
          <p:cNvSpPr txBox="1"/>
          <p:nvPr/>
        </p:nvSpPr>
        <p:spPr>
          <a:xfrm>
            <a:off x="634181" y="176981"/>
            <a:ext cx="86425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Umorzenie zobowiązania </a:t>
            </a:r>
          </a:p>
        </p:txBody>
      </p:sp>
    </p:spTree>
    <p:extLst>
      <p:ext uri="{BB962C8B-B14F-4D97-AF65-F5344CB8AC3E}">
        <p14:creationId xmlns:p14="http://schemas.microsoft.com/office/powerpoint/2010/main" val="3574445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11927841" cy="622808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Umorzenie zobowiązania</a:t>
            </a:r>
          </a:p>
          <a:p>
            <a:pPr marL="0" lv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Zobowiązania dopuszczające wybór między różnymi postaciami świadczenia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koncepcja rodzaju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dopuszczenie możliwości umorzenia zobowiązania poprzez wybór jednego spośród kilku istotnie różniących się obiektów – gdy brak postanowień, wybór dłużnika lub tylko świadczenie możliwe –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(zobowiązanie przemienne)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dopuszczenie wyboru przedmiotu świadczenia wyłącznie przez dłużnika –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facultas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(upoważnienie przemienne) </a:t>
            </a:r>
          </a:p>
          <a:p>
            <a:pPr marL="0" lv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datio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(umorzenie przez inne świadczenie - nazwa: C. 6, 30, 22, 6 [a. 531]) </a:t>
            </a:r>
          </a:p>
          <a:p>
            <a:pPr mar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dłużnik za zgodą wierzyciela świadczy coś innego, niż to, co powinien zgodnie z treścią zobowiązania, oraz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datio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solutionis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causa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Zwolnienie z długu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do III w. p.n.e. konieczność formalnego przyjęcia długu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ale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acceptilatio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 nieformalne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najważniejsza: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consensus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consensus</a:t>
            </a:r>
            <a:endParaRPr lang="pl-PL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Odnowienie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śmierć stron (ew.), konfuzja, następcza niemożliwość świadczenia, zbieg nieodpłatnych podstaw do uzyskania tego samego świadczenia</a:t>
            </a:r>
          </a:p>
          <a:p>
            <a:pPr marL="0" lv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15876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</TotalTime>
  <Words>2512</Words>
  <Application>Microsoft Office PowerPoint</Application>
  <PresentationFormat>Panoramiczny</PresentationFormat>
  <Paragraphs>187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Tahoma</vt:lpstr>
      <vt:lpstr>Times New Roman</vt:lpstr>
      <vt:lpstr>Office Theme</vt:lpstr>
      <vt:lpstr>Motyw pakietu Office 2013–2022</vt:lpstr>
      <vt:lpstr>Prawo rzymskie – zobowiązania I</vt:lpstr>
      <vt:lpstr>„Zobowiązanie jest węzłem prawnym, który zmusza nas do świadczenia czegoś zgodnie z prawami naszego państwa” – obligatio est iuris vinculum, quo necessitate adstingimur alicuius solvendae rei secundum nostrae civitatis iura (I. 3, 13pr.)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Odpowiedzialność za wyrządzoną szkodę z powodu deliktu i umowy</vt:lpstr>
      <vt:lpstr>Prezentacja programu PowerPoint</vt:lpstr>
      <vt:lpstr>Prezentacja programu PowerPoint</vt:lpstr>
      <vt:lpstr>Prezentacja programu PowerPoint</vt:lpstr>
      <vt:lpstr>Kolejny wykład: Zobowiązania CD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358</cp:revision>
  <dcterms:created xsi:type="dcterms:W3CDTF">2017-05-25T21:35:03Z</dcterms:created>
  <dcterms:modified xsi:type="dcterms:W3CDTF">2026-01-12T18:47:24Z</dcterms:modified>
</cp:coreProperties>
</file>