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9" r:id="rId2"/>
  </p:sldMasterIdLst>
  <p:notesMasterIdLst>
    <p:notesMasterId r:id="rId22"/>
  </p:notesMasterIdLst>
  <p:sldIdLst>
    <p:sldId id="379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8" r:id="rId20"/>
    <p:sldId id="382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22.12.2025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D24FB8E3-0AA3-59FD-FC6F-377DEF48A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E700DDC-FD4B-1872-1BF3-8945E073A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20492-482B-8069-124B-70034A41B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7DBBE8-F9B3-055F-484C-453514A30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C94C13-8C80-B3DB-43D0-85051C50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75FEB9-0AFF-F1B4-47F0-959CA5D8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DD3F4E0-1819-41EE-9D07-B2DCD543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25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625C30-9A8B-07DB-F447-B19CAE71F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1FB7481-228E-672A-D81D-6E549573E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22EEB0-21C7-158A-0BFE-B6F83B02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3A3AD68-7E4C-2E17-BB89-AB0B6074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9EC1976-F3BE-AC49-0F28-A590C979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82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DB90EDE-2EBF-C856-C934-A7B6765F7F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C3B42B7-06F7-7944-0A71-45703073B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60B111-FB85-0310-E358-C7725098D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2D3C646-8C04-619F-2342-7EEAFD3B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B12E26-BBD7-7139-0B7E-3972AA13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883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50426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731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272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459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390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457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545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6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DC4E9E-F736-A797-238C-27AF0687D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2014ED-3965-824E-7603-8870E1F77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102621-2FFE-9A56-9AE7-3186E92B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4AF40C-C58A-B75F-9430-DE8E265C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4A68527-D530-CB45-1624-BBA5C8DD0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452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3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591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1482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95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562075-E865-AFB3-C441-86FEFBF8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B315503-1C5D-4FD8-087B-206941195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630AD6-718E-B6EB-BA42-5D7381320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5022B4-FF57-4578-73C1-71A891642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B81926-FD7D-F0C5-1FF6-882EE38E3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4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48EEF5-9E8D-4D7F-3B54-F958365A3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579FBC-77A3-F39D-C90E-236672FB6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827E057-5A76-1761-0379-694138E2E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3FA144-3731-CBC7-7245-857D38DE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06ADCB3-5394-CA61-E917-8981DCCC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A3AE22B-3B6A-84EB-0B92-8AF90B688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44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572BA0-ED2B-31CE-C32F-4463B1391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6C04EE2-94EC-A053-1103-D7E614F8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DC88C3-F86B-7CD0-4275-0E9C1B57A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F551F3C-BD23-775F-411E-EAB647A66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090588-D241-9EB3-8762-57414A23F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5DA2379-8E89-72A2-7ED7-43AF74BB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4BF563F-6BE4-EE35-6D2E-C0F464A8A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4D306A7-DE5E-1FF2-683B-661A1101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41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F320E4-A719-2104-03C7-648D4DC66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84A4706-8177-A9B0-0571-C534E4151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8229220-D251-E377-4D5A-0C96633B5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88ED7AB-AC07-8F46-F1D2-027D37C0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92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C46E132-5581-4A18-7FA9-0A1A1B40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B91C47C-0D31-4E61-AAB5-5097FA456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642472-BB3B-A709-D7E2-75513BF7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1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2FC0A3-74AC-6AFC-3E83-789ECC4F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42273D-0EFA-2F2D-C05D-3DE0B2D61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A64C4A-8F73-B486-821B-E50E6D57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9106A50-2311-AD39-FB3E-11BC47DC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67D1A73-4C10-49FA-5978-12045CA61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9D28CEC-7520-D39E-654F-5C34DD24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5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5B601A-27BC-C008-E399-DC96B14A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C984C1C-7609-E479-A8E3-0AA112913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FB9D00-D0A3-544E-E08D-717EDE9D5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3E5EB2E-CAF1-B913-530C-8E931DD2F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D0239FF-702C-1E85-1EB6-B57EB08F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CEDFA0-B033-2A20-D6E4-EFF81D9E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90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CF0D874-ED3F-B248-6420-C83135D53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3932E5-3869-FE74-7154-6311189A9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A15397-5FAB-02A6-ECAD-E70283649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484C34-EF23-0D81-DAAD-09BC0DA5E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07E066-B4D8-EA76-FE74-C95F89A0D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61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40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worzymskie.ug.edu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9403BD75-3720-EA69-0524-D8514C9EC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08050"/>
          </a:xfrm>
        </p:spPr>
        <p:txBody>
          <a:bodyPr/>
          <a:lstStyle/>
          <a:p>
            <a:pPr defTabSz="336947" eaLnBrk="1" hangingPunct="1">
              <a:buClrTx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</a:rPr>
              <a:t>Prawo rzymskie – Własność cd - Prawa rzeczowe ograniczone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3B2EE95-AA74-EE3D-96ED-B4574F45F79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89781" y="750497"/>
            <a:ext cx="12002219" cy="577412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7500" tIns="35100" rIns="67500" bIns="3510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dr hab. Jacek Wiewiorowski, profesor uczelni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Kierownik Zakładu Prawa Rzymskiego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Katedra Prawa Cywilnego </a:t>
            </a:r>
            <a:r>
              <a:rPr lang="pl-PL" altLang="pl-PL" sz="1700" dirty="0" err="1">
                <a:effectLst/>
                <a:latin typeface="Arial" panose="020B0604020202020204" pitchFamily="34" charset="0"/>
              </a:rPr>
              <a:t>WPiA</a:t>
            </a:r>
            <a:r>
              <a:rPr lang="pl-PL" altLang="pl-PL" sz="1700" dirty="0">
                <a:effectLst/>
                <a:latin typeface="Arial" panose="020B0604020202020204" pitchFamily="34" charset="0"/>
              </a:rPr>
              <a:t> UG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Dalsze informacje: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http://prawo.ug.edu.pl/pracownik/59485/jacek_wiewiorowski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Konsultacje: poniedziałek, godz. 17.15-18.45, pokój 4039/MS </a:t>
            </a:r>
            <a:r>
              <a:rPr lang="pl-PL" altLang="pl-PL" sz="1700" dirty="0" err="1">
                <a:effectLst/>
                <a:latin typeface="Arial" panose="020B0604020202020204" pitchFamily="34" charset="0"/>
              </a:rPr>
              <a:t>Teams</a:t>
            </a: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Link: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Kontakt: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E-mail: jacek.wiewiorowski@prawo.ug.edu.pl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Telefon: +48 58 523 29 50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Pokój  4039 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E-mail do sekretariatu: sekretariat04@prawo.ug.edu.pl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effectLst/>
                <a:latin typeface="Arial" panose="020B0604020202020204" pitchFamily="34" charset="0"/>
              </a:rPr>
              <a:t>Telefon do sekretariatu: +48 58 523 28 51</a:t>
            </a: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Strona Zakładu Prawa Rzymskiego:  </a:t>
            </a:r>
            <a:r>
              <a:rPr lang="pl-PL" altLang="pl-PL" sz="1700" dirty="0">
                <a:effectLst/>
                <a:latin typeface="Arial" panose="020B0604020202020204" pitchFamily="34" charset="0"/>
                <a:hlinkClick r:id="rId3"/>
              </a:rPr>
              <a:t>http://www.praworzymskie.ug.edu.pl/</a:t>
            </a:r>
            <a:endParaRPr lang="pl-PL" altLang="pl-PL" sz="1700" dirty="0">
              <a:effectLst/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375"/>
              </a:spcBef>
              <a:buClrTx/>
              <a:buSzPct val="80000"/>
              <a:tabLst>
                <a:tab pos="0" algn="l"/>
                <a:tab pos="77788" algn="l"/>
                <a:tab pos="414338" algn="l"/>
                <a:tab pos="752475" algn="l"/>
                <a:tab pos="1089025" algn="l"/>
                <a:tab pos="1425575" algn="l"/>
                <a:tab pos="1762125" algn="l"/>
                <a:tab pos="2100263" algn="l"/>
                <a:tab pos="2436813" algn="l"/>
                <a:tab pos="2773363" algn="l"/>
                <a:tab pos="3109913" algn="l"/>
                <a:tab pos="3448050" algn="l"/>
                <a:tab pos="3784600" algn="l"/>
                <a:tab pos="4121150" algn="l"/>
                <a:tab pos="4457700" algn="l"/>
                <a:tab pos="4795838" algn="l"/>
                <a:tab pos="5132388" algn="l"/>
                <a:tab pos="5468938" algn="l"/>
                <a:tab pos="5805488" algn="l"/>
                <a:tab pos="6143625" algn="l"/>
                <a:tab pos="6480175" algn="l"/>
              </a:tabLst>
              <a:defRPr/>
            </a:pPr>
            <a:r>
              <a:rPr lang="pl-PL" altLang="pl-PL" sz="17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Link – wykład: </a:t>
            </a:r>
            <a:r>
              <a:rPr lang="pl-PL" altLang="pl-PL" sz="1700" dirty="0">
                <a:effectLst/>
                <a:latin typeface="Arial" panose="020B0604020202020204" pitchFamily="34" charset="0"/>
              </a:rPr>
              <a:t>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360219"/>
            <a:ext cx="10358967" cy="665018"/>
          </a:xfrm>
        </p:spPr>
        <p:txBody>
          <a:bodyPr>
            <a:noAutofit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Służebności gruntowe (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iura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891" y="1025237"/>
            <a:ext cx="11701549" cy="51025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Uprawnionym do służebności gruntowej był każdoczesny właściciel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gruntu władnącego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dominans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a właściciel nieruchomości obciążonej (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gruntu służebnego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serviens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zobowiązany był do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tolerowania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wpływu na nią ze strony uprawnionego lub do powstrzymania się od dopuszczalnych działań własnych 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wyjątek: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oneris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ferendi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Służebności gruntowe były zbywalne tylko wraz z prawem własności gruntu (wiejskie i miejskie), któremu służyły – wieczyste </a:t>
            </a:r>
          </a:p>
          <a:p>
            <a:pPr mar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niepodzielne (poza użytkowaniem): ustanowienie służebności na gruncie wspólnym wymagało współdziałania wszystkich jego współwłaścicieli (podział gruntu – tyle służebności ile części wydzielonych w przypadku gruntu władnącego – dopuszczalne w przypadku gruntu służebnego) </a:t>
            </a:r>
          </a:p>
          <a:p>
            <a:pPr marL="0" indent="0" algn="just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Służebności gruntowe  - zakaz ustanawiania pod warunkiem rozwiązującym i na określony czas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civile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jurysprudencja) </a:t>
            </a:r>
          </a:p>
          <a:p>
            <a:pPr marL="0" indent="0" algn="just">
              <a:buNone/>
            </a:pP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honorarium: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ochrona w takich przypadkach właściciela gruntu służebnego za pomocą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lub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doli</a:t>
            </a: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4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3192" y="265329"/>
            <a:ext cx="10358967" cy="665018"/>
          </a:xfrm>
        </p:spPr>
        <p:txBody>
          <a:bodyPr>
            <a:normAutofit fontScale="90000"/>
          </a:bodyPr>
          <a:lstStyle/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Służebności gruntowe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iura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890" y="517585"/>
            <a:ext cx="12011717" cy="5610166"/>
          </a:xfrm>
        </p:spPr>
        <p:txBody>
          <a:bodyPr>
            <a:noAutofit/>
          </a:bodyPr>
          <a:lstStyle/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Ustanawiane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mancipatio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rusticorum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właściciel gruntu mógł przy jego formalnym zbyciu zastrzec służebność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deductio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servitutis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na korzyść należącego do niego gruntu sąsiedniego;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vindicationem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orzeczenie sędziego w procesie działowym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adiudicatio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nieformalne umowy – ochrona pretorska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pactionibus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stipulationibus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grunty prowincjonalne; ‚ustawowe’: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iter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sepulchrum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(do grobu: Italia – ustawa, prowincje - prawo cesarskie), drogi koniecznej’;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późnoantyczne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lege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stosunkach sąsiedzkich (zwyczaj, prawo cesarskie) – rozwijane w średniowieczu </a:t>
            </a: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zasiedzenie -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zakaz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Scribonia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(I w. p.n.e.), dopuszczalne zasiedzenie wolności od służebności (dwa lata) oraz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longi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temporis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w prowincjach – dopuszczalne C. 7, 33, 12, 4 (a. 531)</a:t>
            </a: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Wygaśnięcie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nieformalne umowy – ochrona pretorska;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confussio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inutilitas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 extra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commercium</a:t>
            </a:r>
            <a:endParaRPr lang="pl-PL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Ochrona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Legitymacja czynna - uprawniony: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servitutis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lub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confessoria</a:t>
            </a:r>
            <a:endParaRPr lang="pl-PL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Legitymacja bierna - właściciel gruntu służebnego lub każdy jego posiadacz, który przeszkadzał w wykonywaniu służebności</a:t>
            </a:r>
          </a:p>
          <a:p>
            <a:pPr algn="just"/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Wykonywanie służebności ochrona: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interdykty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prohibitoryjne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(przysługiwały również nieuprawnionym)</a:t>
            </a:r>
          </a:p>
        </p:txBody>
      </p:sp>
    </p:spTree>
    <p:extLst>
      <p:ext uri="{BB962C8B-B14F-4D97-AF65-F5344CB8AC3E}">
        <p14:creationId xmlns:p14="http://schemas.microsoft.com/office/powerpoint/2010/main" val="34140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7739"/>
          </a:xfrm>
        </p:spPr>
        <p:txBody>
          <a:bodyPr>
            <a:normAutofit fontScale="90000"/>
          </a:bodyPr>
          <a:lstStyle/>
          <a:p>
            <a:pPr algn="l"/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Najważniejsze spośród służebności osobistych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personarum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użytkowanie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ususfructus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Paulus (D. 7.1.1):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Usus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fructus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rebus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utendi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fruendi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rerum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substantia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„Użytkowanie to prawo do korzystania i pobierania pożytków z cudzej rzeczy, przy zachowaniu jej substancji”.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2191109"/>
            <a:ext cx="11985228" cy="393664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l-PL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III w p.n.e.: funkcje alimentacyjne w stosunkach wiejskich – ściśle osobiste i dożywotnie (odstąpić można było odpłatnie lub darmowo tylko faktyczne wykonywanie użytkowania, ale gasło z momentem śmierci uprawnionego)</a:t>
            </a:r>
          </a:p>
          <a:p>
            <a:pPr algn="just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przedmiotem - rzeczy niezużywalne</a:t>
            </a:r>
          </a:p>
          <a:p>
            <a:pPr algn="just"/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Jako </a:t>
            </a:r>
            <a:r>
              <a:rPr lang="pl-PL" sz="2600" dirty="0" err="1">
                <a:latin typeface="Arial" panose="020B0604020202020204" pitchFamily="34" charset="0"/>
                <a:cs typeface="Arial" panose="020B0604020202020204" pitchFamily="34" charset="0"/>
              </a:rPr>
              <a:t>detentor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– nabycie pożytków przez pobranie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ale nie w przypadkach: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anciliae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insula in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thesaurus</a:t>
            </a:r>
          </a:p>
          <a:p>
            <a:pPr algn="just"/>
            <a:endParaRPr lang="pl-PL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Użytkowanie nieprawidłowe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iusufructus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irreguralis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commune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schyłek I w. p.n.e.: pieniądze i rzeczy zużywalne (w istocie pożyczka) oraz </a:t>
            </a:r>
            <a:r>
              <a:rPr lang="pl-PL" sz="2600" u="sng" dirty="0">
                <a:latin typeface="Arial" panose="020B0604020202020204" pitchFamily="34" charset="0"/>
                <a:cs typeface="Arial" panose="020B0604020202020204" pitchFamily="34" charset="0"/>
              </a:rPr>
              <a:t>dopuszczenie użytkowania praw</a:t>
            </a:r>
            <a:endParaRPr lang="pl-PL" sz="26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95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9343"/>
          </a:xfrm>
        </p:spPr>
        <p:txBody>
          <a:bodyPr/>
          <a:lstStyle/>
          <a:p>
            <a:pPr algn="l"/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Użytkowanie/ </a:t>
            </a:r>
            <a:r>
              <a:rPr lang="pl-PL" sz="3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ususfructus</a:t>
            </a:r>
            <a:endParaRPr lang="pl-PL" sz="3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8" y="1033670"/>
            <a:ext cx="11648798" cy="5094081"/>
          </a:xfrm>
        </p:spPr>
        <p:txBody>
          <a:bodyPr>
            <a:noAutofit/>
          </a:bodyPr>
          <a:lstStyle/>
          <a:p>
            <a:pPr algn="just"/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Ustanowienie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: legat windykacyjny,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, przewłaszczenie z zastrzeżeniem zachowania użytkowania (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deducto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usu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fructu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), przysądzenie w procesie działowym (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adiudicatio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oraz zapewne nieformalne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pacta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i na prowincji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pactiones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stipulationes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indent="0" algn="just"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ZAKAZ </a:t>
            </a:r>
            <a:r>
              <a:rPr lang="pl-PL" sz="2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USUCAPIO</a:t>
            </a:r>
            <a:r>
              <a:rPr lang="pl-PL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dopuszczone C. 7, 33, 12.4 (a. 531) </a:t>
            </a:r>
          </a:p>
          <a:p>
            <a:pPr algn="just"/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Wygaśnięcie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confussio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consolidatio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śmierć uprawnionego;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capitis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deminutio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członkowie gminy: 100 lat;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non usus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(zasiedzenie własności) – różne czynności; zniszczenie rzeczy – zmiana tożsamości rzeczy</a:t>
            </a:r>
          </a:p>
          <a:p>
            <a:pPr algn="just"/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Ochrona -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ususfructus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, wzorowana na skardze dla ochrony służebności (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confessoria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Tradycje kontynentalne - odmienności</a:t>
            </a: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215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9673"/>
          </a:xfrm>
        </p:spPr>
        <p:txBody>
          <a:bodyPr/>
          <a:lstStyle/>
          <a:p>
            <a:pPr algn="l"/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Inne</a:t>
            </a:r>
            <a:r>
              <a:rPr lang="pl-PL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3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personarum</a:t>
            </a:r>
            <a:endParaRPr lang="pl-PL" sz="3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812799"/>
            <a:ext cx="11512525" cy="5314951"/>
          </a:xfrm>
        </p:spPr>
        <p:txBody>
          <a:bodyPr>
            <a:normAutofit/>
          </a:bodyPr>
          <a:lstStyle/>
          <a:p>
            <a:pPr algn="just"/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– używanie: z pewnością owoce rzeczy konieczne do własnego, codziennego użytku uprawnionego </a:t>
            </a:r>
          </a:p>
          <a:p>
            <a:pPr algn="just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Habitatio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operae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servorum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animalium</a:t>
            </a: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dyskutowane jako formy użytkowania i wyodrębnione C. 3, 33, 13 – a. 530; I. 2, 5.</a:t>
            </a:r>
          </a:p>
          <a:p>
            <a:pPr algn="just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commune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także prawa na rzeczach niematerialnych (renta, regalia, dziesięciny, pobór rekruta) </a:t>
            </a:r>
          </a:p>
          <a:p>
            <a:pPr marL="0" indent="0" algn="just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Najpopularniejszy podział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personarum</a:t>
            </a:r>
            <a:endParaRPr lang="pl-PL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65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397565"/>
          </a:xfrm>
        </p:spPr>
        <p:txBody>
          <a:bodyPr>
            <a:normAutofit fontScale="90000"/>
          </a:bodyPr>
          <a:lstStyle/>
          <a:p>
            <a:pPr algn="l"/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Emphyteusis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endParaRPr lang="pl-PL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6" y="569343"/>
            <a:ext cx="12192000" cy="55584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Republika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censores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dziedziczna i zbywalna dzierżawa gruntów prowincjonalnych, gminnych i państwowych -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vectigales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(czynsz -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vectigal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Pretorska ochrona posesoryjna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possidetis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oraz wzorowana na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skuteczna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skarga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rem</a:t>
            </a:r>
          </a:p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hellenistyczny wzorzec -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emphyteuticarium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akceptacja: C. 4, 66, 1 (Zenon – a. 480): właściciel miał prawo pierwokupu</a:t>
            </a:r>
          </a:p>
          <a:p>
            <a:pPr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prawo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powierzchn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/zabudowy: dziedziczne i zbywalne prawo do odpłatnego korzystania ze stojącego na cudzym gruncie budynku (konsekwencja stosowania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solo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cedit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– czynsz: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vectigal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solarium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(właściciel – brak prawa pierwokupu)</a:t>
            </a:r>
          </a:p>
          <a:p>
            <a:pPr algn="just"/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Pretorska ochrona posesoryjna – wzorowany na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possidetis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superficiebus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 rzeczowa skarga petytoryjna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factum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; przy nabyciu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od osoby nie będącej właścicielem: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Publiciana</a:t>
            </a:r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Na podstawie niezrozumienia istoty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emphyteusis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średniowieczna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dominium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(własność podzielona)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Prawo zabudowy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wzorce rzymskie (niektóre kodeksy); emfiteuza (włoski k.c. z 1942 r.)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Odrębność polska: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użytkowanie wieczyste</a:t>
            </a:r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758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9673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Zastaw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 realne zabezpieczenie wykonania zobowiązania: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pierwotnie surogat wykonalności - następnie realne (rzeczowe) zabezpieczenie kredytu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923635"/>
            <a:ext cx="11817325" cy="52041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Zobowiązania: wierzyciel miał uprawienie do otrzymania świadczenia - według rzymskich koncepcji: przysługiwała mu właściwa dla danego zobowiązania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Zastaw - długo dużo mniejsza rola niż poręczenie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stypulacyjne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adpromissio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- przyczyny</a:t>
            </a:r>
          </a:p>
          <a:p>
            <a:pPr algn="just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upadłość dłużnika - egzekucja uniwersalna</a:t>
            </a:r>
          </a:p>
          <a:p>
            <a:pPr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Akcesoryjność zastawu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(nie dotyczyła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fiducii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; gaśnie w momencie umorzenia: ale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retentionis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 przypadku istnienia innych wierzytelności – tzw.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Gordianum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; niemożność przeniesienia bez wierzytelności</a:t>
            </a:r>
          </a:p>
          <a:p>
            <a:pPr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Etapy rozwoju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fiducjarne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przeniesienie prawa własności za pomocą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mancypacji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 – epoka archaiczna; </a:t>
            </a:r>
          </a:p>
          <a:p>
            <a:pPr algn="just"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nieformalny zastaw z dzierżeniem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</a:p>
          <a:p>
            <a:pPr algn="just">
              <a:buFontTx/>
              <a:buChar char="-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zastaw umowny bez dzierżenia (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hypotheca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8903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309" y="166255"/>
            <a:ext cx="11448859" cy="66917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(cum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creditore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przewłaszczenie na zabezpieczenie rzeczy (własność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kwirytarna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przez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mancipatio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iure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plus dodatkowa nieformalne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zobowiązujące do zwrotnego przewłaszczenia rzeczy w razie zaspokojenia jego roszczeń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ułatwione zasiedzenie dla dłużnika jeśli objął rzecz w posiadanie: jednoroczny termin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usureceptio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fiduciae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causa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- bez tytułu i dobrej wiary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wierzyciel – nakaz sprzedaży rzeczy i nadwyżka wydawana dłużnikowi (późna Republika) 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dłużnikowi przysługiwała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fiduciae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 wydanie rzeczy (infamia)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u="sng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(kontrakt realny)-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przeniesienie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naturalis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(dzierżenia) rzeczy (też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mancipi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– także będących przedmiotem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zastawnik: ochrona jako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possessio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interdicta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ale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usus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wobec obu stron</a:t>
            </a:r>
          </a:p>
          <a:p>
            <a:pPr marL="0" indent="0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Hypotheca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(początkowo też nazwa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– zastaw umowny znany już w okresie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późnorepublikańskim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(na rzeczach „wwiezionych, wniesionych i wprowadzonych” przez dzierżawcę lub najemcę lokalu – też rzeczy ruchome)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Ochrona – pretorskie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Salvianum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 następnie rzeczowa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Serviana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przysługująca też innym zastawnikom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quasi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Serviana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Powstanie i zgaśnięcie zastawu</a:t>
            </a:r>
          </a:p>
          <a:p>
            <a:pPr marL="0" indent="0"/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48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7" y="0"/>
            <a:ext cx="12053454" cy="61277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Zastaw -  realizacja praw </a:t>
            </a:r>
          </a:p>
          <a:p>
            <a:pPr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Klauzule dodatkowe</a:t>
            </a:r>
          </a:p>
          <a:p>
            <a:pPr algn="just">
              <a:buFontTx/>
              <a:buChar char="-"/>
            </a:pP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commissoria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zezwalała zastawnikowi zachować rzecz na własność (jako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datio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solutum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miejsce świadczenia lub uznanie zastawu za sprzedany wierzycielowi) – zakazana 326 r. (C. 8, 43, 3)</a:t>
            </a:r>
          </a:p>
          <a:p>
            <a:pPr algn="just"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vendendo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nieformalna umowa o sprzedaży znana b. wcześnie, w prawie klasycznym – element dorozumiany zastawu (stąd konieczność zamieszczania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non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vendere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liceat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antichreticum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(prawa hellenistyczne - opornie) – możliwość używania i czerpania pożytków, 	zaliczanych na poczet długu (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generalnie akceptowane w tradycji romanistycznej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Problem zastawów wielokrotnych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z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asada </a:t>
            </a:r>
            <a:r>
              <a:rPr lang="pt-BR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 tempore potior iure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(pierwszeństwo w czasie daje lepsze prawa)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Realizacja zastawu przy hierarchii zastawów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Rozszerzanie zakresu przedmiotu zastawu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zastaw na prawach (pryncypat); generalny zastaw na majątku – okres późnoklasyczny oraz zastaw wierzytelności</a:t>
            </a: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Podzastaw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pignoris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subpignus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Wady zastawu rzymskiego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brak jawności zastawów i przywileje pierwszeństwa dla hipotek ustawowych</a:t>
            </a: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2287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dirty="0"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Zobowiązania</a:t>
            </a:r>
            <a:r>
              <a:rPr lang="pl-PL" sz="31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150" dirty="0"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2018/2023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463-602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365-495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" y="0"/>
            <a:ext cx="12111486" cy="595223"/>
          </a:xfrm>
        </p:spPr>
        <p:txBody>
          <a:bodyPr>
            <a:normAutofit fontScale="90000"/>
          </a:bodyPr>
          <a:lstStyle/>
          <a:p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Ochrona petytoryjna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od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formula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petitoria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dwoistość: własność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kwirytarna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bonitarna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(formalnie do Justyniana I)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733423"/>
            <a:ext cx="11896437" cy="59906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Własność </a:t>
            </a:r>
            <a:r>
              <a:rPr lang="pl-PL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kwirytarna</a:t>
            </a:r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Skarga wydobywcza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- skargą nieposiadającego właściciela przeciw posiadającemu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niewłaścicielowi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etapy rozwoju: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sacramento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rem/ </a:t>
            </a:r>
            <a:r>
              <a:rPr lang="pt-B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 actio per iudicis postulationem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rei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Bierność pozwanego –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legisactiones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exhibendum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interdictum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(restytucyjny) </a:t>
            </a:r>
          </a:p>
          <a:p>
            <a:pPr marL="0" indent="0"/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probandi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probatio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diabolica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 praktyka) – średniowieczna presumpcja 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possidet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dominus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praesumitur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/ „kto posiada domniemywa się, że jest właścicielem’ 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Własność pożytków 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za czas poprzedzający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contestatio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possessor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nabywał przez pobranie na własność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possesor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</a:t>
            </a:r>
            <a:r>
              <a:rPr lang="pl-PL" sz="24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pożytki własnością powoda (właściciela)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contestatio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 każdy pozwany odpowiadał nie tylko za pożytek, które on sam faktycznie pobrał 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fructus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), lecz również za te, które mógłby pobrać powód, gdyby rzecz mu zwrócono w chwili stwierdzenia sporu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5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419" y="214747"/>
            <a:ext cx="10358967" cy="690418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Problem nakładów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impensae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4691" y="831273"/>
            <a:ext cx="11928764" cy="5296478"/>
          </a:xfrm>
        </p:spPr>
        <p:txBody>
          <a:bodyPr>
            <a:noAutofit/>
          </a:bodyPr>
          <a:lstStyle/>
          <a:p>
            <a:pPr marL="0" indent="0"/>
            <a:r>
              <a:rPr lang="pl-PL" sz="2600" u="sng" dirty="0">
                <a:latin typeface="Arial" panose="020B0604020202020204" pitchFamily="34" charset="0"/>
                <a:cs typeface="Arial" panose="020B0604020202020204" pitchFamily="34" charset="0"/>
              </a:rPr>
              <a:t>Podnoszące wartość rzeczy </a:t>
            </a:r>
            <a:r>
              <a:rPr lang="pl-PL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possessor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bonae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miał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retentionis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(prawo zatrzymania), które mógł wymusić za pomocą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doli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wytoczonego przeciw skardze windykacyjnej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Wszyscy posiadacze - prawo odłączenia nakładów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(termin </a:t>
            </a:r>
            <a:r>
              <a:rPr lang="pl-PL" sz="2600" dirty="0" err="1">
                <a:latin typeface="Arial" panose="020B0604020202020204" pitchFamily="34" charset="0"/>
                <a:cs typeface="Arial" panose="020B0604020202020204" pitchFamily="34" charset="0"/>
              </a:rPr>
              <a:t>porzymski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tollendi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), jeśli dało się to przeprowadzić bez uszkodzenia rzeczy (powód prawo wyłączenia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tolendi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przez ofertę odszkodowania)</a:t>
            </a:r>
          </a:p>
          <a:p>
            <a:pPr marL="0" indent="0"/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Reguły wypracowane w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comune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(prawo posagowe):</a:t>
            </a:r>
          </a:p>
          <a:p>
            <a:pPr marL="0" indent="0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zwrot nakładów koniecznych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impensae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necessariae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), zapobiegających spadkowi wartości rzeczy, przysługiwał każdemu posiadaczowi (łącznie z posiadaczami w złej wierze) </a:t>
            </a:r>
          </a:p>
          <a:p>
            <a:pPr marL="0" indent="0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zwrot nakładów zbytkownych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impensae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voluptuariae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– żadnemu</a:t>
            </a:r>
          </a:p>
          <a:p>
            <a:pPr marL="0" indent="0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zwrot podnoszących wartość nakładów użytecznych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impensae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utiles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– tylko posiadaczowi w dobrej wierze</a:t>
            </a:r>
          </a:p>
          <a:p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73097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681486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Własność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kwirytarna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– ochrona cd.</a:t>
            </a: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2529" y="577970"/>
            <a:ext cx="11603836" cy="61461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Ochrona petytoryjna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skarga negatoryjna (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negatoria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):  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przeciw naruszeniom własności innego rodzaju niż pozbawienie właściciela posiadania w prawie rzymskim - ograniczenie do sytuacji, w których pozwany rościł sobie do rzeczy jakieś prawo, w szczególności użytkowania, służebności lub immisji</a:t>
            </a:r>
          </a:p>
          <a:p>
            <a:pPr marL="0" indent="0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commune</a:t>
            </a: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negatoria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zakładała naturalną wolność własności od obciążeń, szczególnie własności gruntowej (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libertas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soli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praesumptio</a:t>
            </a:r>
            <a:r>
              <a:rPr lang="pl-PL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libertatis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(domniemanie braku obciążeń)</a:t>
            </a:r>
          </a:p>
          <a:p>
            <a:pPr marL="0" indent="0"/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nowsze k.c. - skarga ta stała się ogólnym środkiem przeciwdziałającym wszelkim naruszeniom własności, stosowalnym również wtedy, gdy pozwany nie rościł sobie żadnego prawa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411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64656"/>
            <a:ext cx="10358967" cy="258618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Ochrona własności </a:t>
            </a:r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bonitarnej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8544" y="843279"/>
            <a:ext cx="11979565" cy="6014721"/>
          </a:xfrm>
        </p:spPr>
        <p:txBody>
          <a:bodyPr>
            <a:normAutofit/>
          </a:bodyPr>
          <a:lstStyle/>
          <a:p>
            <a:pPr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II w. p.n.e. - środki defensywne</a:t>
            </a:r>
          </a:p>
          <a:p>
            <a:pPr algn="just">
              <a:buFontTx/>
              <a:buChar char="-"/>
            </a:pP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doli </a:t>
            </a:r>
          </a:p>
          <a:p>
            <a:pPr algn="just"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I w. p.n.e. -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publiciana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: powództwo </a:t>
            </a:r>
            <a:r>
              <a:rPr lang="pl-PL" sz="2300" dirty="0" err="1">
                <a:latin typeface="Arial" panose="020B0604020202020204" pitchFamily="34" charset="0"/>
                <a:cs typeface="Arial" panose="020B0604020202020204" pitchFamily="34" charset="0"/>
              </a:rPr>
              <a:t>publicjańskie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oparte na zarzucie faktu sprzedaży i wydania rzeczy, uzupełniona fikcją zasiedzenia, zakładającą, że czas potrzebny do ukończenia go już upłynął (G. 4. 36) </a:t>
            </a:r>
          </a:p>
          <a:p>
            <a:pPr marL="0" indent="0" algn="just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Względna ochrona </a:t>
            </a:r>
          </a:p>
          <a:p>
            <a:pPr marL="0" indent="0" algn="just">
              <a:buNone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Problem kryteriów pierwszeństwa na wypadek tzw. sporu pretendentów między różnymi nabywcami od nieuprawnionego </a:t>
            </a:r>
          </a:p>
          <a:p>
            <a:pPr marL="0" indent="0"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ten sam nieuprawniony zbywca: zasada pierwszeństwa czasowego – </a:t>
            </a:r>
            <a:r>
              <a:rPr lang="pl-PL" sz="23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</a:t>
            </a:r>
            <a:r>
              <a:rPr lang="pl-PL" sz="23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tempore </a:t>
            </a:r>
            <a:r>
              <a:rPr lang="pl-PL" sz="23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potior</a:t>
            </a:r>
            <a:r>
              <a:rPr lang="pl-PL" sz="23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iure </a:t>
            </a:r>
            <a:r>
              <a:rPr lang="pl-PL" sz="2300" u="sng" dirty="0">
                <a:latin typeface="Arial" panose="020B0604020202020204" pitchFamily="34" charset="0"/>
                <a:cs typeface="Arial" panose="020B0604020202020204" pitchFamily="34" charset="0"/>
              </a:rPr>
              <a:t>(kto pierwszy co do czasu, ten lepszy co do prawa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</a:p>
          <a:p>
            <a:pPr marL="0" indent="0" algn="just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różni nieuprawnieni zbywcy: sporne pierwszeństwo czy </a:t>
            </a:r>
            <a:r>
              <a:rPr lang="pt-BR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melior causa possidentis quam petentis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(silniejsza podstawa posiadającego niż żądającego)</a:t>
            </a:r>
          </a:p>
          <a:p>
            <a:pPr marL="0" indent="0" algn="just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Publiciana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a zniesienie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duplex dominium</a:t>
            </a:r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8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803563"/>
            <a:ext cx="10358967" cy="221673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Prawa rzeczowe ograniczone</a:t>
            </a:r>
            <a: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iura</a:t>
            </a:r>
            <a:r>
              <a:rPr lang="pl-PL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re </a:t>
            </a:r>
            <a:r>
              <a:rPr lang="pl-PL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aliena</a:t>
            </a: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891" y="904875"/>
            <a:ext cx="12053454" cy="5222875"/>
          </a:xfrm>
        </p:spPr>
        <p:txBody>
          <a:bodyPr>
            <a:noAutofit/>
          </a:bodyPr>
          <a:lstStyle/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Odpowiadają treściowo jakiemuś wycinkowi prawa własności, nigdy jednak nie osiągając jej pełnego rozmiaru (według schematu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possidendi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utendi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abuntendi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et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fruendi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disponendi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Prawo własności różni się od praw na rzeczy cudzej cechą elastyczności: tylko ono ma zdolność powracania do swej poprzedniej pełni po odpadnięciu ograniczeń, podczas gdy prawa na rzeczy cudzej zachowują zawsze ten sam rozmiar</a:t>
            </a:r>
          </a:p>
          <a:p>
            <a:pPr marL="0" indent="0"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Podział</a:t>
            </a:r>
          </a:p>
          <a:p>
            <a:pPr>
              <a:buFontTx/>
              <a:buChar char="-"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prawa do korzystania z rzeczy: służebności gruntowe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rusticorum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urbanorum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i osobiste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servituses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personarum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– podział i pojęcie III w.– znane wcześniej jako uprawnienia - </a:t>
            </a:r>
            <a:r>
              <a:rPr lang="pl-PL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usufructus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dzierżawa wieczysta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emphyteusis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i prawo zabudowy (</a:t>
            </a:r>
            <a:r>
              <a:rPr lang="pl-PL" sz="26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superficies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buFontTx/>
              <a:buChar char="-"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prawa zastawnicze (różne formy zastawu, związane z istnieniem stosunków obligacyjnych) </a:t>
            </a:r>
          </a:p>
        </p:txBody>
      </p:sp>
    </p:spTree>
    <p:extLst>
      <p:ext uri="{BB962C8B-B14F-4D97-AF65-F5344CB8AC3E}">
        <p14:creationId xmlns:p14="http://schemas.microsoft.com/office/powerpoint/2010/main" val="86567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F6CF3C-70FB-4201-BD70-EA5FA2D2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"/>
            <a:ext cx="10358967" cy="476250"/>
          </a:xfrm>
        </p:spPr>
        <p:txBody>
          <a:bodyPr/>
          <a:lstStyle/>
          <a:p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Rodzaje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servitues</a:t>
            </a:r>
            <a:r>
              <a:rPr lang="pl-PL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rusticorum</a:t>
            </a:r>
            <a:endParaRPr lang="pl-PL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D4AE11-53CE-4B81-BE1D-A82A3F0C5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76251"/>
            <a:ext cx="9356035" cy="51824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Najważniejsze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itineris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przechodu dająca prawo przekraczania cudzego gruntu pieszo, konno albo lektyką, bez prawa przepędzania zwierząt.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actus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przegonu obejmująca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itineris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 ponadto dające prawo przechodzenia przez cudzy grunt łącznie z przepędzaniem pojedynczych zwierząt, stada albo przejazdu pojazdem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viae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drogi będąca najszerszą służebnością z "praw drogi" obejmująca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itineris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oraz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actus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aquaeductus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aquaeducendae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- służebność wodociągu dająca prawo przeprowadzenia przez cudzy grunt wody pitnej, celem nawodnienia, albo celem odprowadzenia wody</a:t>
            </a:r>
          </a:p>
          <a:p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aquae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haustus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czerpania wody dająca prawo wchodzenia na cudzy grunt w celu czerpania wody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pecoris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pascendi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wypasu dająca prawo wypasu bydła na cudzym gruncie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pecoria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aquam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adplusus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dopuszczenia bydła do wodopoju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harenae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fodiendae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- służebność kopania piasku na cudzym gruncie</a:t>
            </a:r>
          </a:p>
          <a:p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calcis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coquendae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służebność wypalania wapna na cudzym gruncie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AE722659-C86D-411A-9664-563730EDA047}"/>
              </a:ext>
            </a:extLst>
          </p:cNvPr>
          <p:cNvSpPr txBox="1"/>
          <p:nvPr/>
        </p:nvSpPr>
        <p:spPr>
          <a:xfrm>
            <a:off x="9554817" y="1325217"/>
            <a:ext cx="2637183" cy="3580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Inny podział</a:t>
            </a: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prawa drogi (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iura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itinerum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</a:t>
            </a: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itineris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actus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viae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prawa wodne (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iura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aquorum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</a:t>
            </a:r>
          </a:p>
          <a:p>
            <a:pPr marL="342900" marR="0" lvl="0" indent="-342900" algn="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aquaeductus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aquae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haustus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7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F6CF3C-70FB-4201-BD70-EA5FA2D2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23825"/>
            <a:ext cx="10358967" cy="352425"/>
          </a:xfrm>
        </p:spPr>
        <p:txBody>
          <a:bodyPr>
            <a:normAutofit fontScale="90000"/>
          </a:bodyPr>
          <a:lstStyle/>
          <a:p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Rodzaje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servitues</a:t>
            </a:r>
            <a:r>
              <a:rPr lang="pl-PL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urbanorum</a:t>
            </a:r>
            <a:endParaRPr lang="pl-PL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D4AE11-53CE-4B81-BE1D-A82A3F0C5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19760"/>
            <a:ext cx="7396479" cy="5507989"/>
          </a:xfrm>
        </p:spPr>
        <p:txBody>
          <a:bodyPr>
            <a:noAutofit/>
          </a:bodyPr>
          <a:lstStyle/>
          <a:p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Najważniejsze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altius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tollendi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obowiązujący właściciela gruntu służebnego zakaz wznoszenia budynku ponad określoną wysokość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proscipiendi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zakaz wznoszenia konstrukcji zasłaniających widok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protegendi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proiciendi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prawo wysunięcia części konstrukcji budynku (np. balkonu, okapu) w słup powietrza sąsiada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tigni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immittendi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prawo wpuszczenia belki w mur budynku położonego na nieruchomości sąsiedniej</a:t>
            </a:r>
          </a:p>
          <a:p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oneris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ferendi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prawo oparcia budowli o mur budynku leżącego na nieruchomości służebnej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stillicidii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- służebność ścieku, tj. odprowadzania deszczówki na grunt służebny</a:t>
            </a:r>
          </a:p>
          <a:p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fumi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immittendi</a:t>
            </a:r>
            <a:r>
              <a:rPr lang="pl-PL" sz="22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prawo skierowania dymu lub innych wyziewów na grunt sąsiedni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B844B5A-74BC-42E7-A8F2-8D9EC0FE261B}"/>
              </a:ext>
            </a:extLst>
          </p:cNvPr>
          <p:cNvSpPr txBox="1"/>
          <p:nvPr/>
        </p:nvSpPr>
        <p:spPr>
          <a:xfrm>
            <a:off x="7580242" y="1086678"/>
            <a:ext cx="4479235" cy="3303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Inne podziały:</a:t>
            </a:r>
            <a:endParaRPr kumimoji="0" lang="pl-PL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prawa światła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iura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luminum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obejmujące:</a:t>
            </a: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altius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non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tollendi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proscipiendi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prawa budowlane (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iura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parietum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:</a:t>
            </a: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protegendi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vel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proiciendi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tigni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immittendi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servitus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oneris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ferendi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84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20072" y="-64655"/>
            <a:ext cx="11393440" cy="581891"/>
          </a:xfrm>
        </p:spPr>
        <p:txBody>
          <a:bodyPr>
            <a:normAutofit fontScale="90000"/>
          </a:bodyPr>
          <a:lstStyle/>
          <a:p>
            <a:r>
              <a:rPr lang="pl-PL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Ogólne zasady dotyczące służebności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3359" y="711200"/>
            <a:ext cx="11724641" cy="5416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commune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sformułowanie reguł wspólnych dla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praediorum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servitutes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personarum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minimalizacja obciążeń właściciela (w związku z 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praesumptio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libertatis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r>
              <a:rPr lang="it-IT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 in faciendo consistere nequ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it-IT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służebność nie polega na działaniu (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poza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oneris</a:t>
            </a:r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ferendi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servitutis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nie można ustanowić służebności na służebności</a:t>
            </a:r>
          </a:p>
          <a:p>
            <a:pPr algn="just"/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it-IT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emini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nulli res sua servit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nie można mieć służebności na własnej rzeczy</a:t>
            </a:r>
          </a:p>
          <a:p>
            <a:pPr algn="just"/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servitutibus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civiliter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utendum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służebność należy wykonywać w sposób oględny</a:t>
            </a:r>
          </a:p>
          <a:p>
            <a:pPr algn="just">
              <a:buFontTx/>
              <a:buChar char="-"/>
            </a:pP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Dodatkowo służebności gruntowe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sąsiedztwo gruntów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vicinitas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w prawie rzymskim z wyjątkami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trwała przyczyna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perpetua causa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użyteczność a nie estetyka)</a:t>
            </a:r>
          </a:p>
          <a:p>
            <a:pPr marL="0" indent="0" algn="just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Zamknięty katalog służebności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nieznany prawu rzymskiemu</a:t>
            </a:r>
          </a:p>
        </p:txBody>
      </p:sp>
    </p:spTree>
    <p:extLst>
      <p:ext uri="{BB962C8B-B14F-4D97-AF65-F5344CB8AC3E}">
        <p14:creationId xmlns:p14="http://schemas.microsoft.com/office/powerpoint/2010/main" val="3975928901"/>
      </p:ext>
    </p:extLst>
  </p:cSld>
  <p:clrMapOvr>
    <a:masterClrMapping/>
  </p:clrMapOvr>
</p:sld>
</file>

<file path=ppt/theme/theme1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3474</TotalTime>
  <Words>2745</Words>
  <Application>Microsoft Office PowerPoint</Application>
  <PresentationFormat>Panoramiczny</PresentationFormat>
  <Paragraphs>210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19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Calibri Light</vt:lpstr>
      <vt:lpstr>Tahoma</vt:lpstr>
      <vt:lpstr>Times New Roman</vt:lpstr>
      <vt:lpstr>1_Motyw pakietu Office</vt:lpstr>
      <vt:lpstr>Motyw pakietu Office 2013–2022</vt:lpstr>
      <vt:lpstr>Prawo rzymskie – Własność cd - Prawa rzeczowe ograniczone</vt:lpstr>
      <vt:lpstr>Ochrona petytoryjna – od formula petitoria – dwoistość: własność kwirytarna i bonitarna (formalnie do Justyniana I)</vt:lpstr>
      <vt:lpstr>Problem nakładów (impensae) </vt:lpstr>
      <vt:lpstr>Własność kwirytarna – ochrona cd. </vt:lpstr>
      <vt:lpstr>Ochrona własności bonitarnej</vt:lpstr>
      <vt:lpstr>Prawa rzeczowe ograniczone - iura in re aliena   </vt:lpstr>
      <vt:lpstr>Rodzaje servitues praediorum rusticorum</vt:lpstr>
      <vt:lpstr>Rodzaje servitues praediorum urbanorum</vt:lpstr>
      <vt:lpstr>Ogólne zasady dotyczące służebności </vt:lpstr>
      <vt:lpstr>Służebności gruntowe (servitutes – iura praediorum)  </vt:lpstr>
      <vt:lpstr>Służebności gruntowe (servitutes – iura praediorum)  </vt:lpstr>
      <vt:lpstr>  Najważniejsze spośród służebności osobistych (servitutes personarum) użytkowanie (ususfructus)  Paulus (D. 7.1.1): Usus fructus est ius alienis rebus utendi fruendi salva rerum substantia/ „Użytkowanie to prawo do korzystania i pobierania pożytków z cudzej rzeczy, przy zachowaniu jej substancji”.</vt:lpstr>
      <vt:lpstr>Użytkowanie/ ususfructus</vt:lpstr>
      <vt:lpstr>Inne servitutes personarum</vt:lpstr>
      <vt:lpstr>Emphyteusis i superficies</vt:lpstr>
      <vt:lpstr>Zastaw -  realne zabezpieczenie wykonania zobowiązania: pierwotnie surogat wykonalności - następnie realne (rzeczowe) zabezpieczenie kredytu</vt:lpstr>
      <vt:lpstr>Prezentacja programu PowerPoint</vt:lpstr>
      <vt:lpstr>Prezentacja programu PowerPoint</vt:lpstr>
      <vt:lpstr>Kolejny wykład: Zobowiązania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195</cp:revision>
  <dcterms:created xsi:type="dcterms:W3CDTF">2017-05-25T21:35:03Z</dcterms:created>
  <dcterms:modified xsi:type="dcterms:W3CDTF">2025-12-22T17:45:31Z</dcterms:modified>
</cp:coreProperties>
</file>