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9" r:id="rId2"/>
  </p:sldMasterIdLst>
  <p:notesMasterIdLst>
    <p:notesMasterId r:id="rId14"/>
  </p:notesMasterIdLst>
  <p:sldIdLst>
    <p:sldId id="379" r:id="rId3"/>
    <p:sldId id="284" r:id="rId4"/>
    <p:sldId id="285" r:id="rId5"/>
    <p:sldId id="315" r:id="rId6"/>
    <p:sldId id="288" r:id="rId7"/>
    <p:sldId id="289" r:id="rId8"/>
    <p:sldId id="327" r:id="rId9"/>
    <p:sldId id="328" r:id="rId10"/>
    <p:sldId id="330" r:id="rId11"/>
    <p:sldId id="331" r:id="rId12"/>
    <p:sldId id="381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15.12.2025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D24FB8E3-0AA3-59FD-FC6F-377DEF48A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E700DDC-FD4B-1872-1BF3-8945E073A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57158-5373-F974-4CF3-EE22F0784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254688-73AF-552A-A306-089B9CCF9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2D88C7-F16B-FAC9-FA74-AA59ADAD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A80ADD-5A6D-B36C-594D-01F50BF6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8837C0-950B-B4AF-66FF-EFC1CB75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731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FB696F-9CDB-FFF4-7A6A-EB628205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D40A837-89C3-B93B-3AB2-B71D61737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9C8D611-B7DB-B67D-B4DC-92488A4E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52C3071-FA11-EA37-819C-7954E0EB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115420-4177-EED8-2A95-6F4BB7D6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1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E2CA89F-0892-7909-5D1B-1C7C475E3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C3AA37B-3EA7-D183-ADF4-85B206CC0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E17229-765B-568F-F4BA-CBC2EACB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42BC10-6D56-BD53-514F-4A4170BA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28360C-37C4-7164-0CA8-4123D0345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472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51093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20492-482B-8069-124B-70034A41B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7DBBE8-F9B3-055F-484C-453514A30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C94C13-8C80-B3DB-43D0-85051C50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75FEB9-0AFF-F1B4-47F0-959CA5D8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DD3F4E0-1819-41EE-9D07-B2DCD543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060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DC4E9E-F736-A797-238C-27AF0687D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2014ED-3965-824E-7603-8870E1F77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102621-2FFE-9A56-9AE7-3186E92B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4AF40C-C58A-B75F-9430-DE8E265C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4A68527-D530-CB45-1624-BBA5C8DD0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847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562075-E865-AFB3-C441-86FEFBF8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B315503-1C5D-4FD8-087B-206941195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630AD6-718E-B6EB-BA42-5D738132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5022B4-FF57-4578-73C1-71A891642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B81926-FD7D-F0C5-1FF6-882EE38E3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20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48EEF5-9E8D-4D7F-3B54-F958365A3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579FBC-77A3-F39D-C90E-236672FB6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827E057-5A76-1761-0379-694138E2E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3FA144-3731-CBC7-7245-857D38DE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06ADCB3-5394-CA61-E917-8981DCCC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A3AE22B-3B6A-84EB-0B92-8AF90B688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440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572BA0-ED2B-31CE-C32F-4463B1391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6C04EE2-94EC-A053-1103-D7E614F8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DC88C3-F86B-7CD0-4275-0E9C1B57A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F551F3C-BD23-775F-411E-EAB647A66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090588-D241-9EB3-8762-57414A23F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5DA2379-8E89-72A2-7ED7-43AF74BB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4BF563F-6BE4-EE35-6D2E-C0F464A8A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4D306A7-DE5E-1FF2-683B-661A1101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350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F320E4-A719-2104-03C7-648D4DC66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84A4706-8177-A9B0-0571-C534E4151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8229220-D251-E377-4D5A-0C96633B5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88ED7AB-AC07-8F46-F1D2-027D37C0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46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C46E132-5581-4A18-7FA9-0A1A1B40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B91C47C-0D31-4E61-AAB5-5097FA456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642472-BB3B-A709-D7E2-75513BF7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91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1152DC-3F9F-9AA9-2C0A-ADB54370A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75479-1E71-1C9F-C0EF-20DB277F0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3B815C-BF36-153D-1E69-F1FAC2B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45A6CC-CCF0-1869-5AC3-EFB3A798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9E3468D-9CE2-359E-17D1-FA43669C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78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2FC0A3-74AC-6AFC-3E83-789ECC4F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42273D-0EFA-2F2D-C05D-3DE0B2D61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A64C4A-8F73-B486-821B-E50E6D57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9106A50-2311-AD39-FB3E-11BC47DC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67D1A73-4C10-49FA-5978-12045CA61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9D28CEC-7520-D39E-654F-5C34DD24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389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5B601A-27BC-C008-E399-DC96B14A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C984C1C-7609-E479-A8E3-0AA112913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FB9D00-D0A3-544E-E08D-717EDE9D5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3E5EB2E-CAF1-B913-530C-8E931DD2F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D0239FF-702C-1E85-1EB6-B57EB08F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CEDFA0-B033-2A20-D6E4-EFF81D9E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493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625C30-9A8B-07DB-F447-B19CAE71F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1FB7481-228E-672A-D81D-6E549573E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22EEB0-21C7-158A-0BFE-B6F83B02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3A3AD68-7E4C-2E17-BB89-AB0B6074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9EC1976-F3BE-AC49-0F28-A590C979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999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DB90EDE-2EBF-C856-C934-A7B6765F7F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C3B42B7-06F7-7944-0A71-45703073B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60B111-FB85-0310-E358-C7725098D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2D3C646-8C04-619F-2342-7EEAFD3B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B12E26-BBD7-7139-0B7E-3972AA13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06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452226-CB98-F0BC-ACE8-A6271053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E40E94-BB88-2B59-0208-B15575913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864459B-573E-79F3-1909-FFB9F806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D5BF81-6226-7CD5-3734-ADD351B9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078635-F163-75D2-18E7-9D10637C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16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275D98-2FCC-1EB4-3D36-FE31E638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DFE8AA-35B0-FB50-2301-92837774F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B95D17B-7D41-F14B-2C38-13538C360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672D572-2C83-2747-BBD7-A312893B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F95AC7-B74A-F9A8-8A43-F4D08A94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8DD13AE-5F92-9FA7-2991-C5A22608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89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05CC29-DE36-E276-F1BB-E42E49CE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8268853-9D35-9143-B8A5-811059AB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9DC7E9-34ED-4DD4-EE48-406D0BD18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D4514F4-B7EC-FD87-8136-5A61C83E1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66A7A4-349D-D249-5B49-6ADF568D0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05E91C3-AA43-B456-1B17-E12C95077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ACF3132-AC37-EA17-7F44-437516C2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ACB3483-7EAA-36CC-0615-0CFF91C0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6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3E4922-13F9-6D5F-A1A1-0B9F31B3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042AB57-8A0F-A9FD-D069-1349C191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E124F93-3C28-3920-AA21-539BDAA93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C33D8D6-7571-F217-D587-9D5F8F6FD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0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200FA13-7186-24D0-0513-F6F8C87E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C97EAB4-D3FA-E06E-9F10-620CBBE7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B5FC34-3B25-4033-5C35-5AC1978D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7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983127-FF7C-4374-19E0-F3253475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BC0FFA-B5CA-2284-E5A6-D8A56558B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B549A37-4736-A802-3370-EB0D61741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96CE7A2-E14B-B8E2-C865-D129537B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2726A9-E62C-6D6D-01FB-0C60FB36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98F76D-13A5-7328-BBFC-40A365331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581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ACDA22-DB7B-D853-C06C-B9832948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3D76655-AFA0-0785-3E36-065D7E387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5679671-0276-A0A6-5AE6-AFF55345F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A5FBBA4-9139-8D00-FE4A-6BDB089F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28A248-7CF0-29F5-3D31-8180D26A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ED68B3D-2F83-AC5E-F216-174ED51F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2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1185184-D8D8-F63F-BA30-7464A57C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8AF519-B365-5697-5D77-C2B879D77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247751-35EF-ECAE-3E8C-A11F10BD3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1AD281-50DE-E768-4447-65BB02DDE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493504-2262-5279-FDB1-F2E7BC603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CF0D874-ED3F-B248-6420-C83135D53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3932E5-3869-FE74-7154-6311189A9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A15397-5FAB-02A6-ECAD-E70283649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484C34-EF23-0D81-DAAD-09BC0DA5E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07E066-B4D8-EA76-FE74-C95F89A0D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worzymskie.ug.edu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9403BD75-3720-EA69-0524-D8514C9EC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4352" y="0"/>
            <a:ext cx="9812861" cy="908050"/>
          </a:xfrm>
        </p:spPr>
        <p:txBody>
          <a:bodyPr/>
          <a:lstStyle/>
          <a:p>
            <a:pPr defTabSz="336947"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</a:rPr>
              <a:t>Prawo rzymskie – Posiadanie cd; Własność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3B2EE95-AA74-EE3D-96ED-B4574F45F79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908050"/>
            <a:ext cx="11876088" cy="5616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7500" tIns="35100" rIns="67500" bIns="3510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dr hab. Jacek Wiewiorowski, profesor uczelni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Kierownik Zakładu Prawa Rzymskiego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Katedra Prawa Cywilnego </a:t>
            </a:r>
            <a:r>
              <a:rPr lang="pl-PL" altLang="pl-PL" sz="1600" dirty="0" err="1">
                <a:effectLst/>
                <a:latin typeface="Arial" panose="020B0604020202020204" pitchFamily="34" charset="0"/>
              </a:rPr>
              <a:t>WPiA</a:t>
            </a:r>
            <a:r>
              <a:rPr lang="pl-PL" altLang="pl-PL" sz="1600" dirty="0">
                <a:effectLst/>
                <a:latin typeface="Arial" panose="020B0604020202020204" pitchFamily="34" charset="0"/>
              </a:rPr>
              <a:t> UG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Dalsze informacje: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http://prawo.ug.edu.pl/pracownik/59485/jacek_wiewiorowski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6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6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Konsultacje: poniedziałek, godz. 17.15-18.45, pokój 4039/MS </a:t>
            </a:r>
            <a:r>
              <a:rPr lang="pl-PL" altLang="pl-PL" sz="1600" dirty="0" err="1">
                <a:effectLst/>
                <a:latin typeface="Arial" panose="020B0604020202020204" pitchFamily="34" charset="0"/>
              </a:rPr>
              <a:t>Teams</a:t>
            </a:r>
            <a:endParaRPr lang="pl-PL" altLang="pl-PL" sz="16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Link: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6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Kontakt: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E-mail: jacek.wiewiorowski@prawo.ug.edu.pl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Telefon: +48 58 523 29 50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Pokój  4039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E-mail do sekretariatu: sekretariat04@prawo.ug.edu.pl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effectLst/>
                <a:latin typeface="Arial" panose="020B0604020202020204" pitchFamily="34" charset="0"/>
              </a:rPr>
              <a:t>Telefon do sekretariatu: +48 58 523 28 51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Strona Zakładu Prawa Rzymskiego:  </a:t>
            </a:r>
            <a:r>
              <a:rPr lang="pl-PL" altLang="pl-PL" sz="1600" dirty="0">
                <a:effectLst/>
                <a:latin typeface="Arial" panose="020B0604020202020204" pitchFamily="34" charset="0"/>
                <a:hlinkClick r:id="rId3"/>
              </a:rPr>
              <a:t>http://www.praworzymskie.ug.edu.pl/</a:t>
            </a:r>
            <a:endParaRPr lang="pl-PL" altLang="pl-PL" sz="16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6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Link – wykład: </a:t>
            </a:r>
            <a:r>
              <a:rPr lang="pl-PL" altLang="pl-PL" sz="1600" dirty="0">
                <a:effectLst/>
                <a:latin typeface="Arial" panose="020B0604020202020204" pitchFamily="34" charset="0"/>
              </a:rPr>
              <a:t>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</a:pPr>
            <a:endParaRPr lang="pl-PL" altLang="pl-PL" sz="1600" dirty="0"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6516" y="2"/>
            <a:ext cx="10358967" cy="378690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Zasiedzenie -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endParaRPr lang="pl-PL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6255" y="378692"/>
            <a:ext cx="11914910" cy="63453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Modestinus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(II w. n.e.):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domini per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continuationem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temporis lege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„zasiedzenie jest nabyciem własności wskutek ciągłego posiadania przez czas określony prawem” (D. 41, 3, 3) 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Współczesna teoria prawa cywilnego - na ogół zaliczane do pierwotnych sposobów nabycia własności 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Przesłanki </a:t>
            </a:r>
          </a:p>
          <a:p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habilis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Iustus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titulus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Fides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(rok lub dwa lata; </a:t>
            </a:r>
            <a:r>
              <a:rPr lang="pl-PL" sz="22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longi</a:t>
            </a:r>
            <a:r>
              <a:rPr lang="pl-PL" sz="2200" i="1" u="sng" dirty="0">
                <a:latin typeface="Arial" panose="020B0604020202020204" pitchFamily="34" charset="0"/>
                <a:cs typeface="Arial" panose="020B0604020202020204" pitchFamily="34" charset="0"/>
              </a:rPr>
              <a:t> temporis </a:t>
            </a:r>
            <a:r>
              <a:rPr lang="pl-PL" sz="22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r>
              <a:rPr lang="pl-PL" sz="22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- zarzut procesowy,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grunty prowincjonalne: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inter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praesentes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-10 lat 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inter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absentes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– 20 lat) </a:t>
            </a:r>
          </a:p>
          <a:p>
            <a:pPr marL="0" indent="0" algn="just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Justynian I – </a:t>
            </a:r>
            <a:r>
              <a:rPr lang="pl-PL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złączenie </a:t>
            </a:r>
            <a:r>
              <a:rPr lang="pl-PL" sz="22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r>
              <a:rPr lang="pl-PL" sz="2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(3 lata – ruchomości) i </a:t>
            </a:r>
            <a:r>
              <a:rPr lang="pl-PL" sz="22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longi</a:t>
            </a:r>
            <a:r>
              <a:rPr lang="pl-PL" sz="2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temporis </a:t>
            </a:r>
            <a:r>
              <a:rPr lang="pl-PL" sz="22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r>
              <a:rPr lang="pl-PL" sz="2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(nieruchomości – 10 lub 20 lat)</a:t>
            </a:r>
          </a:p>
          <a:p>
            <a:pPr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Zmiany późniejsze oraz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Longissimi</a:t>
            </a:r>
            <a:r>
              <a:rPr lang="pl-PL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temporis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(bez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titulus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nawet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furtiva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471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b="1" dirty="0">
                <a:latin typeface="Arial" panose="020B0604020202020204" pitchFamily="34" charset="0"/>
                <a:cs typeface="Arial" panose="020B0604020202020204" pitchFamily="34" charset="0"/>
              </a:rPr>
              <a:t>Kolejny wykład: Własność cd./ Ograniczone prawa rzeczowe</a:t>
            </a:r>
            <a:r>
              <a:rPr lang="pl-PL" sz="3150" b="1" i="1" dirty="0">
                <a:latin typeface="Arial" panose="020B0604020202020204" pitchFamily="34" charset="0"/>
                <a:cs typeface="Arial" panose="020B0604020202020204" pitchFamily="34" charset="0"/>
              </a:rPr>
              <a:t> cd. </a:t>
            </a:r>
            <a:r>
              <a:rPr lang="pl-PL" sz="3150" b="1" dirty="0"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405-461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288-361 (§§ 108-121)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"/>
            <a:ext cx="10358967" cy="498763"/>
          </a:xfrm>
        </p:spPr>
        <p:txBody>
          <a:bodyPr/>
          <a:lstStyle/>
          <a:p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Nabycie i utrata posiadania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434109"/>
            <a:ext cx="11402677" cy="6848188"/>
          </a:xfrm>
        </p:spPr>
        <p:txBody>
          <a:bodyPr>
            <a:normAutofit/>
          </a:bodyPr>
          <a:lstStyle/>
          <a:p>
            <a:pPr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Nabycie: regułą równoczesność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ale kazuistyczne przypadki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ficta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(nazwa średniowieczna)</a:t>
            </a: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kazuistyczne przykłady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</a:t>
            </a:r>
            <a:endParaRPr lang="pl-PL" sz="2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kazuistyczne – początek okresu klasycznego nabycie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(dematerializacja posiadania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Stąd też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sibi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mutare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/ „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nikt nie może zmienić sobie podstawy posiadania”</a:t>
            </a:r>
          </a:p>
          <a:p>
            <a:pPr marL="0" indent="0" algn="just">
              <a:buNone/>
            </a:pP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possessorium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(przeniesienie posiadania mocą samej umowy, według której dotychczasowy posiadacz zatrzymuje rzecz jako dzierżyciel)</a:t>
            </a:r>
          </a:p>
          <a:p>
            <a:pPr algn="just">
              <a:buFontTx/>
              <a:buChar char="-"/>
            </a:pP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Nabycie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extraneam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personam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(wolną) – pierwotnie niedopuszczalne; uogólnione za Justyniana I (I. 2, 9, 5)</a:t>
            </a:r>
          </a:p>
          <a:p>
            <a:pPr marL="0" indent="0" algn="just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Utrata - regułą: utrata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corpus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- ustanie posiadania ale kazuistyczne ułatwianie zachowania go mocą samej woli posiadacza (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solo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animo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- wyraz dematerializacji posiadania</a:t>
            </a:r>
          </a:p>
        </p:txBody>
      </p:sp>
    </p:spTree>
    <p:extLst>
      <p:ext uri="{BB962C8B-B14F-4D97-AF65-F5344CB8AC3E}">
        <p14:creationId xmlns:p14="http://schemas.microsoft.com/office/powerpoint/2010/main" val="320269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64655" y="1"/>
            <a:ext cx="12256655" cy="960581"/>
          </a:xfrm>
        </p:spPr>
        <p:txBody>
          <a:bodyPr/>
          <a:lstStyle/>
          <a:p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Ochrona posesoryjna – wprowadzona w okresie </a:t>
            </a:r>
            <a:r>
              <a:rPr lang="pl-PL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późnorepublikańskim</a:t>
            </a: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877455"/>
            <a:ext cx="12118109" cy="58558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Celem: wyrugowanie samowoli i samopomocy oraz przygotowanie procesu petytoryjnego UWAGA: dozwolona samopomoc w celu ochrony posiadania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ograniczenie czasowe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Zasadą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ochrona posiadacza cywilnego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niezależnie od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titulus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ale nie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posiadacza naturalnego (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detentor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) oraz posiadacza wadliwego</a:t>
            </a:r>
          </a:p>
          <a:p>
            <a:endParaRPr lang="pl-PL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Rozszerzenie grupy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possessores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interdicta</a:t>
            </a: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Brak ochrony -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posiadanie wadliwe (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vitiosa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tzn. nabyte przemocą, potajemnie lub na prośbę (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clam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precario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rozszerzana ochrona w prawie poklasycznym </a:t>
            </a: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współcześnie pomimo sporów przyjęta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również ochrona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vitiosa</a:t>
            </a:r>
            <a:endParaRPr lang="pl-PL" sz="2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06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"/>
            <a:ext cx="10358967" cy="581890"/>
          </a:xfrm>
        </p:spPr>
        <p:txBody>
          <a:bodyPr/>
          <a:lstStyle/>
          <a:p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Podziały interdyktów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4321" y="471054"/>
            <a:ext cx="11303848" cy="6270568"/>
          </a:xfrm>
        </p:spPr>
        <p:txBody>
          <a:bodyPr/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Jurysprudencja klasyczna</a:t>
            </a:r>
          </a:p>
          <a:p>
            <a:pPr>
              <a:buFontTx/>
              <a:buChar char="-"/>
            </a:pP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prohibitoryjne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zamykające się frazą „zakazuję używać siły”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vim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feri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veto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</a:p>
          <a:p>
            <a:pPr>
              <a:buFontTx/>
              <a:buChar char="-"/>
            </a:pP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restytutoryjne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zawierające w zakończeniu nakaz „zwróć!” lub „przywróć!”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restituas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ekshibitoryjne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których ostatni wyraz brzmiał „okaż!”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exhibeas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buAutoNum type="arabicParenBoth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Wśród interdyktów posesoryjnych rozróżniano w szczególności interdykty: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służące do odzyskania utraconego posiadania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recuperandae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possessionis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vi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vi armata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precario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służące do utrzymania istniejącego posiadania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retinendae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possessionis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uti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possidetis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utrubi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nabycia nowego posiadania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adipiscendae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possessionis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właściwie petytoryjne</a:t>
            </a: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Zmiany w okresie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późnoantycznym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rugowanie samopomocy</a:t>
            </a: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42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10837"/>
            <a:ext cx="10358967" cy="535708"/>
          </a:xfrm>
        </p:spPr>
        <p:txBody>
          <a:bodyPr>
            <a:noAutofit/>
          </a:bodyPr>
          <a:lstStyle/>
          <a:p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Własność prywatna indywidualna </a:t>
            </a:r>
            <a:r>
              <a:rPr lang="pl-PL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5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dominium, </a:t>
            </a:r>
            <a:r>
              <a:rPr lang="pl-PL" sz="25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proprietas</a:t>
            </a:r>
            <a:r>
              <a:rPr lang="pl-PL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5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versus</a:t>
            </a:r>
            <a:r>
              <a:rPr lang="pl-PL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własność zbiorowa (pałac, świątynia, ród)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655" y="1025235"/>
            <a:ext cx="12007272" cy="5643419"/>
          </a:xfrm>
        </p:spPr>
        <p:txBody>
          <a:bodyPr>
            <a:normAutofit lnSpcReduction="10000"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Prawo archaiczne - ruchomości, podczas gdy grunt pozostawał własnością rodową lub rodzinną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duodecim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tabularum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dominuje własność indywidualna i abstrakcyjna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wyłączność korzystania z rzeczy z wykluczeniem od wpływu na nią wszystkich innych</a:t>
            </a:r>
          </a:p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Upowszechnienie ustnej formuły najstarszej windykacji i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mancypacji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„twierdzę, że jest moja”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bez wskazania pozwanego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omnes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corporalis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Zarzucone w dalszym rozwoju prawa pojęcie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incorporalis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Wieczyste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ale przewłaszczenie pod warunkiem rozwiązującym (odstąpienie od sprzedaży np.)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zmiany: własność czasowa Justynian I – darowizna czasowa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Zachwianie rozróżnienia prawo poklasyczne – kolonat i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materna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(Justynian I – klasyczne):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400" dirty="0">
              <a:solidFill>
                <a:srgbClr val="FF0000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0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-175491"/>
            <a:ext cx="10358967" cy="637309"/>
          </a:xfrm>
        </p:spPr>
        <p:txBody>
          <a:bodyPr/>
          <a:lstStyle/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Własność prywatna –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dominium,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proprietas</a:t>
            </a:r>
            <a:endParaRPr lang="pl-PL" sz="23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073" y="323273"/>
            <a:ext cx="11961091" cy="6345382"/>
          </a:xfrm>
        </p:spPr>
        <p:txBody>
          <a:bodyPr/>
          <a:lstStyle/>
          <a:p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duplex dominium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(własność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kwirytarna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i „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bonitarna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zniesione C. 7, 25, 1 (a. 530-531)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tzw.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quasi-własność gruntów prowincjonalnych –  zniesione ostatecznie C. 7, 31, 1 (a. 531)</a:t>
            </a:r>
          </a:p>
          <a:p>
            <a:pPr algn="ctr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Glosatorzy: na podstawie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podmiotom uprawnionym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(własność użytkowa 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dominus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obok własności zwierzchniej (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dominus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eminens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); argumenty z C. 4, 66, 1; C. 11, 62, 12, 1 –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własność podzielona (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 </a:t>
            </a:r>
            <a:r>
              <a:rPr lang="pl-PL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directum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pl-PL" sz="2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Triada uprawnień właścicielskich: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possidendi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utendi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abutendi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fruedni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disponendi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 wypadku braku własności podzielonej: na podstawie D. 8, 2, 1 pr. własność sięga „aż do gwiazd i do piekieł”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usque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sidera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usque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inferos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Postglosatorzy: upowszechnienie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utlie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do opisu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stosunków lennych </a:t>
            </a:r>
            <a:endParaRPr lang="pl-PL" sz="23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774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-258618"/>
            <a:ext cx="10358967" cy="942109"/>
          </a:xfrm>
        </p:spPr>
        <p:txBody>
          <a:bodyPr/>
          <a:lstStyle/>
          <a:p>
            <a:r>
              <a:rPr lang="pl-PL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Ograniczenia własności w prawie rzymskim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309" y="591127"/>
            <a:ext cx="11979564" cy="1856509"/>
          </a:xfrm>
        </p:spPr>
        <p:txBody>
          <a:bodyPr/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ograniczenia publiczne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ograniczenia prywatne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prawo sąsiedzkie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Wywłaszczenie </a:t>
            </a:r>
            <a:r>
              <a:rPr lang="pl-PL" sz="2400" u="sng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expropratio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nieznane (ale znane listy proskrypcyjne)</a:t>
            </a: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50982" y="2780145"/>
            <a:ext cx="113976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Współwłasność – </a:t>
            </a:r>
            <a:r>
              <a:rPr kumimoji="0" lang="pl-PL" sz="2800" b="1" i="1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communio</a:t>
            </a:r>
            <a:r>
              <a:rPr kumimoji="0" lang="pl-PL" sz="2800" b="1" i="1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 </a:t>
            </a:r>
            <a:r>
              <a:rPr kumimoji="0" lang="pl-PL" sz="2800" b="1" i="1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indiviso</a:t>
            </a:r>
            <a:r>
              <a:rPr kumimoji="0" lang="pl-PL" sz="2800" b="1" i="1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kumimoji="0" lang="pl-PL" sz="2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Nie mylić z </a:t>
            </a: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duplex dominium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oraz </a:t>
            </a: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dominium </a:t>
            </a:r>
            <a:r>
              <a:rPr kumimoji="0" lang="pl-PL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directum</a:t>
            </a: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 </a:t>
            </a:r>
            <a:r>
              <a:rPr kumimoji="0" lang="pl-PL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utile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1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communio</a:t>
            </a:r>
            <a:r>
              <a:rPr kumimoji="0" lang="pl-PL" sz="2800" b="0" i="1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 </a:t>
            </a:r>
            <a:r>
              <a:rPr kumimoji="0" lang="pl-PL" sz="2800" b="0" i="1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indiviso</a:t>
            </a:r>
            <a:r>
              <a:rPr kumimoji="0" lang="pl-PL" sz="2800" b="0" i="1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współwłasność w idealnych częściach ułamkowych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całą rzeczą mogą dysponować tylko wszyscy współwłaściciele łącznie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Poza prawem rzymskim popularność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własności niedzielnej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współwłasność łączna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b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004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-157018"/>
            <a:ext cx="10358967" cy="692728"/>
          </a:xfrm>
        </p:spPr>
        <p:txBody>
          <a:bodyPr/>
          <a:lstStyle/>
          <a:p>
            <a:r>
              <a:rPr lang="pl-PL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Nabycie i utrata własności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789708"/>
            <a:ext cx="11956473" cy="59713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Pierwotne – odformalizowane, dostępne dla cudzoziemców, nie gasły prawa rzeczowe ograniczone</a:t>
            </a:r>
          </a:p>
          <a:p>
            <a:pPr algn="just">
              <a:buFontTx/>
              <a:buChar char="-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zawłaszczenie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occupatio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): rzeczy bezpańskie (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nullius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>
              <a:buFontTx/>
              <a:buChar char="-"/>
            </a:pP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thesaurus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(skarb) </a:t>
            </a:r>
          </a:p>
          <a:p>
            <a:pPr algn="just">
              <a:buFontTx/>
              <a:buChar char="-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nabycie owoców –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separatio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(odłączenie):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właściciel, właściciela uprzedzali dzierżawca wieczysty (emfiteuta) i posiadacz w dobrej wierze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ze słusznej przyczyny</a:t>
            </a: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ex </a:t>
            </a:r>
            <a:r>
              <a:rPr lang="pl-PL" sz="18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iusta</a:t>
            </a: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 causa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); posiadacz w dobrej wierze oraz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perceptio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(pobranie)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- użytkownik i dzierżawca rzeczy macierzystej nabywali owoce z chwilą objęcia ich w posiadanie</a:t>
            </a:r>
          </a:p>
          <a:p>
            <a:pPr algn="just">
              <a:buFontTx/>
              <a:buChar char="-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Połączenie rzeczy – zasada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accessio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cedit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principali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„przyrost przypada temu, co główne” - odrębności: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alluvio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(przymulisko),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avulsio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(oderwisko),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alveus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derelictus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(opróżnione koryto rzeczne),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insula in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flumine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nata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(wyspa która powstała na rzece publicznej/morzu) </a:t>
            </a:r>
          </a:p>
          <a:p>
            <a:pPr algn="just">
              <a:buFontTx/>
              <a:buChar char="-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Osobno - połączenie ruchomości z nieruchomością: rola zasady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solo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cedit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„To, co jest na powierzchni, przypada gruntowi”: drobne modyfikacje prawa poklasycznego oraz justyniański ‚klasycyzm’  </a:t>
            </a:r>
          </a:p>
          <a:p>
            <a:pPr algn="just">
              <a:buFontTx/>
              <a:buChar char="-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Osobno - tworzące nową rzecz połączenie ruchomości </a:t>
            </a:r>
          </a:p>
          <a:p>
            <a:pPr algn="just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 zafarbowanie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tinctura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), zapisanie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scriptura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i zamalowanie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pictura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cudzego materiału za rzecz główną uznawano podłoże (osobny kazus –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tabula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picta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1800" dirty="0">
              <a:highlight>
                <a:srgbClr val="FF00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inne przypadki: przyspawanie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ferruminatio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), przylutowanie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adplumbatio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), zmieszanie płynów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confusio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lub substancji stałych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commixtio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	Przerobienia lub przetworzenia cudzych materiałów (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specificatio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sententia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: kryterium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przywracalności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produktu do stanu pierwotnego plus odszkodowanie</a:t>
            </a:r>
            <a:endParaRPr lang="pl-PL" sz="1800" dirty="0">
              <a:highlight>
                <a:srgbClr val="FF00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endParaRPr lang="pl-PL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747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10837"/>
            <a:ext cx="10358967" cy="424872"/>
          </a:xfrm>
        </p:spPr>
        <p:txBody>
          <a:bodyPr>
            <a:normAutofit fontScale="90000"/>
          </a:bodyPr>
          <a:lstStyle/>
          <a:p>
            <a:r>
              <a:rPr lang="pl-PL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Nabycie i utrata własności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0909" y="535710"/>
            <a:ext cx="11961090" cy="62253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Pochodne</a:t>
            </a:r>
          </a:p>
          <a:p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plus iuris ad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alium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transfere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ipse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habet</a:t>
            </a:r>
            <a:r>
              <a:rPr lang="pl-PL" sz="2600" i="1" u="sng" dirty="0">
                <a:latin typeface="Arial" panose="020B0604020202020204" pitchFamily="34" charset="0"/>
                <a:cs typeface="Arial" panose="020B0604020202020204" pitchFamily="34" charset="0"/>
              </a:rPr>
              <a:t>/ „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nikt nie może przenieść na drugiego więcej praw niż sam ma”: pierwotnie prawo spadkowe (D. 50, 17, 54) </a:t>
            </a:r>
          </a:p>
          <a:p>
            <a:pPr marL="0" indent="0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C. 2, 3, 20 (a. 393</a:t>
            </a:r>
            <a:r>
              <a:rPr lang="pl-PL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traditionibus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usucapionibus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dominia rerum, non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nudis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pactis</a:t>
            </a:r>
            <a:r>
              <a:rPr lang="pl-PL" sz="26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transferuntur</a:t>
            </a:r>
            <a:r>
              <a:rPr lang="pl-PL" sz="2600" u="sng" dirty="0">
                <a:latin typeface="Arial" panose="020B0604020202020204" pitchFamily="34" charset="0"/>
                <a:cs typeface="Arial" panose="020B0604020202020204" pitchFamily="34" charset="0"/>
              </a:rPr>
              <a:t> („[przez] wręczenia i zasiedzenia własność rzeczy jest przenoszona, a nie za pomocą gołych paktów)” </a:t>
            </a:r>
          </a:p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Kontrakt sprzedaży lub pożyczki sam przez się nie wywierał tzw. skutku rzeczowego (translatywnego):  wyłącznie skutki zobowiązujące, dostarczając jedynie słusznej przyczyny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iusta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dla późniejszego przeniesienia własności, dokonywanej przez czynności wykonawcze (abstrakcyjne -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mancipatio</a:t>
            </a:r>
            <a:r>
              <a:rPr lang="pl-PL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, lub kauzalną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Prawo poklasyczne dopuszcza nabycie własności mocą samej sprzedaży, z zapłatą ceny – Justynian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z naciskiem na wolę stron </a:t>
            </a:r>
          </a:p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Zastrzeżenie własności w prawie rzymskim </a:t>
            </a:r>
          </a:p>
          <a:p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4017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3294</TotalTime>
  <Words>1537</Words>
  <Application>Microsoft Office PowerPoint</Application>
  <PresentationFormat>Panoramiczny</PresentationFormat>
  <Paragraphs>124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Tahoma</vt:lpstr>
      <vt:lpstr>Motyw pakietu Office</vt:lpstr>
      <vt:lpstr>1_Motyw pakietu Office</vt:lpstr>
      <vt:lpstr>Prawo rzymskie – Posiadanie cd; Własność</vt:lpstr>
      <vt:lpstr> Nabycie i utrata posiadania </vt:lpstr>
      <vt:lpstr>Ochrona posesoryjna – wprowadzona w okresie późnorepublikańskim</vt:lpstr>
      <vt:lpstr>Podziały interdyktów </vt:lpstr>
      <vt:lpstr>Własność prywatna indywidualna – dominium, proprietas  versus własność zbiorowa (pałac, świątynia, ród)</vt:lpstr>
      <vt:lpstr>Własność prywatna – dominium, proprietas</vt:lpstr>
      <vt:lpstr>Ograniczenia własności w prawie rzymskim</vt:lpstr>
      <vt:lpstr> Nabycie i utrata własności </vt:lpstr>
      <vt:lpstr> Nabycie i utrata własności </vt:lpstr>
      <vt:lpstr>Zasiedzenie - usucapio</vt:lpstr>
      <vt:lpstr>Kolejny wykład: Własność cd./ Ograniczone prawa rzeczowe cd.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191</cp:revision>
  <dcterms:created xsi:type="dcterms:W3CDTF">2017-05-25T21:35:03Z</dcterms:created>
  <dcterms:modified xsi:type="dcterms:W3CDTF">2025-12-15T18:16:50Z</dcterms:modified>
</cp:coreProperties>
</file>