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  <p:sldMasterId id="2147483789" r:id="rId2"/>
    <p:sldMasterId id="2147483801" r:id="rId3"/>
  </p:sldMasterIdLst>
  <p:notesMasterIdLst>
    <p:notesMasterId r:id="rId13"/>
  </p:notesMasterIdLst>
  <p:sldIdLst>
    <p:sldId id="379" r:id="rId4"/>
    <p:sldId id="381" r:id="rId5"/>
    <p:sldId id="382" r:id="rId6"/>
    <p:sldId id="385" r:id="rId7"/>
    <p:sldId id="386" r:id="rId8"/>
    <p:sldId id="299" r:id="rId9"/>
    <p:sldId id="300" r:id="rId10"/>
    <p:sldId id="301" r:id="rId11"/>
    <p:sldId id="374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08.12.2025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D24FB8E3-0AA3-59FD-FC6F-377DEF48A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E700DDC-FD4B-1872-1BF3-8945E073A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092B5-C2C0-9D8D-C84B-2436DC554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DC969-9235-516C-1CBA-492101C7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A9B01-56B6-D74B-3083-1707D7B7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AA0D7-18A9-4263-8EBD-E428879C66A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623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9EC2C-790D-17D6-ACE1-410AA0848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8BC21-CC2A-6E81-B882-16D2CD655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B145B-6E3E-153B-56F0-09E717AD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8438B-6C9F-46B2-8D69-871CE32B675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272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672CA-95C8-0B77-4DFB-55EAD70D8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7E0AB-D13D-07D9-A0DB-006A31395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B01F-65E1-267E-B5FC-A1C463BD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1CD09-B3E6-4F71-8D82-AD5E404161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0414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5" y="1600207"/>
            <a:ext cx="10358967" cy="18256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E21E1B7-62C4-9D33-E775-AE49874D2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051BEF9-C64A-2B72-745B-AA48DB1EC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2522D7E-4D68-64FA-A2F8-53C15796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9E08E-2CF7-4DA6-9E3A-CB41F9ABCE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0658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557158-5373-F974-4CF3-EE22F0784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3254688-73AF-552A-A306-089B9CCF9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92D88C7-F16B-FAC9-FA74-AA59ADAD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FA80ADD-5A6D-B36C-594D-01F50BF6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8837C0-950B-B4AF-66FF-EFC1CB75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624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1152DC-3F9F-9AA9-2C0A-ADB54370A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75479-1E71-1C9F-C0EF-20DB277F0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3B815C-BF36-153D-1E69-F1FAC2B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45A6CC-CCF0-1869-5AC3-EFB3A798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9E3468D-9CE2-359E-17D1-FA43669C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901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452226-CB98-F0BC-ACE8-A62710535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8E40E94-BB88-2B59-0208-B15575913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864459B-573E-79F3-1909-FFB9F806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D5BF81-6226-7CD5-3734-ADD351B9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078635-F163-75D2-18E7-9D10637C8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215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275D98-2FCC-1EB4-3D36-FE31E638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DFE8AA-35B0-FB50-2301-92837774F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B95D17B-7D41-F14B-2C38-13538C360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672D572-2C83-2747-BBD7-A312893B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CF95AC7-B74A-F9A8-8A43-F4D08A94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8DD13AE-5F92-9FA7-2991-C5A22608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832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05CC29-DE36-E276-F1BB-E42E49CE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8268853-9D35-9143-B8A5-811059AB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9DC7E9-34ED-4DD4-EE48-406D0BD18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D4514F4-B7EC-FD87-8136-5A61C83E1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666A7A4-349D-D249-5B49-6ADF568D0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05E91C3-AA43-B456-1B17-E12C95077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ACF3132-AC37-EA17-7F44-437516C2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ACB3483-7EAA-36CC-0615-0CFF91C0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57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3E4922-13F9-6D5F-A1A1-0B9F31B3D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042AB57-8A0F-A9FD-D069-1349C191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E124F93-3C28-3920-AA21-539BDAA93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C33D8D6-7571-F217-D587-9D5F8F6FD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398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200FA13-7186-24D0-0513-F6F8C87EE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C97EAB4-D3FA-E06E-9F10-620CBBE7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B5FC34-3B25-4033-5C35-5AC1978D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55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17B9-B8B6-780D-BE9C-5AF6C557B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B6D54-6139-5BD5-F720-8600BC2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4B396-C7BA-958B-D2CB-A52E2801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6CB54-C2D6-4C1E-ABDE-0075A770B11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43039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983127-FF7C-4374-19E0-F32534754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BC0FFA-B5CA-2284-E5A6-D8A56558B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B549A37-4736-A802-3370-EB0D61741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96CE7A2-E14B-B8E2-C865-D129537B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2726A9-E62C-6D6D-01FB-0C60FB36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98F76D-13A5-7328-BBFC-40A365331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1365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ACDA22-DB7B-D853-C06C-B9832948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3D76655-AFA0-0785-3E36-065D7E387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5679671-0276-A0A6-5AE6-AFF55345F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A5FBBA4-9139-8D00-FE4A-6BDB089F7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A28A248-7CF0-29F5-3D31-8180D26A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ED68B3D-2F83-AC5E-F216-174ED51FC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3047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FB696F-9CDB-FFF4-7A6A-EB628205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D40A837-89C3-B93B-3AB2-B71D61737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9C8D611-B7DB-B67D-B4DC-92488A4E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52C3071-FA11-EA37-819C-7954E0EB5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115420-4177-EED8-2A95-6F4BB7D6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661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E2CA89F-0892-7909-5D1B-1C7C475E3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C3AA37B-3EA7-D183-ADF4-85B206CC0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5E17229-765B-568F-F4BA-CBC2EACB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142BC10-6D56-BD53-514F-4A4170BA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E28360C-37C4-7164-0CA8-4123D0345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380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557158-5373-F974-4CF3-EE22F0784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3254688-73AF-552A-A306-089B9CCF9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92D88C7-F16B-FAC9-FA74-AA59ADAD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FA80ADD-5A6D-B36C-594D-01F50BF6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8837C0-950B-B4AF-66FF-EFC1CB75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037DE8-6C45-496C-AA9A-3430D1C15B30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922658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1152DC-3F9F-9AA9-2C0A-ADB54370A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75479-1E71-1C9F-C0EF-20DB277F0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3B815C-BF36-153D-1E69-F1FAC2B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45A6CC-CCF0-1869-5AC3-EFB3A798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9E3468D-9CE2-359E-17D1-FA43669C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BCE50B-A08E-4435-A8D2-BB683FD9536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755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452226-CB98-F0BC-ACE8-A62710535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8E40E94-BB88-2B59-0208-B15575913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864459B-573E-79F3-1909-FFB9F806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D5BF81-6226-7CD5-3734-ADD351B9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078635-F163-75D2-18E7-9D10637C8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17AF8-4BB0-45C8-B1D4-C415FFED892D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65483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275D98-2FCC-1EB4-3D36-FE31E638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DFE8AA-35B0-FB50-2301-92837774F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B95D17B-7D41-F14B-2C38-13538C360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672D572-2C83-2747-BBD7-A312893B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CF95AC7-B74A-F9A8-8A43-F4D08A94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8DD13AE-5F92-9FA7-2991-C5A22608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44C4D-C76B-472D-9FBD-581B8C67A87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590911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05CC29-DE36-E276-F1BB-E42E49CE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8268853-9D35-9143-B8A5-811059AB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9DC7E9-34ED-4DD4-EE48-406D0BD18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D4514F4-B7EC-FD87-8136-5A61C83E1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666A7A4-349D-D249-5B49-6ADF568D0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05E91C3-AA43-B456-1B17-E12C95077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ACF3132-AC37-EA17-7F44-437516C2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ACB3483-7EAA-36CC-0615-0CFF91C0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DF53D-544C-495A-A984-DF153FE22210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617915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3E4922-13F9-6D5F-A1A1-0B9F31B3D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042AB57-8A0F-A9FD-D069-1349C191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E124F93-3C28-3920-AA21-539BDAA93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C33D8D6-7571-F217-D587-9D5F8F6FD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72F193-BFF8-455F-82AC-50796841010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2064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CA175-FA6C-882D-D76C-7DF82E815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0C65C-DF68-6582-6212-1FE17D77C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054AC-7DDD-F130-9F47-76C01B2C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EA348-7F27-43FF-9391-F46A98E739D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481738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200FA13-7186-24D0-0513-F6F8C87EE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C97EAB4-D3FA-E06E-9F10-620CBBE7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B5FC34-3B25-4033-5C35-5AC1978D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A98CB-5A05-4DE1-92F3-3B21A9B665B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98954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983127-FF7C-4374-19E0-F32534754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BC0FFA-B5CA-2284-E5A6-D8A56558B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B549A37-4736-A802-3370-EB0D61741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96CE7A2-E14B-B8E2-C865-D129537B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2726A9-E62C-6D6D-01FB-0C60FB36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98F76D-13A5-7328-BBFC-40A365331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8ECAEB-3C2E-4224-8C15-4B46690731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252327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ACDA22-DB7B-D853-C06C-B9832948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3D76655-AFA0-0785-3E36-065D7E387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5679671-0276-A0A6-5AE6-AFF55345F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A5FBBA4-9139-8D00-FE4A-6BDB089F7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A28A248-7CF0-29F5-3D31-8180D26A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ED68B3D-2F83-AC5E-F216-174ED51FC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57848-B836-4F75-B224-578B51AC744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93314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FB696F-9CDB-FFF4-7A6A-EB628205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D40A837-89C3-B93B-3AB2-B71D61737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9C8D611-B7DB-B67D-B4DC-92488A4E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52C3071-FA11-EA37-819C-7954E0EB5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115420-4177-EED8-2A95-6F4BB7D6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EEE22-4C88-482C-BC64-21C0BA17DE4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762781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E2CA89F-0892-7909-5D1B-1C7C475E3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C3AA37B-3EA7-D183-ADF4-85B206CC0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5E17229-765B-568F-F4BA-CBC2EACB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142BC10-6D56-BD53-514F-4A4170BA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E28360C-37C4-7164-0CA8-4123D0345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06B69B-4598-49B5-8C49-59276FC2B2B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8827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3AF0A2-C9B3-09C9-3FAA-4CDD4604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EFE9B0-80F0-95D0-CBFE-4AD8D5EC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F0C05D-55E6-1652-3D9C-F5BC6EEB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9FE2E-33E0-4E01-888B-DE44E345832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3821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523EE1-BFB4-A95B-341C-B6F4234FD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FB38519-B8D0-0B7F-9DF5-E9A22822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BAD5C6-30C7-753D-5E41-E21517655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FF5F9-2D43-4E56-8A71-D73B697EF2B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2824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B1DA81C-C91C-6BE7-28FA-371E28653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9933794-0493-BBE0-4C08-E21911E9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453839F-7583-565C-53E3-3C67E01BE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7787F-2B4F-41BD-9755-3201B194E5D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6567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9BE0734-0799-FECD-B786-E66CDE04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F99A6DB-14AA-7574-8EC8-E6D703B6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8ADE38B-6D67-4A30-D18E-A9F48C3D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18405-D573-4794-A7E2-5AB206A35FB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7503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9BD330-8905-E1E9-94BD-22BD76C8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D66D6B-C785-7613-4FF6-F3625338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59A1D2-6832-C2E9-349B-819CD2ED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A2320-A294-4969-8F50-3320D36D828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11872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3F910D-85B8-17DD-3641-0819CA72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5AEE0E-AA43-3520-9A79-493BD27B8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47591C-F18B-0ADC-E596-F7B2F2B3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B5A9C-1E64-4D74-99E8-95EE817FD9C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6525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174F17F-32A8-F4FE-E302-5EE6537B7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  <a:endParaRPr lang="en-US" altLang="pl-PL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0A19BA6-B226-002A-7D90-1D313777E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  <a:endParaRPr lang="en-US" alt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54CDE-9B77-189A-9025-A0123DAB8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C9FFF-C933-5DA2-2B80-CE838F205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006E3-B826-0B96-9D6C-A4D4199C5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317EC-9C25-4BAB-8719-A573F540BEF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489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1185184-D8D8-F63F-BA30-7464A57C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8AF519-B365-5697-5D77-C2B879D77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1247751-35EF-ECAE-3E8C-A11F10BD3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1AD281-50DE-E768-4447-65BB02DDE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493504-2262-5279-FDB1-F2E7BC603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1185184-D8D8-F63F-BA30-7464A57C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8AF519-B365-5697-5D77-C2B879D77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1247751-35EF-ECAE-3E8C-A11F10BD3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1AD281-50DE-E768-4447-65BB02DDE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493504-2262-5279-FDB1-F2E7BC603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F8AB79AC-7860-43DD-9EB6-6EF91A809846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79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worzymskie.ug.edu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9403BD75-3720-EA69-0524-D8514C9EC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4352" y="0"/>
            <a:ext cx="9812861" cy="908050"/>
          </a:xfrm>
        </p:spPr>
        <p:txBody>
          <a:bodyPr/>
          <a:lstStyle/>
          <a:p>
            <a:pPr defTabSz="336947"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</a:rPr>
              <a:t>Prawo rzymskie – Spadki (dokończenie) – Posiadanie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3B2EE95-AA74-EE3D-96ED-B4574F45F79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908050"/>
            <a:ext cx="12192000" cy="5616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7500" tIns="35100" rIns="67500" bIns="3510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dr hab. Jacek Wiewiorowski, profesor uczelni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Kierownik Zakładu Prawa Rzymskiego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Katedra Prawa Cywilnego </a:t>
            </a:r>
            <a:r>
              <a:rPr lang="pl-PL" altLang="pl-PL" sz="1700" dirty="0" err="1">
                <a:effectLst/>
                <a:latin typeface="Arial" panose="020B0604020202020204" pitchFamily="34" charset="0"/>
              </a:rPr>
              <a:t>WPiA</a:t>
            </a:r>
            <a:r>
              <a:rPr lang="pl-PL" altLang="pl-PL" sz="1700" dirty="0">
                <a:effectLst/>
                <a:latin typeface="Arial" panose="020B0604020202020204" pitchFamily="34" charset="0"/>
              </a:rPr>
              <a:t> UG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Dalsze informacje: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http://prawo.ug.edu.pl/pracownik/59485/jacek_wiewiorowski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Konsultacje: poniedziałek, godz. 17.15-18.45, pokój 4039/MS </a:t>
            </a:r>
            <a:r>
              <a:rPr lang="pl-PL" altLang="pl-PL" sz="1700" dirty="0" err="1">
                <a:effectLst/>
                <a:latin typeface="Arial" panose="020B0604020202020204" pitchFamily="34" charset="0"/>
              </a:rPr>
              <a:t>Teams</a:t>
            </a: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Link: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Kontakt: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E-mail: jacek.wiewiorowski@prawo.ug.edu.pl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Telefon: +48 58 523 29 50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Pokój  4039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E-mail do sekretariatu: sekretariat04@prawo.ug.edu.pl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Telefon do sekretariatu: +48 58 523 28 51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Strona Zakładu Prawa Rzymskiego:  </a:t>
            </a:r>
            <a:r>
              <a:rPr lang="pl-PL" altLang="pl-PL" sz="1700" dirty="0">
                <a:effectLst/>
                <a:latin typeface="Arial" panose="020B0604020202020204" pitchFamily="34" charset="0"/>
                <a:hlinkClick r:id="rId3"/>
              </a:rPr>
              <a:t>http://www.praworzymskie.ug.edu.pl/</a:t>
            </a: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Link – wykład: </a:t>
            </a:r>
            <a:r>
              <a:rPr lang="pl-PL" altLang="pl-PL" sz="1700" dirty="0">
                <a:effectLst/>
                <a:latin typeface="Arial" panose="020B0604020202020204" pitchFamily="34" charset="0"/>
              </a:rPr>
              <a:t>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9C2FCC-A3BC-3C28-477E-11119F7D9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3759"/>
          </a:xfrm>
        </p:spPr>
        <p:txBody>
          <a:bodyPr/>
          <a:lstStyle/>
          <a:p>
            <a:pPr defTabSz="252710">
              <a:defRPr/>
            </a:pPr>
            <a:r>
              <a:rPr lang="pl-PL" sz="2400" b="1" dirty="0">
                <a:latin typeface="Arial" panose="020B0604020202020204" pitchFamily="34" charset="0"/>
              </a:rPr>
              <a:t>Dziedziczenie </a:t>
            </a:r>
            <a:r>
              <a:rPr lang="pl-PL" sz="2400" b="1" dirty="0" err="1">
                <a:latin typeface="Arial" panose="020B0604020202020204" pitchFamily="34" charset="0"/>
              </a:rPr>
              <a:t>przeciwtestamentowe</a:t>
            </a:r>
            <a:r>
              <a:rPr lang="pl-PL" sz="2400" b="1" dirty="0">
                <a:latin typeface="Arial" panose="020B0604020202020204" pitchFamily="34" charset="0"/>
              </a:rPr>
              <a:t> </a:t>
            </a: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– 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contra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tabulas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;</a:t>
            </a:r>
            <a:b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bonorum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possessio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contra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tabulas</a:t>
            </a:r>
            <a:endParaRPr lang="pl-PL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3F072A44-DC39-D9B0-08A6-D09D71C60E33}"/>
              </a:ext>
            </a:extLst>
          </p:cNvPr>
          <p:cNvSpPr/>
          <p:nvPr/>
        </p:nvSpPr>
        <p:spPr>
          <a:xfrm>
            <a:off x="152400" y="1196753"/>
            <a:ext cx="12039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Materialna: merytoryczna kontrola treści testamentu – późna Republika pretorska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querela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inofficiosi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testamenti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rodzaj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(zmiana postrzegania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patria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potestas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- 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testamentum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inofficiosum</a:t>
            </a:r>
            <a:endParaRPr lang="pl-PL" sz="22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881" indent="-192881" defTabSz="25271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uformowała się w prawie pretorskim, zyskała skuteczność też w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civile</a:t>
            </a:r>
            <a:endParaRPr lang="pl-PL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2881" indent="-192881" defTabSz="25271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zmienny krąg uprawnionych</a:t>
            </a:r>
          </a:p>
          <a:p>
            <a:pPr marL="192881" indent="-192881" defTabSz="25271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 i odrębność sądu </a:t>
            </a:r>
          </a:p>
          <a:p>
            <a:pPr marL="192881" indent="-192881" defTabSz="25271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zasady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parte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testatus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 parte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intestatus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decedere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</a:t>
            </a:r>
            <a:endParaRPr lang="pl-PL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0735" indent="-160735" defTabSz="25271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pars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portio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debita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mniej niż jedna czwarta tego, co dana osoba dziedziczyłaby 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intestato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według stanu majątku w chwili śmierci testatora</a:t>
            </a:r>
          </a:p>
          <a:p>
            <a:pPr marL="160735" indent="-160735" defTabSz="25271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możliwe wydziedziczenie na podstawie różnych przesłanek z pozbawieniem praw do 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pars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debita</a:t>
            </a:r>
            <a:endParaRPr lang="pl-PL" sz="22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22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wzór </a:t>
            </a:r>
            <a:r>
              <a:rPr lang="pl-PL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querela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inofficiosi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testamenti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powstały: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q.i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donationis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q.i</a:t>
            </a:r>
            <a:r>
              <a:rPr lang="pl-PL" sz="2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dotis</a:t>
            </a:r>
            <a:endParaRPr lang="pl-PL" sz="22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22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Skarga o uzupełnienie zachowku – </a:t>
            </a:r>
            <a:r>
              <a:rPr lang="pl-PL" sz="22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2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2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supplendam</a:t>
            </a:r>
            <a:r>
              <a:rPr lang="pl-PL" sz="22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legitimam</a:t>
            </a:r>
            <a:r>
              <a:rPr lang="pl-PL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(C. 3, 28, 31, a. 528)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200" b="1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System rezerwy i system zachowku a darowizny za życia </a:t>
            </a:r>
            <a:endParaRPr lang="pl-PL" sz="2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22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CE2C8D-C93F-9FBE-22F9-33D1C7045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668000" cy="548680"/>
          </a:xfrm>
        </p:spPr>
        <p:txBody>
          <a:bodyPr/>
          <a:lstStyle/>
          <a:p>
            <a:pPr defTabSz="189533">
              <a:defRPr/>
            </a:pP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NABYCIE SPADKU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84597B-7B9D-58CA-31A5-6CA508864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48680"/>
            <a:ext cx="12070080" cy="4018558"/>
          </a:xfrm>
        </p:spPr>
        <p:txBody>
          <a:bodyPr/>
          <a:lstStyle/>
          <a:p>
            <a:pPr marL="0" indent="0" defTabSz="189533">
              <a:buNone/>
              <a:defRPr/>
            </a:pPr>
            <a:r>
              <a:rPr lang="pl-PL" sz="2400" dirty="0">
                <a:latin typeface="Arial" panose="020B0604020202020204" pitchFamily="34" charset="0"/>
              </a:rPr>
              <a:t>Powołanie do spadku - testamentowo lub beztestamentowo </a:t>
            </a:r>
          </a:p>
          <a:p>
            <a:pPr marL="0" indent="0" defTabSz="189533">
              <a:buNone/>
              <a:defRPr/>
            </a:pPr>
            <a:br>
              <a:rPr lang="pl-PL" sz="2400" dirty="0">
                <a:latin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</a:rPr>
              <a:t>Rzymianie dzielili wszystkich dziedziców prawa cywilnego (</a:t>
            </a:r>
            <a:r>
              <a:rPr lang="pl-PL" sz="2400" i="1" dirty="0" err="1">
                <a:latin typeface="Arial" panose="020B0604020202020204" pitchFamily="34" charset="0"/>
              </a:rPr>
              <a:t>heredes</a:t>
            </a:r>
            <a:r>
              <a:rPr lang="pl-PL" sz="2400" dirty="0">
                <a:latin typeface="Arial" panose="020B0604020202020204" pitchFamily="34" charset="0"/>
              </a:rPr>
              <a:t>) na </a:t>
            </a:r>
          </a:p>
          <a:p>
            <a:pPr marL="0" indent="0" defTabSz="189533">
              <a:defRPr/>
            </a:pPr>
            <a:r>
              <a:rPr lang="pl-PL" sz="2400" dirty="0">
                <a:latin typeface="Arial" panose="020B0604020202020204" pitchFamily="34" charset="0"/>
              </a:rPr>
              <a:t>koniecznych (</a:t>
            </a:r>
            <a:r>
              <a:rPr lang="pl-PL" sz="2400" i="1" dirty="0" err="1">
                <a:latin typeface="Arial" panose="020B0604020202020204" pitchFamily="34" charset="0"/>
              </a:rPr>
              <a:t>necessarii</a:t>
            </a:r>
            <a:r>
              <a:rPr lang="pl-PL" sz="2400" dirty="0">
                <a:latin typeface="Arial" panose="020B0604020202020204" pitchFamily="34" charset="0"/>
              </a:rPr>
              <a:t>) oraz </a:t>
            </a:r>
          </a:p>
          <a:p>
            <a:pPr marL="0" indent="0" defTabSz="189533">
              <a:defRPr/>
            </a:pPr>
            <a:r>
              <a:rPr lang="pl-PL" sz="2400" dirty="0">
                <a:latin typeface="Arial" panose="020B0604020202020204" pitchFamily="34" charset="0"/>
              </a:rPr>
              <a:t>postronnych (</a:t>
            </a:r>
            <a:r>
              <a:rPr lang="pl-PL" sz="2400" i="1" dirty="0" err="1">
                <a:latin typeface="Arial" panose="020B0604020202020204" pitchFamily="34" charset="0"/>
              </a:rPr>
              <a:t>voluntarii</a:t>
            </a:r>
            <a:r>
              <a:rPr lang="pl-PL" sz="2400" dirty="0">
                <a:latin typeface="Arial" panose="020B0604020202020204" pitchFamily="34" charset="0"/>
              </a:rPr>
              <a:t>), którzy mogli przyjąć lub odrzucić spadek</a:t>
            </a:r>
          </a:p>
          <a:p>
            <a:pPr marL="0" indent="0" defTabSz="189533">
              <a:buNone/>
              <a:defRPr/>
            </a:pPr>
            <a:br>
              <a:rPr lang="pl-PL" sz="2400" dirty="0">
                <a:latin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</a:rPr>
              <a:t>dziedzice konieczni – z mocy prawa</a:t>
            </a:r>
          </a:p>
          <a:p>
            <a:pPr marL="0" indent="0" defTabSz="189533">
              <a:buNone/>
              <a:defRPr/>
            </a:pPr>
            <a:r>
              <a:rPr lang="pl-PL" sz="2400" dirty="0">
                <a:latin typeface="Arial" panose="020B0604020202020204" pitchFamily="34" charset="0"/>
              </a:rPr>
              <a:t>Otwarcie spadku – śmierć spadkodawcy</a:t>
            </a:r>
          </a:p>
          <a:p>
            <a:pPr marL="0" indent="0" defTabSz="189533">
              <a:buNone/>
              <a:defRPr/>
            </a:pPr>
            <a:br>
              <a:rPr lang="pl-PL" sz="2400" dirty="0">
                <a:latin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</a:rPr>
              <a:t>Problem spadków zadłużonych: pod koniec republiki pretor udziela dziedzicom koniecznym dobrodziejstwa powstrzymania się od przyjęcia spadku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beneficium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abstinendi</a:t>
            </a:r>
            <a:endParaRPr lang="pl-PL" sz="24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defTabSz="189533">
              <a:defRPr/>
            </a:pPr>
            <a:endParaRPr lang="pl-PL" sz="2400" dirty="0">
              <a:latin typeface="Arial" panose="020B0604020202020204" pitchFamily="34" charset="0"/>
            </a:endParaRPr>
          </a:p>
          <a:p>
            <a:pPr marL="192881" indent="-192881" defTabSz="189533">
              <a:buFontTx/>
              <a:buChar char="-"/>
              <a:defRPr/>
            </a:pPr>
            <a:r>
              <a:rPr lang="pl-PL" sz="2400" dirty="0">
                <a:latin typeface="Arial" panose="020B0604020202020204" pitchFamily="34" charset="0"/>
              </a:rPr>
              <a:t>dziedzice postronni: </a:t>
            </a:r>
            <a:r>
              <a:rPr lang="pl-PL" sz="2400" i="1" dirty="0" err="1">
                <a:latin typeface="Arial" panose="020B0604020202020204" pitchFamily="34" charset="0"/>
              </a:rPr>
              <a:t>cretio</a:t>
            </a:r>
            <a:r>
              <a:rPr lang="pl-PL" sz="2400" dirty="0">
                <a:latin typeface="Arial" panose="020B0604020202020204" pitchFamily="34" charset="0"/>
              </a:rPr>
              <a:t> (zanik w okresie poklasycznym) lub </a:t>
            </a:r>
            <a:r>
              <a:rPr lang="pl-PL" sz="2400" i="1" dirty="0">
                <a:latin typeface="Arial" panose="020B0604020202020204" pitchFamily="34" charset="0"/>
              </a:rPr>
              <a:t>pro </a:t>
            </a:r>
            <a:r>
              <a:rPr lang="pl-PL" sz="2400" i="1" dirty="0" err="1">
                <a:latin typeface="Arial" panose="020B0604020202020204" pitchFamily="34" charset="0"/>
              </a:rPr>
              <a:t>herede</a:t>
            </a:r>
            <a:r>
              <a:rPr lang="pl-PL" sz="2400" i="1" dirty="0">
                <a:latin typeface="Arial" panose="020B0604020202020204" pitchFamily="34" charset="0"/>
              </a:rPr>
              <a:t> gestio</a:t>
            </a:r>
          </a:p>
          <a:p>
            <a:pPr marL="192881" indent="-192881" defTabSz="189533">
              <a:buFontTx/>
              <a:buChar char="-"/>
              <a:defRPr/>
            </a:pP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spatium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deliberandi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</a:rPr>
              <a:t>na podjęcie decyzji: rok dla rodziców i dzieci spadkodawcy, sto dni dla pozostałych a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deliberandi</a:t>
            </a:r>
            <a:endParaRPr lang="pl-PL" sz="2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BF6D8E-D190-8F5B-D343-3CCF178F5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8320"/>
            <a:ext cx="12059920" cy="5325984"/>
          </a:xfrm>
        </p:spPr>
        <p:txBody>
          <a:bodyPr/>
          <a:lstStyle/>
          <a:p>
            <a:pPr marL="0" indent="0" defTabSz="189533">
              <a:buNone/>
              <a:defRPr/>
            </a:pP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Ograniczenie odpowiedzialność za długi spadkowe</a:t>
            </a:r>
            <a:r>
              <a:rPr lang="pl-PL" sz="2400" dirty="0">
                <a:latin typeface="Arial" panose="020B0604020202020204" pitchFamily="34" charset="0"/>
              </a:rPr>
              <a:t> – poza </a:t>
            </a:r>
            <a:r>
              <a:rPr lang="pl-PL" sz="2400" i="1" dirty="0" err="1">
                <a:latin typeface="Arial" panose="020B0604020202020204" pitchFamily="34" charset="0"/>
              </a:rPr>
              <a:t>actio</a:t>
            </a:r>
            <a:r>
              <a:rPr lang="pl-PL" sz="2400" i="1" dirty="0">
                <a:latin typeface="Arial" panose="020B0604020202020204" pitchFamily="34" charset="0"/>
              </a:rPr>
              <a:t> doli</a:t>
            </a:r>
            <a:r>
              <a:rPr lang="pl-PL" sz="2400" dirty="0">
                <a:latin typeface="Arial" panose="020B0604020202020204" pitchFamily="34" charset="0"/>
              </a:rPr>
              <a:t>, </a:t>
            </a:r>
            <a:r>
              <a:rPr lang="pl-PL" sz="2400" i="1" dirty="0" err="1">
                <a:latin typeface="Arial" panose="020B0604020202020204" pitchFamily="34" charset="0"/>
              </a:rPr>
              <a:t>exceptio</a:t>
            </a:r>
            <a:r>
              <a:rPr lang="pl-PL" sz="2400" i="1" dirty="0">
                <a:latin typeface="Arial" panose="020B0604020202020204" pitchFamily="34" charset="0"/>
              </a:rPr>
              <a:t> doli</a:t>
            </a:r>
            <a:r>
              <a:rPr lang="pl-PL" sz="2400" dirty="0">
                <a:latin typeface="Arial" panose="020B0604020202020204" pitchFamily="34" charset="0"/>
              </a:rPr>
              <a:t>, </a:t>
            </a:r>
            <a:r>
              <a:rPr lang="pl-PL" sz="2400" i="1" dirty="0">
                <a:latin typeface="Arial" panose="020B0604020202020204" pitchFamily="34" charset="0"/>
              </a:rPr>
              <a:t>in </a:t>
            </a:r>
            <a:r>
              <a:rPr lang="pl-PL" sz="2400" i="1" dirty="0" err="1">
                <a:latin typeface="Arial" panose="020B0604020202020204" pitchFamily="34" charset="0"/>
              </a:rPr>
              <a:t>metum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restitutio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</a:p>
          <a:p>
            <a:pPr marL="192881" indent="-192881" defTabSz="189533">
              <a:buFontTx/>
              <a:buChar char="-"/>
              <a:defRPr/>
            </a:pPr>
            <a:endParaRPr lang="pl-PL" sz="2400" i="1" dirty="0">
              <a:latin typeface="Arial" panose="020B0604020202020204" pitchFamily="34" charset="0"/>
            </a:endParaRPr>
          </a:p>
          <a:p>
            <a:pPr marL="0" indent="0" defTabSz="189533">
              <a:buNone/>
              <a:defRPr/>
            </a:pPr>
            <a:r>
              <a:rPr lang="pl-PL" sz="2400" i="1" dirty="0" err="1">
                <a:latin typeface="Arial" panose="020B0604020202020204" pitchFamily="34" charset="0"/>
              </a:rPr>
              <a:t>desuetudo</a:t>
            </a:r>
            <a:r>
              <a:rPr lang="pl-PL" sz="2400" i="1" dirty="0">
                <a:latin typeface="Arial" panose="020B0604020202020204" pitchFamily="34" charset="0"/>
              </a:rPr>
              <a:t> lex Furia </a:t>
            </a:r>
            <a:r>
              <a:rPr lang="pl-PL" sz="2400" i="1" dirty="0" err="1">
                <a:latin typeface="Arial" panose="020B0604020202020204" pitchFamily="34" charset="0"/>
              </a:rPr>
              <a:t>testamentaria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</a:rPr>
              <a:t>oraz</a:t>
            </a:r>
            <a:r>
              <a:rPr lang="pl-PL" sz="2400" i="1" dirty="0">
                <a:latin typeface="Arial" panose="020B0604020202020204" pitchFamily="34" charset="0"/>
              </a:rPr>
              <a:t> Lex </a:t>
            </a:r>
            <a:r>
              <a:rPr lang="pl-PL" sz="2400" i="1" dirty="0" err="1">
                <a:latin typeface="Arial" panose="020B0604020202020204" pitchFamily="34" charset="0"/>
              </a:rPr>
              <a:t>Voconia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</a:p>
          <a:p>
            <a:pPr marL="0" indent="0" defTabSz="189533">
              <a:defRPr/>
            </a:pPr>
            <a:endParaRPr lang="pl-PL" sz="2400" dirty="0">
              <a:latin typeface="Arial" panose="020B0604020202020204" pitchFamily="34" charset="0"/>
            </a:endParaRPr>
          </a:p>
          <a:p>
            <a:pPr marL="0" indent="0" defTabSz="189533">
              <a:buNone/>
              <a:defRPr/>
            </a:pPr>
            <a:r>
              <a:rPr lang="pl-PL" sz="2400" dirty="0">
                <a:latin typeface="Arial" panose="020B0604020202020204" pitchFamily="34" charset="0"/>
              </a:rPr>
              <a:t>Znaczenie </a:t>
            </a:r>
            <a:r>
              <a:rPr lang="pl-PL" sz="2400" i="1" dirty="0">
                <a:latin typeface="Arial" panose="020B0604020202020204" pitchFamily="34" charset="0"/>
              </a:rPr>
              <a:t>lex </a:t>
            </a:r>
            <a:r>
              <a:rPr lang="pl-PL" sz="2400" i="1" dirty="0" err="1">
                <a:latin typeface="Arial" panose="020B0604020202020204" pitchFamily="34" charset="0"/>
              </a:rPr>
              <a:t>Falcidia</a:t>
            </a:r>
            <a:r>
              <a:rPr lang="pl-PL" sz="2400" dirty="0">
                <a:latin typeface="Arial" panose="020B0604020202020204" pitchFamily="34" charset="0"/>
              </a:rPr>
              <a:t> (40 r. p.n.e.) oraz </a:t>
            </a:r>
            <a:r>
              <a:rPr lang="it-IT" sz="2400" i="1" dirty="0">
                <a:latin typeface="Arial" panose="020B0604020202020204" pitchFamily="34" charset="0"/>
              </a:rPr>
              <a:t>S.C. Pegasianum </a:t>
            </a:r>
            <a:r>
              <a:rPr lang="pl-PL" sz="2400" dirty="0">
                <a:latin typeface="Arial" panose="020B0604020202020204" pitchFamily="34" charset="0"/>
              </a:rPr>
              <a:t>(</a:t>
            </a:r>
            <a:r>
              <a:rPr lang="it-IT" sz="2400" dirty="0">
                <a:latin typeface="Arial" panose="020B0604020202020204" pitchFamily="34" charset="0"/>
              </a:rPr>
              <a:t>73</a:t>
            </a:r>
            <a:r>
              <a:rPr lang="pl-PL" sz="2400" dirty="0">
                <a:latin typeface="Arial" panose="020B0604020202020204" pitchFamily="34" charset="0"/>
              </a:rPr>
              <a:t> r.)</a:t>
            </a:r>
            <a:r>
              <a:rPr lang="it-IT" sz="2400" dirty="0">
                <a:latin typeface="Arial" panose="020B0604020202020204" pitchFamily="34" charset="0"/>
              </a:rPr>
              <a:t> </a:t>
            </a:r>
            <a:endParaRPr lang="pl-PL" sz="2400" dirty="0">
              <a:latin typeface="Arial" panose="020B0604020202020204" pitchFamily="34" charset="0"/>
            </a:endParaRPr>
          </a:p>
          <a:p>
            <a:pPr marL="0" indent="0" defTabSz="189533">
              <a:defRPr/>
            </a:pPr>
            <a:endParaRPr lang="pl-PL" sz="2400" dirty="0">
              <a:latin typeface="Arial" panose="020B0604020202020204" pitchFamily="34" charset="0"/>
            </a:endParaRPr>
          </a:p>
          <a:p>
            <a:pPr marL="0" indent="0" defTabSz="189533">
              <a:buNone/>
              <a:defRPr/>
            </a:pPr>
            <a:r>
              <a:rPr lang="pl-PL" sz="2400" dirty="0">
                <a:latin typeface="Arial" panose="020B0604020202020204" pitchFamily="34" charset="0"/>
              </a:rPr>
              <a:t>Dobrodziejstwo inwentarza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beneficium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inventarii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</a:rPr>
              <a:t>(C. 6, 30, 22- a. 531) – przejęcie spadku z ograniczeniem odpowiedzialności do aktywów spadku</a:t>
            </a:r>
          </a:p>
          <a:p>
            <a:pPr marL="0" indent="0" defTabSz="189533">
              <a:buNone/>
              <a:defRPr/>
            </a:pPr>
            <a:endParaRPr lang="pl-PL" sz="2400" dirty="0">
              <a:latin typeface="Arial" panose="020B0604020202020204" pitchFamily="34" charset="0"/>
            </a:endParaRPr>
          </a:p>
          <a:p>
            <a:pPr marL="0" indent="0" defTabSz="189533">
              <a:buNone/>
              <a:defRPr/>
            </a:pPr>
            <a:r>
              <a:rPr lang="pl-PL" sz="2400" b="1" dirty="0">
                <a:latin typeface="Arial" panose="020B0604020202020204" pitchFamily="34" charset="0"/>
              </a:rPr>
              <a:t>Spadki nieobjęte </a:t>
            </a:r>
            <a:r>
              <a:rPr lang="pl-PL" sz="2400" dirty="0">
                <a:latin typeface="Arial" panose="020B0604020202020204" pitchFamily="34" charset="0"/>
              </a:rPr>
              <a:t>– od Augusta przypadały państwu (</a:t>
            </a:r>
            <a:r>
              <a:rPr lang="pl-PL" sz="2400" i="1" dirty="0">
                <a:latin typeface="Arial" panose="020B0604020202020204" pitchFamily="34" charset="0"/>
              </a:rPr>
              <a:t>lex </a:t>
            </a:r>
            <a:r>
              <a:rPr lang="pl-PL" sz="2400" i="1" dirty="0" err="1">
                <a:latin typeface="Arial" panose="020B0604020202020204" pitchFamily="34" charset="0"/>
              </a:rPr>
              <a:t>Iulia</a:t>
            </a:r>
            <a:r>
              <a:rPr lang="pl-PL" sz="2400" i="1" dirty="0">
                <a:latin typeface="Arial" panose="020B0604020202020204" pitchFamily="34" charset="0"/>
              </a:rPr>
              <a:t> de </a:t>
            </a:r>
            <a:r>
              <a:rPr lang="pl-PL" sz="2400" i="1" dirty="0" err="1">
                <a:latin typeface="Arial" panose="020B0604020202020204" pitchFamily="34" charset="0"/>
              </a:rPr>
              <a:t>maritandis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ordinibus</a:t>
            </a:r>
            <a:r>
              <a:rPr lang="pl-PL" sz="2400" dirty="0">
                <a:latin typeface="Arial" panose="020B0604020202020204" pitchFamily="34" charset="0"/>
              </a:rPr>
              <a:t> – </a:t>
            </a:r>
            <a:r>
              <a:rPr lang="pl-PL" sz="2400" i="1" dirty="0" err="1">
                <a:latin typeface="Arial" panose="020B0604020202020204" pitchFamily="34" charset="0"/>
              </a:rPr>
              <a:t>aerarium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populi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Romani</a:t>
            </a:r>
            <a:r>
              <a:rPr lang="pl-PL" sz="2400" dirty="0">
                <a:latin typeface="Arial" panose="020B0604020202020204" pitchFamily="34" charset="0"/>
              </a:rPr>
              <a:t>, pocz. II w.: fiskus)</a:t>
            </a:r>
          </a:p>
          <a:p>
            <a:pPr marL="0" indent="0" defTabSz="189533">
              <a:buNone/>
              <a:defRPr/>
            </a:pPr>
            <a:endParaRPr lang="pl-PL" sz="2400" dirty="0">
              <a:latin typeface="Arial" panose="020B0604020202020204" pitchFamily="34" charset="0"/>
            </a:endParaRPr>
          </a:p>
          <a:p>
            <a:pPr marL="0" indent="0" defTabSz="189533">
              <a:buNone/>
              <a:defRPr/>
            </a:pPr>
            <a:r>
              <a:rPr lang="pl-PL" sz="2400" dirty="0">
                <a:latin typeface="Arial" panose="020B0604020202020204" pitchFamily="34" charset="0"/>
              </a:rPr>
              <a:t>Wierzyciele spadkowi - </a:t>
            </a:r>
            <a:r>
              <a:rPr lang="pl-PL" sz="2400" i="1" dirty="0" err="1">
                <a:latin typeface="Arial" panose="020B0604020202020204" pitchFamily="34" charset="0"/>
              </a:rPr>
              <a:t>ius</a:t>
            </a:r>
            <a:r>
              <a:rPr lang="pl-PL" sz="2400" i="1" dirty="0">
                <a:latin typeface="Arial" panose="020B0604020202020204" pitchFamily="34" charset="0"/>
              </a:rPr>
              <a:t> honorarium</a:t>
            </a:r>
            <a:r>
              <a:rPr lang="pl-PL" sz="2400" dirty="0">
                <a:latin typeface="Arial" panose="020B0604020202020204" pitchFamily="34" charset="0"/>
              </a:rPr>
              <a:t>: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beneficium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separationis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</a:rPr>
              <a:t>bonorum</a:t>
            </a:r>
            <a:r>
              <a:rPr lang="pl-PL" sz="2400" i="1" dirty="0">
                <a:latin typeface="Arial" panose="020B0604020202020204" pitchFamily="34" charset="0"/>
              </a:rPr>
              <a:t> </a:t>
            </a:r>
          </a:p>
          <a:p>
            <a:pPr marL="144661" indent="-144661">
              <a:defRPr/>
            </a:pPr>
            <a:endParaRPr lang="pl-P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96104-3909-6F5A-FCCB-0E976D080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1BE8B5-2E07-34BF-3474-2E747DE33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040" y="243840"/>
            <a:ext cx="9814559" cy="5756910"/>
          </a:xfrm>
        </p:spPr>
        <p:txBody>
          <a:bodyPr/>
          <a:lstStyle/>
          <a:p>
            <a:pPr marL="144661" indent="-144661" algn="just" defTabSz="189533">
              <a:defRPr/>
            </a:pPr>
            <a:r>
              <a:rPr lang="pl-PL" dirty="0">
                <a:latin typeface="Arial" panose="020B0604020202020204" pitchFamily="34" charset="0"/>
              </a:rPr>
              <a:t>D. 30. 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De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legatis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et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fideicommissis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</a:rPr>
              <a:t>(o zapisach i fideikomisach)</a:t>
            </a:r>
          </a:p>
          <a:p>
            <a:pPr marL="144661" indent="-144661" algn="just" defTabSz="189533">
              <a:defRPr/>
            </a:pPr>
            <a:endParaRPr lang="pl-PL" dirty="0">
              <a:latin typeface="Arial" panose="020B0604020202020204" pitchFamily="34" charset="0"/>
            </a:endParaRPr>
          </a:p>
          <a:p>
            <a:pPr marL="144066" indent="-144066" algn="just" defTabSz="189310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D. 30.17.1.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Ulpianus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libro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quinto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decimo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Sabinum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legaverit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"Si qua filia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mihi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genitur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dato",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pluribus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videtur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singulis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tantundem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legasse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quod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accipiendum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contraria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sententia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testatoris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4661" indent="-144661" algn="just" defTabSz="189533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Ktoś ustanowił następujący zapis: „Jeżeli urodzi mi się córka, niech mój spadkobierca da jej sto”. Jeżeli urodziło się więcej córek, uważa się, że zapisał on taką kwotę każdej z osobna. Tak należy przyjąć, chyba że byłoby oczywiste, iż jest to sprzeczne ze zdaniem spadkodawcy. </a:t>
            </a:r>
          </a:p>
          <a:p>
            <a:pPr marL="144661" indent="-144661" algn="just" defTabSz="189533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661" indent="-144661" algn="just" defTabSz="189533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D. 30. 5.	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rebus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dubiis</a:t>
            </a:r>
            <a:r>
              <a:rPr 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(o rzeczach wątpliwych).</a:t>
            </a:r>
          </a:p>
          <a:p>
            <a:pPr marL="144661" indent="-144661" algn="just" defTabSz="189533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661" indent="-144661" algn="just" defTabSz="189533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D. 34.5.27.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Modestinus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libro primo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pluribus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manumitti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voluerit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appareat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quo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manumittendo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testator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nulli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eorum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fideicommissa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libertas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4661" indent="-144661" algn="just" defTabSz="189533">
              <a:lnSpc>
                <a:spcPct val="100000"/>
              </a:lnSpc>
              <a:spcBef>
                <a:spcPts val="338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Modestinus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w księdze pierwszej reguł. Jeśli ktoś zechciał, aby wyzwolić jednego niewolnika spośród wielu innych i nie jest jasne, o którego niewolnika mu chodziło, to wolność zapisana w fideikomisie nie przysługuje żadnemu.</a:t>
            </a:r>
            <a:r>
              <a:rPr lang="pl-PL" dirty="0">
                <a:latin typeface="Arial" panose="020B0604020202020204" pitchFamily="34" charset="0"/>
              </a:rPr>
              <a:t>  </a:t>
            </a:r>
            <a:endParaRPr lang="pl-PL" dirty="0"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C0AFDFD-7B65-0850-B9DD-DFED31D2BA14}"/>
              </a:ext>
            </a:extLst>
          </p:cNvPr>
          <p:cNvSpPr txBox="1"/>
          <p:nvPr/>
        </p:nvSpPr>
        <p:spPr>
          <a:xfrm>
            <a:off x="1" y="111760"/>
            <a:ext cx="2225039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661" indent="-144661" defTabSz="189533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Schemat analizy:</a:t>
            </a:r>
          </a:p>
          <a:p>
            <a:pPr marL="144661" indent="-144661" defTabSz="189533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1)	Określenie miejsca tekstu w dyskusji prawników rzymskich (miejsce w tekście źródłowym oraz informacja podana w </a:t>
            </a:r>
            <a:r>
              <a:rPr lang="pl-PL" sz="1400" i="1" dirty="0" err="1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inscriptio</a:t>
            </a: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 plus informacje o jurystach – niekiedy informacje w tekście).</a:t>
            </a:r>
          </a:p>
          <a:p>
            <a:pPr marL="144661" indent="-144661" defTabSz="189533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2)	Rekonstrukcja omawianego w tekście stanu faktycznego (rzeczywisty lub hipotetyczny stan faktyczny).</a:t>
            </a:r>
          </a:p>
          <a:p>
            <a:pPr marL="144661" indent="-144661" defTabSz="189533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3)	Wskazanie problemu prawnego będącego przedmiotem oceny (kwestia niejasna, dyskusyjna).</a:t>
            </a:r>
          </a:p>
          <a:p>
            <a:pPr marL="144661" indent="-144661" defTabSz="189533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4)	Nazwanie zasad rozstrzygnięcia (</a:t>
            </a:r>
            <a:r>
              <a:rPr lang="pl-PL" sz="1400" i="1" dirty="0" err="1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rationes</a:t>
            </a:r>
            <a:r>
              <a:rPr lang="pl-PL" sz="1400" i="1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pl-PL" sz="1400" i="1" dirty="0" err="1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decidendi</a:t>
            </a: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Arial"/>
              </a:rPr>
              <a:t>) przyjętych przez jurystów, ich ocena i znaczenie oraz wykorzystanie w tradycji romanistycznej.</a:t>
            </a:r>
          </a:p>
        </p:txBody>
      </p:sp>
    </p:spTree>
    <p:extLst>
      <p:ext uri="{BB962C8B-B14F-4D97-AF65-F5344CB8AC3E}">
        <p14:creationId xmlns:p14="http://schemas.microsoft.com/office/powerpoint/2010/main" val="60863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"/>
            <a:ext cx="10358967" cy="544944"/>
          </a:xfrm>
        </p:spPr>
        <p:txBody>
          <a:bodyPr/>
          <a:lstStyle/>
          <a:p>
            <a:r>
              <a:rPr lang="pl-PL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Prawnie uznane formy władania rzeczą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882" y="974786"/>
            <a:ext cx="12143117" cy="6193592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„Centralna instytucją prawa prywatnego i rdzeń prawa majątkowego” –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własność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(sporne korzenie dziejowe i historyczne – własność indywidualna a zbiorowa oraz pojmowanie własności)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Uniwersalność triady posiadanie-własność-prawa rzeczowe ograniczone?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Rzymskie prawo własności indywidualnej – wykształcenie w okresie archaicznym z władzy zwierzchnika rodziny (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pater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pierwotnie jednorodne władztwo w stosunku do osób i rzeczy (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sz="24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Pojęcie własności, przeciwstawione z jednej strony posiadaniu, a z drugiej prawom na rzeczy cudzej, pojawia się w Rzymie wraz z procesem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formularnym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Perspektywa SKARGOWA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rem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-  swoboda wdania się w spór, brak konsumpcji skargi (znana też niektórym skargom pretorskim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personam 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factum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pojęcie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 IN RE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162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01602"/>
            <a:ext cx="9190181" cy="443344"/>
          </a:xfrm>
        </p:spPr>
        <p:txBody>
          <a:bodyPr>
            <a:normAutofit fontScale="90000"/>
          </a:bodyPr>
          <a:lstStyle/>
          <a:p>
            <a:r>
              <a:rPr lang="pl-PL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5774" y="436881"/>
            <a:ext cx="11802385" cy="60354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corporales-incorporales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(pierwotnie spadek)</a:t>
            </a:r>
          </a:p>
          <a:p>
            <a:pPr>
              <a:buFontTx/>
              <a:buChar char="-"/>
            </a:pP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in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commercio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patrimonio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extra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commercium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extra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patrimonium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divini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iuris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sacrae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religiosae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, 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sanctae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humani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iuris - 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omnium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communes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, 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publicae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, 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universitatis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mancipi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(grunty położone w Italii, niewolnicy, zwierzęta pociągowe i juczne, jak woły, konie, osły i muły, oraz służebności italskich gruntów wiejskich, uzbrojenie) i 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mancipi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INNE:</a:t>
            </a:r>
          </a:p>
          <a:p>
            <a:pPr>
              <a:buFontTx/>
              <a:buChar char="-"/>
            </a:pP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mobiles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immobiles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rzeczy pojedyncze (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corpora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continua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), złożone (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corpora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cohaerentibus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oraz zbiorowe (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corpora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distantibus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consumuntur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minuuntur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(zużywalne)</a:t>
            </a:r>
          </a:p>
          <a:p>
            <a:pPr>
              <a:buFontTx/>
              <a:buChar char="-"/>
            </a:pPr>
            <a:r>
              <a:rPr lang="it-IT" sz="2200" i="1" dirty="0">
                <a:latin typeface="Arial" panose="020B0604020202020204" pitchFamily="34" charset="0"/>
                <a:cs typeface="Arial" panose="020B0604020202020204" pitchFamily="34" charset="0"/>
              </a:rPr>
              <a:t> quae sine interitu dividi non possunt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(niepodzielne)</a:t>
            </a:r>
          </a:p>
          <a:p>
            <a:pPr>
              <a:buFontTx/>
              <a:buChar char="-"/>
            </a:pP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res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pondere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numero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mensura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consistunt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(zamienne – według wagi, liczby i miary)</a:t>
            </a: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Rzeczy – rozróżnienie: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genus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(oznaczone co do gatunku) i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species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(oznaczone indywidualnie)</a:t>
            </a:r>
          </a:p>
          <a:p>
            <a:pPr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Pojęcie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fructus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0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"/>
            <a:ext cx="10358967" cy="572654"/>
          </a:xfrm>
        </p:spPr>
        <p:txBody>
          <a:bodyPr/>
          <a:lstStyle/>
          <a:p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Posiadanie -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endParaRPr lang="pl-PL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1601" y="572655"/>
            <a:ext cx="12016508" cy="5555095"/>
          </a:xfrm>
        </p:spPr>
        <p:txBody>
          <a:bodyPr>
            <a:noAutofit/>
          </a:bodyPr>
          <a:lstStyle/>
          <a:p>
            <a:pPr algn="just"/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Usus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już Ustawa XII Tablic – pojęcie z pewnością okres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późnorepublikański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 ochrona posiadania za pomocą interdyktów pretorskich </a:t>
            </a: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Sporna natura posiadania: prawo rzymskie (klasyczne) – faktyczne władztwo (funkcja ochronna – ochrona posesoryjna, funkcja nabywcza – mechanizm nabycia własności przez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, funkcja dowodowa – rozkład ciężaru dowodu</a:t>
            </a:r>
          </a:p>
          <a:p>
            <a:pPr marL="0" indent="0" algn="just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prowadzące do nabycia własności – „posiadanie samoistne”) a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alieni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detentio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/dzierżenie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„posiadanie zależne”, nawiązujące do posiadania praw) – pocz. II w. 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Jurysprudencja rzymska: dwa elementy, obiektywny lub zewnętrzny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polegający na czysto fizycznym władaniu rzeczą, i subiektywny lub wewnętrzny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animus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sprowadzający się do woli czy zamiaru posiadania dla siebie</a:t>
            </a: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Obiektem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corporalia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spory, gdyż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wywodzi się od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sedere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(‚siedzieć’): współposiadanie tej samej rzeczy możliwe przez wiele osób łącznie </a:t>
            </a: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Ale użytkownik i uprawniony do określonych służebności korzystali w prawie rzymskim okresu pryncypatu z interdyktów posesoryjnych</a:t>
            </a:r>
            <a:endParaRPr lang="pl-PL" sz="24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84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"/>
            <a:ext cx="11887199" cy="1268413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Kolejny wykład: </a:t>
            </a:r>
            <a:r>
              <a:rPr lang="pl-PL" sz="3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Posiadanie cd.</a:t>
            </a: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3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Własność </a:t>
            </a: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E6AF-3F03-4435-94CB-164BD6C75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055303"/>
            <a:ext cx="11406930" cy="3396570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2018/2023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394-435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2021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6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</a:t>
            </a:r>
            <a:r>
              <a:rPr lang="pl-PL" sz="2400" dirty="0">
                <a:latin typeface="Arial" panose="020B0604020202020204" pitchFamily="34" charset="0"/>
              </a:rPr>
              <a:t>300</a:t>
            </a:r>
            <a:r>
              <a:rPr lang="pl-PL" sz="2400" dirty="0">
                <a:effectLst/>
                <a:latin typeface="Arial" panose="020B0604020202020204" pitchFamily="34" charset="0"/>
              </a:rPr>
              <a:t>-346 (§§ 105-116)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</TotalTime>
  <Words>1406</Words>
  <Application>Microsoft Office PowerPoint</Application>
  <PresentationFormat>Panoramiczny</PresentationFormat>
  <Paragraphs>105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Calibri Light</vt:lpstr>
      <vt:lpstr>Tahoma</vt:lpstr>
      <vt:lpstr>2_Motyw pakietu Office 2013–2022</vt:lpstr>
      <vt:lpstr>Motyw pakietu Office</vt:lpstr>
      <vt:lpstr>1_Motyw pakietu Office</vt:lpstr>
      <vt:lpstr>Prawo rzymskie – Spadki (dokończenie) – Posiadanie</vt:lpstr>
      <vt:lpstr>Dziedziczenie przeciwtestamentowe – contra tabulas; bonorum possessio contra tabulas</vt:lpstr>
      <vt:lpstr>NABYCIE SPADKU</vt:lpstr>
      <vt:lpstr>Prezentacja programu PowerPoint</vt:lpstr>
      <vt:lpstr>Prezentacja programu PowerPoint</vt:lpstr>
      <vt:lpstr> Prawnie uznane formy władania rzeczą </vt:lpstr>
      <vt:lpstr>Res</vt:lpstr>
      <vt:lpstr>Posiadanie - possessio</vt:lpstr>
      <vt:lpstr>Kolejny wykład: Posiadanie cd., Własność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169</cp:revision>
  <dcterms:created xsi:type="dcterms:W3CDTF">2017-05-25T21:35:03Z</dcterms:created>
  <dcterms:modified xsi:type="dcterms:W3CDTF">2025-12-08T17:07:36Z</dcterms:modified>
</cp:coreProperties>
</file>