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75" r:id="rId3"/>
    <p:sldId id="308" r:id="rId4"/>
    <p:sldId id="32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23" r:id="rId13"/>
    <p:sldId id="316" r:id="rId14"/>
    <p:sldId id="325" r:id="rId15"/>
    <p:sldId id="327" r:id="rId16"/>
    <p:sldId id="317" r:id="rId17"/>
    <p:sldId id="318" r:id="rId18"/>
    <p:sldId id="319" r:id="rId19"/>
    <p:sldId id="320" r:id="rId20"/>
    <p:sldId id="321" r:id="rId21"/>
    <p:sldId id="322" r:id="rId22"/>
  </p:sldIdLst>
  <p:sldSz cx="9144000" cy="6858000" type="screen4x3"/>
  <p:notesSz cx="6667500" cy="99044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2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8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2808-310B-F94D-B194-8F951477BC54}" type="datetimeFigureOut">
              <a:rPr lang="de-DE" smtClean="0"/>
              <a:t>18.10.2023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93EC-6490-0649-B1A7-47BD72D50C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15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47F9-142E-1D49-A2E9-301361B40569}" type="datetimeFigureOut">
              <a:rPr lang="de-DE" smtClean="0"/>
              <a:t>18.10.2023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343E7-FC5E-1146-BDBF-2A78CA0693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23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7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30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120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82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29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74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69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624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02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1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98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95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25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22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28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937E-FFFA-4E69-B4DC-D6EB44AD2A8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582464"/>
            <a:ext cx="7772400" cy="1187612"/>
          </a:xfrm>
        </p:spPr>
        <p:txBody>
          <a:bodyPr>
            <a:noAutofit/>
          </a:bodyPr>
          <a:lstStyle>
            <a:lvl1pPr>
              <a:defRPr sz="3600" b="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Veranstaltungstitel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770076"/>
            <a:ext cx="7772400" cy="748254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lvl="0"/>
            <a:r>
              <a:rPr lang="de-DE" dirty="0"/>
              <a:t>Untertitel der Vorlesung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59747" y="4948709"/>
            <a:ext cx="5224507" cy="31974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LMU CompatilFact"/>
                <a:cs typeface="LMU CompatilFact"/>
              </a:defRPr>
            </a:lvl1pPr>
          </a:lstStyle>
          <a:p>
            <a:pPr lvl="0"/>
            <a:r>
              <a:rPr lang="de-DE" dirty="0"/>
              <a:t>Dozent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59747" y="5268456"/>
            <a:ext cx="522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rPr>
              <a:t>Lehrstuhl für Römisches Recht,</a:t>
            </a:r>
          </a:p>
          <a:p>
            <a:pPr algn="ctr"/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rPr>
              <a:t>Antike Rechtsgeschichte und Bürgerliches Recht</a:t>
            </a:r>
          </a:p>
        </p:txBody>
      </p:sp>
      <p:sp>
        <p:nvSpPr>
          <p:cNvPr id="14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pic>
        <p:nvPicPr>
          <p:cNvPr id="12" name="Bild 11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0" y="3518330"/>
            <a:ext cx="1273140" cy="1291291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1417560" y="43566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38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LMU CompatilFact"/>
                <a:cs typeface="LMU CompatilF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400">
                <a:latin typeface="LMU CompatilFact"/>
                <a:cs typeface="LMU CompatilFact"/>
              </a:defRPr>
            </a:lvl3pPr>
            <a:lvl4pPr>
              <a:defRPr sz="2400">
                <a:latin typeface="LMU CompatilFact"/>
                <a:cs typeface="LMU CompatilFact"/>
              </a:defRPr>
            </a:lvl4pPr>
            <a:lvl5pPr>
              <a:defRPr sz="2400">
                <a:latin typeface="LMU CompatilFact"/>
                <a:cs typeface="LMU CompatilF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LMU CompatilFact"/>
                <a:cs typeface="LMU CompatilF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389529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400">
                <a:latin typeface="LMU CompatilFact"/>
                <a:cs typeface="LMU CompatilFact"/>
              </a:defRPr>
            </a:lvl3pPr>
            <a:lvl4pPr>
              <a:defRPr sz="2400">
                <a:latin typeface="LMU CompatilFact"/>
                <a:cs typeface="LMU CompatilFact"/>
              </a:defRPr>
            </a:lvl4pPr>
            <a:lvl5pPr>
              <a:defRPr sz="2400">
                <a:latin typeface="LMU CompatilFact"/>
                <a:cs typeface="LMU CompatilF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MU CompatilFact"/>
                <a:cs typeface="LMU CompatilF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4734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LMU CompatilFact"/>
                <a:cs typeface="LMU CompatilF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40245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400">
                <a:latin typeface="LMU CompatilFact"/>
                <a:cs typeface="LMU CompatilFact"/>
              </a:defRPr>
            </a:lvl3pPr>
            <a:lvl4pPr>
              <a:defRPr sz="2400">
                <a:latin typeface="LMU CompatilFact"/>
                <a:cs typeface="LMU CompatilFact"/>
              </a:defRPr>
            </a:lvl4pPr>
            <a:lvl5pPr>
              <a:defRPr sz="2400">
                <a:latin typeface="LMU CompatilFact"/>
                <a:cs typeface="LMU CompatilFac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207141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176000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4_SW_120_Siege_transparent_ml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888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aseline="0">
                <a:solidFill>
                  <a:prstClr val="white">
                    <a:lumMod val="50000"/>
                  </a:prstClr>
                </a:solidFill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6F022E-33EF-4715-9F53-9C4A107A7B83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LMU CompatilFac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6D70D55C-A253-451C-B31A-EAC998F265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421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1854200" y="711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Bild 7" descr="LMU Logo weiß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63"/>
          </a:xfrm>
        </p:spPr>
        <p:txBody>
          <a:bodyPr anchor="b">
            <a:normAutofit/>
          </a:bodyPr>
          <a:lstStyle>
            <a:lvl1pPr>
              <a:defRPr sz="2400" baseline="0">
                <a:latin typeface="LMU CompatilFact"/>
                <a:cs typeface="LMU CompatilFac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>
                <a:latin typeface="LMU CompatilFact"/>
                <a:cs typeface="LMU CompatilFact"/>
              </a:defRPr>
            </a:lvl1pPr>
            <a:lvl2pPr marL="457200" indent="0">
              <a:buNone/>
              <a:defRPr sz="2000">
                <a:latin typeface="LMU CompatilFact"/>
                <a:cs typeface="LMU CompatilFact"/>
              </a:defRPr>
            </a:lvl2pPr>
            <a:lvl3pPr marL="914400" indent="0">
              <a:buNone/>
              <a:defRPr sz="2000">
                <a:latin typeface="LMU CompatilFact"/>
                <a:cs typeface="LMU CompatilFact"/>
              </a:defRPr>
            </a:lvl3pPr>
            <a:lvl4pPr marL="1371600" indent="0">
              <a:buNone/>
              <a:defRPr sz="2000" baseline="0">
                <a:latin typeface="LMU CompatilFact"/>
                <a:cs typeface="LMU CompatilFact"/>
              </a:defRPr>
            </a:lvl4pPr>
            <a:lvl5pPr marL="1828800" indent="0">
              <a:buNone/>
              <a:defRPr sz="2000">
                <a:latin typeface="LMU CompatilFact"/>
                <a:cs typeface="LMU CompatilFac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LMU CompatilFact"/>
              </a:defRPr>
            </a:lvl1pPr>
          </a:lstStyle>
          <a:p>
            <a:pPr>
              <a:defRPr/>
            </a:pPr>
            <a:fld id="{17D43390-8331-448D-95A2-6F073D94E9AF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B717898E-0EB8-4954-A976-DB2F9B957D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392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A4_SW_120_Siege_transparent_ml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888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E88AC6-217D-4505-8CD5-0F4A9D4FDD6E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E2AA5A4B-6880-477D-83CB-4FF745611A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069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7" descr="LMU Logo weiß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000">
                <a:latin typeface="LMU CompatilFact"/>
                <a:cs typeface="LMU CompatilFact"/>
              </a:defRPr>
            </a:lvl3pPr>
            <a:lvl4pPr>
              <a:defRPr sz="1800">
                <a:latin typeface="LMU CompatilFact"/>
                <a:cs typeface="LMU CompatilFact"/>
              </a:defRPr>
            </a:lvl4pPr>
            <a:lvl5pPr>
              <a:defRPr sz="1800">
                <a:latin typeface="LMU CompatilFact"/>
                <a:cs typeface="LMU CompatilF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000">
                <a:latin typeface="LMU CompatilFact"/>
                <a:cs typeface="LMU CompatilFact"/>
              </a:defRPr>
            </a:lvl3pPr>
            <a:lvl4pPr>
              <a:defRPr sz="1800">
                <a:latin typeface="LMU CompatilFact"/>
                <a:cs typeface="LMU CompatilFact"/>
              </a:defRPr>
            </a:lvl4pPr>
            <a:lvl5pPr>
              <a:defRPr sz="1800">
                <a:latin typeface="LMU CompatilFact"/>
                <a:cs typeface="LMU CompatilF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3182BF-E68B-4D14-9C53-6EDBE05C28CC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BEAB3BA3-83BD-4DEE-B6AE-A5C847AEF5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88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 descr="LMU Logo weiß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63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LMU CompatilFact"/>
                <a:cs typeface="LMU CompatilF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000">
                <a:latin typeface="LMU CompatilFact"/>
                <a:cs typeface="LMU CompatilFact"/>
              </a:defRPr>
            </a:lvl2pPr>
            <a:lvl3pPr>
              <a:defRPr sz="1800">
                <a:latin typeface="LMU CompatilFact"/>
                <a:cs typeface="LMU CompatilFact"/>
              </a:defRPr>
            </a:lvl3pPr>
            <a:lvl4pPr>
              <a:defRPr sz="1600">
                <a:latin typeface="LMU CompatilFact"/>
                <a:cs typeface="LMU CompatilFact"/>
              </a:defRPr>
            </a:lvl4pPr>
            <a:lvl5pPr>
              <a:defRPr sz="1600">
                <a:latin typeface="LMU CompatilFact"/>
                <a:cs typeface="LMU CompatilF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LMU CompatilFact"/>
                <a:cs typeface="LMU CompatilF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000">
                <a:latin typeface="LMU CompatilFact"/>
                <a:cs typeface="LMU CompatilFact"/>
              </a:defRPr>
            </a:lvl2pPr>
            <a:lvl3pPr>
              <a:defRPr sz="1800">
                <a:latin typeface="LMU CompatilFact"/>
                <a:cs typeface="LMU CompatilFact"/>
              </a:defRPr>
            </a:lvl3pPr>
            <a:lvl4pPr>
              <a:defRPr sz="1600">
                <a:latin typeface="LMU CompatilFact"/>
                <a:cs typeface="LMU CompatilFact"/>
              </a:defRPr>
            </a:lvl4pPr>
            <a:lvl5pPr>
              <a:defRPr sz="1600">
                <a:latin typeface="LMU CompatilFact"/>
                <a:cs typeface="LMU CompatilF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B8A66B-2CFA-465B-9C1D-5126E0EB9B8A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A66D2226-0E90-4CD3-B076-022CA22E45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59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76270"/>
            <a:ext cx="7772400" cy="1187612"/>
          </a:xfrm>
        </p:spPr>
        <p:txBody>
          <a:bodyPr>
            <a:noAutofit/>
          </a:bodyPr>
          <a:lstStyle>
            <a:lvl1pPr>
              <a:defRPr sz="3600" b="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Veranstaltungstitel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363882"/>
            <a:ext cx="7772400" cy="748254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lvl="0"/>
            <a:r>
              <a:rPr lang="de-DE" dirty="0"/>
              <a:t>Untertitel der Vorlesung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39659" y="777905"/>
            <a:ext cx="5224507" cy="3197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MU CompatilFact"/>
                <a:cs typeface="LMU CompatilFact"/>
              </a:defRPr>
            </a:lvl1pPr>
          </a:lstStyle>
          <a:p>
            <a:pPr lvl="0"/>
            <a:r>
              <a:rPr lang="de-DE" dirty="0"/>
              <a:t>Dozent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739659" y="983137"/>
            <a:ext cx="410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rPr>
              <a:t>Lehrstuhl für Römisches Recht,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rPr>
              <a:t>Antike Rechtsgeschichte und Bürgerliches Recht</a:t>
            </a:r>
          </a:p>
        </p:txBody>
      </p:sp>
      <p:sp>
        <p:nvSpPr>
          <p:cNvPr id="14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pic>
        <p:nvPicPr>
          <p:cNvPr id="12" name="Bild 11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47" y="4112136"/>
            <a:ext cx="1562506" cy="1584782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-1417560" y="43566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4" name="Bild 3" descr="Logo_25s_in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0" y="439810"/>
            <a:ext cx="2173389" cy="10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4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LMU Logo weiß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3B2F71-465E-4367-95CA-AF0B701D31ED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C4B1DBD5-AD45-4C51-86CA-E0771866C30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87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LMU Logo weiß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0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LMU CompatilFact"/>
              </a:defRPr>
            </a:lvl1pPr>
          </a:lstStyle>
          <a:p>
            <a:pPr>
              <a:defRPr/>
            </a:pPr>
            <a:fld id="{A06404B0-62AC-467E-9893-A958547FE676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LMU CompatilFac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LMU CompatilFact" panose="02000500060000020003" pitchFamily="2" charset="0"/>
              </a:defRPr>
            </a:lvl1pPr>
          </a:lstStyle>
          <a:p>
            <a:fld id="{0EA6867A-22FF-450B-810C-4E0C1203CDC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906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5707EE-87CB-4C1E-A192-8C5912EA85DE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2DB09CDD-F32C-4DF1-A7A4-56545A307E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117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7E0442-4EEA-4C5D-BF52-9479EBA8A64F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66744CB-E036-4E7C-8857-9FC05A4758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4064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B89954-0D67-457C-B2E2-AFDE52CEBB4F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F5377A46-E08E-44F6-B918-235096CB3D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131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0F0B0D-1F49-4903-BEA5-EB13D448E3F6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78D2207B-D044-4BB6-93EE-F554AA7A43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586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pic>
        <p:nvPicPr>
          <p:cNvPr id="8" name="Bild 7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10" y="5790427"/>
            <a:ext cx="1985101" cy="2013402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73736" y="6356350"/>
            <a:ext cx="562974" cy="365125"/>
          </a:xfrm>
        </p:spPr>
        <p:txBody>
          <a:bodyPr/>
          <a:lstStyle>
            <a:lvl1pPr>
              <a:defRPr>
                <a:latin typeface="LMU CompatilFact"/>
                <a:cs typeface="LMU CompatilFact"/>
              </a:defRPr>
            </a:lvl1pPr>
          </a:lstStyle>
          <a:p>
            <a:fld id="{0178019A-4A11-814A-9122-B946518B52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40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m_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91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38714"/>
            <a:ext cx="8229600" cy="48874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MU CompatilFact"/>
                <a:cs typeface="LMU CompatilFact"/>
              </a:defRPr>
            </a:lvl1pPr>
            <a:lvl2pPr marL="457200" indent="0">
              <a:buNone/>
              <a:defRPr sz="2800">
                <a:latin typeface="LMU CompatilFact"/>
                <a:cs typeface="LMU CompatilFact"/>
              </a:defRPr>
            </a:lvl2pPr>
            <a:lvl3pPr marL="914400" indent="0">
              <a:buNone/>
              <a:defRPr sz="2400">
                <a:latin typeface="LMU CompatilFact"/>
                <a:cs typeface="LMU CompatilFact"/>
              </a:defRPr>
            </a:lvl3pPr>
            <a:lvl4pPr marL="1371600" indent="0">
              <a:buNone/>
              <a:defRPr sz="2400">
                <a:latin typeface="LMU CompatilFact"/>
                <a:cs typeface="LMU CompatilFact"/>
              </a:defRPr>
            </a:lvl4pPr>
            <a:lvl5pPr marL="1828800" indent="0">
              <a:buNone/>
              <a:defRPr sz="2400">
                <a:latin typeface="LMU CompatilFact"/>
                <a:cs typeface="LMU CompatilFac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73736" y="6356350"/>
            <a:ext cx="562974" cy="365125"/>
          </a:xfrm>
        </p:spPr>
        <p:txBody>
          <a:bodyPr/>
          <a:lstStyle>
            <a:lvl1pPr>
              <a:defRPr>
                <a:latin typeface="LMU CompatilFact"/>
                <a:cs typeface="LMU CompatilFact"/>
              </a:defRPr>
            </a:lvl1pPr>
          </a:lstStyle>
          <a:p>
            <a:fld id="{0178019A-4A11-814A-9122-B946518B52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pic>
        <p:nvPicPr>
          <p:cNvPr id="8" name="Bild 7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10" y="5790427"/>
            <a:ext cx="1985101" cy="2013402"/>
          </a:xfrm>
          <a:prstGeom prst="rect">
            <a:avLst/>
          </a:prstGeom>
        </p:spPr>
      </p:pic>
      <p:cxnSp>
        <p:nvCxnSpPr>
          <p:cNvPr id="5" name="Gerade Verbindung 4"/>
          <p:cNvCxnSpPr/>
          <p:nvPr userDrawn="1"/>
        </p:nvCxnSpPr>
        <p:spPr>
          <a:xfrm flipV="1">
            <a:off x="457200" y="1050554"/>
            <a:ext cx="8229600" cy="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o_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91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38714"/>
            <a:ext cx="8229600" cy="48874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MU CompatilFact"/>
                <a:cs typeface="LMU CompatilFact"/>
              </a:defRPr>
            </a:lvl1pPr>
            <a:lvl2pPr marL="457200" indent="0">
              <a:buNone/>
              <a:defRPr sz="2800">
                <a:latin typeface="LMU CompatilFact"/>
                <a:cs typeface="LMU CompatilFact"/>
              </a:defRPr>
            </a:lvl2pPr>
            <a:lvl3pPr marL="914400" indent="0">
              <a:buNone/>
              <a:defRPr sz="2400">
                <a:latin typeface="LMU CompatilFact"/>
                <a:cs typeface="LMU CompatilFact"/>
              </a:defRPr>
            </a:lvl3pPr>
            <a:lvl4pPr marL="1371600" indent="0">
              <a:buNone/>
              <a:defRPr sz="2400">
                <a:latin typeface="LMU CompatilFact"/>
                <a:cs typeface="LMU CompatilFact"/>
              </a:defRPr>
            </a:lvl4pPr>
            <a:lvl5pPr marL="1828800" indent="0">
              <a:buNone/>
              <a:defRPr sz="2400">
                <a:latin typeface="LMU CompatilFact"/>
                <a:cs typeface="LMU CompatilFac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73736" y="6356350"/>
            <a:ext cx="562974" cy="365125"/>
          </a:xfrm>
        </p:spPr>
        <p:txBody>
          <a:bodyPr/>
          <a:lstStyle>
            <a:lvl1pPr>
              <a:defRPr>
                <a:latin typeface="LMU CompatilFact"/>
                <a:cs typeface="LMU CompatilFact"/>
              </a:defRPr>
            </a:lvl1pPr>
          </a:lstStyle>
          <a:p>
            <a:fld id="{0178019A-4A11-814A-9122-B946518B52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pic>
        <p:nvPicPr>
          <p:cNvPr id="8" name="Bild 7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10" y="5790427"/>
            <a:ext cx="1985101" cy="20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Römische Rechtsgeschichte - Prof. Dr. Johannes Platschek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8229600" cy="587216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MU CompatilFact"/>
                <a:cs typeface="LMU CompatilFact"/>
              </a:defRPr>
            </a:lvl1pPr>
            <a:lvl2pPr marL="457200" indent="0">
              <a:buNone/>
              <a:defRPr sz="2800">
                <a:latin typeface="LMU CompatilFact"/>
                <a:cs typeface="LMU CompatilFact"/>
              </a:defRPr>
            </a:lvl2pPr>
            <a:lvl3pPr marL="914400" indent="0">
              <a:buNone/>
              <a:defRPr sz="2400">
                <a:latin typeface="LMU CompatilFact"/>
                <a:cs typeface="LMU CompatilFact"/>
              </a:defRPr>
            </a:lvl3pPr>
            <a:lvl4pPr marL="1371600" indent="0">
              <a:buNone/>
              <a:defRPr sz="2400">
                <a:latin typeface="LMU CompatilFact"/>
                <a:cs typeface="LMU CompatilFact"/>
              </a:defRPr>
            </a:lvl4pPr>
            <a:lvl5pPr marL="1828800" indent="0">
              <a:buNone/>
              <a:defRPr sz="2400">
                <a:latin typeface="LMU CompatilFact"/>
                <a:cs typeface="LMU CompatilFac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7573736" y="6356350"/>
            <a:ext cx="562974" cy="365125"/>
          </a:xfrm>
        </p:spPr>
        <p:txBody>
          <a:bodyPr/>
          <a:lstStyle>
            <a:lvl1pPr>
              <a:defRPr>
                <a:latin typeface="LMU CompatilFact"/>
                <a:cs typeface="LMU CompatilFact"/>
              </a:defRPr>
            </a:lvl1pPr>
          </a:lstStyle>
          <a:p>
            <a:fld id="{0178019A-4A11-814A-9122-B946518B52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10" y="5790427"/>
            <a:ext cx="1985101" cy="20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73736" y="6356350"/>
            <a:ext cx="562974" cy="365125"/>
          </a:xfrm>
        </p:spPr>
        <p:txBody>
          <a:bodyPr/>
          <a:lstStyle>
            <a:lvl1pPr>
              <a:defRPr>
                <a:latin typeface="LMU CompatilFact"/>
                <a:cs typeface="LMU CompatilFact"/>
              </a:defRPr>
            </a:lvl1pPr>
          </a:lstStyle>
          <a:p>
            <a:fld id="{0178019A-4A11-814A-9122-B946518B52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Siegel_100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10" y="5790427"/>
            <a:ext cx="1985101" cy="20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161206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LMU CompatilFact"/>
                <a:cs typeface="LMU CompatilFac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400">
                <a:latin typeface="LMU CompatilFact"/>
                <a:cs typeface="LMU CompatilFact"/>
              </a:defRPr>
            </a:lvl3pPr>
            <a:lvl4pPr>
              <a:defRPr sz="2400">
                <a:latin typeface="LMU CompatilFact"/>
                <a:cs typeface="LMU CompatilFact"/>
              </a:defRPr>
            </a:lvl4pPr>
            <a:lvl5pPr>
              <a:defRPr sz="2400">
                <a:latin typeface="LMU CompatilFact"/>
                <a:cs typeface="LMU CompatilF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LMU CompatilFact"/>
                <a:cs typeface="LMU CompatilFact"/>
              </a:defRPr>
            </a:lvl1pPr>
            <a:lvl2pPr>
              <a:defRPr sz="2400">
                <a:latin typeface="LMU CompatilFact"/>
                <a:cs typeface="LMU CompatilFact"/>
              </a:defRPr>
            </a:lvl2pPr>
            <a:lvl3pPr>
              <a:defRPr sz="2400">
                <a:latin typeface="LMU CompatilFact"/>
                <a:cs typeface="LMU CompatilFact"/>
              </a:defRPr>
            </a:lvl3pPr>
            <a:lvl4pPr>
              <a:defRPr sz="2400">
                <a:latin typeface="LMU CompatilFact"/>
                <a:cs typeface="LMU CompatilFact"/>
              </a:defRPr>
            </a:lvl4pPr>
            <a:lvl5pPr>
              <a:defRPr sz="2400">
                <a:latin typeface="LMU CompatilFact"/>
                <a:cs typeface="LMU CompatilF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27263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019A-4A11-814A-9122-B946518B52F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MU CompatilFact"/>
                <a:cs typeface="LMU CompatilFact"/>
              </a:defRPr>
            </a:lvl1pPr>
          </a:lstStyle>
          <a:p>
            <a:pPr algn="l"/>
            <a:r>
              <a:rPr lang="de-DE"/>
              <a:t>Römische Rechtsgeschichte - Prof. Dr. 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28378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1" r:id="rId3"/>
    <p:sldLayoutId id="2147483650" r:id="rId4"/>
    <p:sldLayoutId id="2147483662" r:id="rId5"/>
    <p:sldLayoutId id="2147483660" r:id="rId6"/>
    <p:sldLayoutId id="2147483655" r:id="rId7"/>
    <p:sldLayoutId id="2147483654" r:id="rId8"/>
    <p:sldLayoutId id="2147483652" r:id="rId9"/>
    <p:sldLayoutId id="2147483653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0BB6B03-E307-4645-A0C9-65C1123A9501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761C03-F06D-4C59-81A4-5CEACB72FFCD}" type="slidenum">
              <a:rPr lang="de-DE" altLang="de-DE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814" y="2362517"/>
            <a:ext cx="7772400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Traditions of Teaching </a:t>
            </a:r>
            <a:b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(Roman) Private Law </a:t>
            </a:r>
            <a:b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Europe</a:t>
            </a:r>
            <a:endParaRPr lang="de-DE" sz="3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0726" y="4360629"/>
            <a:ext cx="6400800" cy="1752600"/>
          </a:xfrm>
        </p:spPr>
        <p:txBody>
          <a:bodyPr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University </a:t>
            </a:r>
            <a:r>
              <a:rPr lang="de-DE" sz="28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Gdańsk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 </a:t>
            </a:r>
            <a:r>
              <a:rPr lang="de-DE" sz="2800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October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2023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Johannes Platschek</a:t>
            </a:r>
          </a:p>
        </p:txBody>
      </p:sp>
    </p:spTree>
    <p:extLst>
      <p:ext uri="{BB962C8B-B14F-4D97-AF65-F5344CB8AC3E}">
        <p14:creationId xmlns:p14="http://schemas.microsoft.com/office/powerpoint/2010/main" val="217734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1104571"/>
            <a:ext cx="7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	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Solution/Azo:</a:t>
            </a: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narrower interpretation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meaning and purpose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more likely,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arguing with Digest 50,17,114: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 obscure cases one must examine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more likely or more common.”</a:t>
            </a:r>
          </a:p>
        </p:txBody>
      </p:sp>
    </p:spTree>
    <p:extLst>
      <p:ext uri="{BB962C8B-B14F-4D97-AF65-F5344CB8AC3E}">
        <p14:creationId xmlns:p14="http://schemas.microsoft.com/office/powerpoint/2010/main" val="384711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1104571"/>
            <a:ext cx="7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Justinian law books as a treasure trove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timeless – legal arguments. </a:t>
            </a:r>
          </a:p>
          <a:p>
            <a:endParaRPr lang="en-US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 law is learning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find the argument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the (more or less)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memorized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 masses.</a:t>
            </a:r>
          </a:p>
          <a:p>
            <a:endParaRPr lang="en-US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Rhetorical/topical impact.</a:t>
            </a:r>
          </a:p>
        </p:txBody>
      </p:sp>
    </p:spTree>
    <p:extLst>
      <p:ext uri="{BB962C8B-B14F-4D97-AF65-F5344CB8AC3E}">
        <p14:creationId xmlns:p14="http://schemas.microsoft.com/office/powerpoint/2010/main" val="254174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305068"/>
            <a:ext cx="7744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</a:t>
            </a:r>
          </a:p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Roman Law after the Codification of Private Law</a:t>
            </a:r>
          </a:p>
          <a:p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then: </a:t>
            </a:r>
          </a:p>
          <a:p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 law as a propaedeutic exercise? </a:t>
            </a:r>
          </a:p>
          <a:p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“Legal laboratory” working with </a:t>
            </a:r>
          </a:p>
          <a:p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set of rules,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destilled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ancient sources?</a:t>
            </a:r>
          </a:p>
        </p:txBody>
      </p:sp>
    </p:spTree>
    <p:extLst>
      <p:ext uri="{BB962C8B-B14F-4D97-AF65-F5344CB8AC3E}">
        <p14:creationId xmlns:p14="http://schemas.microsoft.com/office/powerpoint/2010/main" val="271702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612844"/>
            <a:ext cx="7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“From the perspective of dogmatic history, the contemporary objects of Roman law are often irrelevant to the </a:t>
            </a:r>
            <a:r>
              <a:rPr lang="en-US" sz="3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many sources deal with the law of slavery, for example. In very few cases, however, the </a:t>
            </a:r>
            <a:r>
              <a:rPr lang="en-US" sz="3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 decision changes if ‘slave’ is replaced by ‘used car’, for example.” </a:t>
            </a:r>
          </a:p>
          <a:p>
            <a:endParaRPr lang="en-US" sz="3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Ch. Baldus, </a:t>
            </a:r>
            <a:r>
              <a:rPr lang="en-US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AcP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210 (2010) 22</a:t>
            </a:r>
          </a:p>
        </p:txBody>
      </p:sp>
    </p:spTree>
    <p:extLst>
      <p:ext uri="{BB962C8B-B14F-4D97-AF65-F5344CB8AC3E}">
        <p14:creationId xmlns:p14="http://schemas.microsoft.com/office/powerpoint/2010/main" val="62953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Artefakt, Steinschnitt, Schnitzerei, Skulptur enthält.&#10;&#10;Automatisch generierte Beschreibung">
            <a:extLst>
              <a:ext uri="{FF2B5EF4-FFF2-40B4-BE49-F238E27FC236}">
                <a16:creationId xmlns:a16="http://schemas.microsoft.com/office/drawing/2014/main" id="{0891AA6B-4FE4-3803-7BA4-8D7E007B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80" y="0"/>
            <a:ext cx="467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-5417"/>
            <a:ext cx="77444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</a:p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Roman Law </a:t>
            </a:r>
            <a:b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Historical Legal System</a:t>
            </a:r>
          </a:p>
          <a:p>
            <a:pPr marL="360363" indent="-360363"/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ancient social, economic and mentally impacts</a:t>
            </a:r>
          </a:p>
          <a:p>
            <a:pPr marL="360363" indent="-360363"/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procedural view</a:t>
            </a:r>
          </a:p>
          <a:p>
            <a:pPr marL="360363" indent="-360363"/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open discussions (</a:t>
            </a:r>
            <a:r>
              <a:rPr lang="en-US" sz="4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ius</a:t>
            </a:r>
            <a:r>
              <a:rPr lang="en-US" sz="40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controversum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60363" indent="-360363"/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purpose: critical view on modern concepts, categories, principles</a:t>
            </a:r>
          </a:p>
        </p:txBody>
      </p:sp>
    </p:spTree>
    <p:extLst>
      <p:ext uri="{BB962C8B-B14F-4D97-AF65-F5344CB8AC3E}">
        <p14:creationId xmlns:p14="http://schemas.microsoft.com/office/powerpoint/2010/main" val="315238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97863" y="582067"/>
            <a:ext cx="7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 Civil Code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Bürgerliches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Gesetzbuch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162. Preventing or bringing about </a:t>
            </a:r>
            <a:b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occurrence of a condition. </a:t>
            </a: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Both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occurrence of the condition is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prevented in bad faith by the party to whose disadvantage it would be, the condition is considered as if it had occurred.</a:t>
            </a:r>
          </a:p>
          <a:p>
            <a:endParaRPr lang="en-US" sz="2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Debtor owes because of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ficticious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occurrence of the condition.</a:t>
            </a: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4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1012954"/>
            <a:ext cx="7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 35,1,24 pr. (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Iul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55 dig.; mid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en-US" sz="2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AD) = 50,17,161 (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Ulp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77 ed.; early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en-US" sz="2800" b="1" kern="100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AD)</a:t>
            </a:r>
          </a:p>
          <a:p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Debtor owes because of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ficticious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occurence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condition.</a:t>
            </a:r>
          </a:p>
          <a:p>
            <a:endParaRPr lang="en-US" sz="28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cases.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 by fiction not shared by all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every case!</a:t>
            </a:r>
          </a:p>
          <a:p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1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1012954"/>
            <a:ext cx="7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Fiction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(and widely shared), </a:t>
            </a:r>
            <a:b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creditor can enforce his right </a:t>
            </a:r>
            <a:r>
              <a:rPr lang="en-US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in natura </a:t>
            </a:r>
          </a:p>
          <a:p>
            <a:endParaRPr lang="en-US" sz="2800" i="1" kern="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 his freedom/manumission: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ancient impact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40,7,3,16 (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Ulp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27 Sab.):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conditioned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manumission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testament</a:t>
            </a:r>
          </a:p>
          <a:p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5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1012954"/>
            <a:ext cx="7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Fiction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necessary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(and not widely shared: </a:t>
            </a:r>
            <a:r>
              <a:rPr lang="en-US" sz="2800" b="1" i="1" kern="1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ius</a:t>
            </a:r>
            <a:r>
              <a:rPr lang="en-US" sz="2800" b="1" i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kern="1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controversum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creditor can anyway enforce only </a:t>
            </a:r>
            <a:r>
              <a:rPr lang="en-US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compensation in money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condemnatio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pecuniaria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procedural view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18,1,50 pr. (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Ulp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11 ed.):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conditioned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compensation by 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praescriptis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verbis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sale action; that means: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Labeo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does </a:t>
            </a:r>
            <a:r>
              <a:rPr lang="en-US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work with the fiction]."</a:t>
            </a:r>
          </a:p>
          <a:p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95902" y="1253892"/>
            <a:ext cx="7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endParaRPr lang="de-DE" sz="4000" kern="1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Roman Law </a:t>
            </a:r>
          </a:p>
          <a:p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Timeless Private Law</a:t>
            </a:r>
            <a:endParaRPr lang="de-DE" sz="4000" kern="1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Azo of Bologna (ca 1150-1230)</a:t>
            </a:r>
          </a:p>
          <a:p>
            <a:r>
              <a:rPr lang="en-US" sz="40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Quaestiones </a:t>
            </a:r>
            <a:r>
              <a:rPr lang="en-US" sz="4000" b="1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Sabbatinae</a:t>
            </a:r>
            <a:endParaRPr lang="de-DE" sz="40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7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99792" y="1631790"/>
            <a:ext cx="7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modern law there is the principle of enforceable performance </a:t>
            </a:r>
            <a:r>
              <a:rPr lang="en-US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natura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compensation in money is secondary.</a:t>
            </a:r>
          </a:p>
          <a:p>
            <a:endParaRPr lang="en-US" sz="2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fiction is </a:t>
            </a:r>
            <a:r>
              <a:rPr lang="en-US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necessary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view on modern principles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23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ild, Kunst, Zeichnung, Kleidung enthält.&#10;&#10;Automatisch generierte Beschreibung">
            <a:extLst>
              <a:ext uri="{FF2B5EF4-FFF2-40B4-BE49-F238E27FC236}">
                <a16:creationId xmlns:a16="http://schemas.microsoft.com/office/drawing/2014/main" id="{23D34153-8CE3-5659-E851-864DFF8FA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3"/>
          <a:stretch/>
        </p:blipFill>
        <p:spPr>
          <a:xfrm>
            <a:off x="1922031" y="-467534"/>
            <a:ext cx="5299938" cy="7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62737" y="534801"/>
            <a:ext cx="7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Bolognese School of Glossators: </a:t>
            </a:r>
          </a:p>
          <a:p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Irnerius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Bulgarus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Joannes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Bassianus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Azo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Accursius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the Justinian law books (529-534 AD):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/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 	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Institutiones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textbook for first-year students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/>
            <a:endParaRPr lang="en-US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/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 	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Digesta/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Pandectae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collection from scientific legal literature (mostly 2</a:t>
            </a:r>
            <a:r>
              <a:rPr lang="en-US" sz="2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/3</a:t>
            </a:r>
            <a:r>
              <a:rPr lang="en-US" sz="2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AD)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/>
            <a:endParaRPr lang="en-US" sz="2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/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 	</a:t>
            </a:r>
            <a:r>
              <a:rPr lang="en-US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Iustinianus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collection of imperial constitutions (2</a:t>
            </a:r>
            <a:r>
              <a:rPr lang="en-US" sz="2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6</a:t>
            </a:r>
            <a:r>
              <a:rPr lang="en-US" sz="2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century AD)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62737" y="534801"/>
            <a:ext cx="7744416" cy="606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Azo famous for </a:t>
            </a:r>
            <a:endParaRPr lang="de-D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lnSpc>
                <a:spcPct val="107000"/>
              </a:lnSpc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800" b="1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Summa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Codicis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Summa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Institutionum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later also: 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Summa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Digestorum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= synthetic and condensed representation of the Justinian law books </a:t>
            </a:r>
          </a:p>
          <a:p>
            <a:pPr marL="360363" indent="-360363">
              <a:lnSpc>
                <a:spcPct val="107000"/>
              </a:lnSpc>
            </a:pPr>
            <a:endParaRPr lang="de-D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lnSpc>
                <a:spcPct val="107000"/>
              </a:lnSpc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Lectura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Codicis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= transcript of teaching lessons on the 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Codex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Justinianus</a:t>
            </a:r>
            <a:endParaRPr lang="en-US" sz="2800" i="1" kern="100" dirty="0">
              <a:effectLst/>
              <a:latin typeface="LMU CompatilFact" panose="0200050006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lnSpc>
                <a:spcPct val="107000"/>
              </a:lnSpc>
            </a:pP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363" indent="-360363">
              <a:lnSpc>
                <a:spcPct val="107000"/>
              </a:lnSpc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■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800" b="1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Brocardica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aurea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= “Golden Weaponry”, collection of legal maxims with supporting and contradicting passages from the Justinian law books</a:t>
            </a:r>
            <a:endParaRPr lang="de-D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171698"/>
            <a:ext cx="7744416" cy="651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■	</a:t>
            </a:r>
            <a:r>
              <a:rPr lang="en-US" sz="2800" b="1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Quaestiones </a:t>
            </a:r>
            <a:r>
              <a:rPr lang="en-US" sz="2800" b="1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Sabbatinae</a:t>
            </a:r>
            <a:r>
              <a:rPr lang="en-US" sz="2800" b="1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“Saturday Disputes”</a:t>
            </a: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“Moot court” tradition: Small written case and passages from the Justinian law books</a:t>
            </a: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Students will plead, teacher will comment.</a:t>
            </a:r>
          </a:p>
          <a:p>
            <a:pPr marL="180340" indent="-180340">
              <a:lnSpc>
                <a:spcPct val="107000"/>
              </a:lnSpc>
            </a:pPr>
            <a:endParaRPr lang="en-US" sz="2800" kern="100" dirty="0">
              <a:effectLst/>
              <a:latin typeface="LMU CompatilFact" panose="0200050006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Since 1252: obligatory for all Bolognese </a:t>
            </a:r>
            <a:r>
              <a:rPr lang="en-US" sz="2800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doctores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ius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civile 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ius</a:t>
            </a:r>
            <a:r>
              <a:rPr lang="en-US" sz="2800" i="1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kern="100" dirty="0" err="1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canonicum</a:t>
            </a: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180340" indent="-180340">
              <a:lnSpc>
                <a:spcPct val="107000"/>
              </a:lnSpc>
            </a:pPr>
            <a:endParaRPr lang="en-US" sz="2800" kern="100" dirty="0">
              <a:effectLst/>
              <a:latin typeface="LMU CompatilFact" panose="0200050006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indent="-180340">
              <a:lnSpc>
                <a:spcPct val="107000"/>
              </a:lnSpc>
            </a:pPr>
            <a:r>
              <a:rPr lang="en-US" sz="2800" kern="100" dirty="0">
                <a:effectLst/>
                <a:latin typeface="LMU CompatilFact" panose="0200050006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Transcripts of the Quaestiones of Azo have survived and were published by E. Landsberg in 1888.</a:t>
            </a:r>
          </a:p>
        </p:txBody>
      </p:sp>
    </p:spTree>
    <p:extLst>
      <p:ext uri="{BB962C8B-B14F-4D97-AF65-F5344CB8AC3E}">
        <p14:creationId xmlns:p14="http://schemas.microsoft.com/office/powerpoint/2010/main" val="375455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244628" y="1529443"/>
            <a:ext cx="7744416" cy="315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>
              <a:lnSpc>
                <a:spcPct val="107000"/>
              </a:lnSpc>
            </a:pPr>
            <a:r>
              <a:rPr lang="en-US" sz="4000" b="1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Quaestio X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0340" indent="-180340">
              <a:lnSpc>
                <a:spcPct val="107000"/>
              </a:lnSpc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(Landsberg 71.20 - 75.17; </a:t>
            </a:r>
          </a:p>
          <a:p>
            <a:pPr marL="180340" indent="-180340">
              <a:lnSpc>
                <a:spcPct val="107000"/>
              </a:lnSpc>
            </a:pP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cf. </a:t>
            </a:r>
            <a:r>
              <a:rPr lang="en-US" sz="4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Aulus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Gellius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Noctes </a:t>
            </a:r>
            <a:r>
              <a:rPr lang="en-US" sz="4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Atticae</a:t>
            </a:r>
            <a:r>
              <a:rPr lang="en-US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5,10)</a:t>
            </a:r>
          </a:p>
          <a:p>
            <a:pPr marL="180340" indent="-180340">
              <a:lnSpc>
                <a:spcPct val="107000"/>
              </a:lnSpc>
            </a:pPr>
            <a:endParaRPr lang="en-US" sz="2800" kern="100" dirty="0">
              <a:effectLst/>
              <a:latin typeface="LMU CompatilFact" panose="0200050006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0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171698"/>
            <a:ext cx="7744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	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Plaintiff (P): 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"Won litigation" to be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interpreted broadly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only as litigation with a third party. 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P started the first litigation only to let D win and the condition occur, this is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bad faith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dolus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but permissible pursuit of own interests, arguing with Digest 42,8,24: “Civil law is written for the vigilant.”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D failed to formulate a narrower condition (“won litigation against a third party”), he has to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blame himself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bear the loss.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3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38228" y="171698"/>
            <a:ext cx="77444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■	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Defendant (D):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must not benefit P that D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 against him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first litigation.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unjust that P would have an action being founded in his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wickedness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(loosing intentionally the first litigation).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“Won litigation” in the sense of the condition has to be one 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lucrative for the buyer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It cannot be his own case against the seller. Hence the condition has not been occurred, the action not justified, arguing (from far away!) with </a:t>
            </a:r>
          </a:p>
          <a:p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Digest 13,7,22,4 (?): Recourse claims of a pledgor only in case of lucrative pledge sale. </a:t>
            </a:r>
            <a:endParaRPr lang="de-DE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0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mu_pptx_vorlage_we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Bildschirmpräsentation (4:3)</PresentationFormat>
  <Paragraphs>137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LMU CompatilFact</vt:lpstr>
      <vt:lpstr>Times New Roman</vt:lpstr>
      <vt:lpstr>Wingdings</vt:lpstr>
      <vt:lpstr>Office-Design</vt:lpstr>
      <vt:lpstr>lmu_pptx_vorlage_weiss</vt:lpstr>
      <vt:lpstr>Traditions of Teaching  (Roman) Private Law  in Europe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Römische Rechtsgeschichte</dc:title>
  <dc:creator>Andreas Bartholomä</dc:creator>
  <cp:lastModifiedBy>Platschek, Johannes</cp:lastModifiedBy>
  <cp:revision>89</cp:revision>
  <cp:lastPrinted>2016-02-03T13:07:37Z</cp:lastPrinted>
  <dcterms:created xsi:type="dcterms:W3CDTF">2016-01-11T16:31:17Z</dcterms:created>
  <dcterms:modified xsi:type="dcterms:W3CDTF">2023-10-18T15:28:51Z</dcterms:modified>
</cp:coreProperties>
</file>