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</p:sldMasterIdLst>
  <p:notesMasterIdLst>
    <p:notesMasterId r:id="rId20"/>
  </p:notesMasterIdLst>
  <p:sldIdLst>
    <p:sldId id="345" r:id="rId4"/>
    <p:sldId id="335" r:id="rId5"/>
    <p:sldId id="375" r:id="rId6"/>
    <p:sldId id="376" r:id="rId7"/>
    <p:sldId id="388" r:id="rId8"/>
    <p:sldId id="377" r:id="rId9"/>
    <p:sldId id="378" r:id="rId10"/>
    <p:sldId id="380" r:id="rId11"/>
    <p:sldId id="337" r:id="rId12"/>
    <p:sldId id="338" r:id="rId13"/>
    <p:sldId id="339" r:id="rId14"/>
    <p:sldId id="382" r:id="rId15"/>
    <p:sldId id="383" r:id="rId16"/>
    <p:sldId id="384" r:id="rId17"/>
    <p:sldId id="385" r:id="rId18"/>
    <p:sldId id="374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E46A4-F1F9-40D7-BFFD-E93A7B9DF57A}" type="datetimeFigureOut">
              <a:rPr lang="pl-PL" smtClean="0"/>
              <a:t>25.01.2021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08D846-EFF9-472A-8EBD-210963B0AE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6162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>
            <a:extLst>
              <a:ext uri="{FF2B5EF4-FFF2-40B4-BE49-F238E27FC236}">
                <a16:creationId xmlns:a16="http://schemas.microsoft.com/office/drawing/2014/main" id="{A72F1C33-33D9-4DBF-8D4B-5AE8563E2E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B617567C-4142-4CD9-B29A-695F739E6E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273707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874F26-C7C6-4938-8965-DA9C1B86707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5D393953-E761-4048-99C3-74C4696E0B49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795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7084" y="1600200"/>
            <a:ext cx="2741083" cy="452755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1" y="1600200"/>
            <a:ext cx="8024284" cy="452755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1B88CCB7-59C5-4B51-A341-51C227DBDC1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74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1"/>
            <a:ext cx="10358967" cy="18256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F710133-550B-4ADD-ABEC-62ADC71B9E0B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68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C1A5A395-419C-43F3-98F8-0F243929E00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F304491A-51A4-4524-BD1F-0FAB177ECFA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CD664C3F-1DC0-42F4-ACEE-373F342CFF3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483B1-2532-4B0C-9F9C-223D796DDED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70314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993028A2-AA02-4464-B8F8-FA79B4C1998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127973C0-AAF2-4169-9DF2-03D8756359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F165EAE8-BCCD-4A6F-ADF6-BD91412DE6B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E79CC-A83C-4114-A3A0-695565C5C8E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04201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50DD0B96-CA5B-49D7-99EE-BD3A7E7A36B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4CCA8E4-AC13-41FF-B6DC-1D34ACAF767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7968A81-9C72-4459-8E4B-EF6724F9849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BD76-E8ED-4A17-B8CA-972F47707AC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111319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4963"/>
            <a:ext cx="5380567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4963"/>
            <a:ext cx="5382684" cy="45212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A7CACEEC-5526-4C53-9655-806186AA5B1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28DE1D3-ABC2-4792-BE79-A7D8698F3C5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309E8A7B-96D4-4C7A-9183-48DE34EF33AC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871D9-E959-4F5B-BDC8-12D435F3E6F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267946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4B0B9ADB-4FC8-47AF-93B3-CFCB011A0CDC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5">
            <a:extLst>
              <a:ext uri="{FF2B5EF4-FFF2-40B4-BE49-F238E27FC236}">
                <a16:creationId xmlns:a16="http://schemas.microsoft.com/office/drawing/2014/main" id="{DCC245E8-65D3-4F3B-BA14-5B2CE5457286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26">
            <a:extLst>
              <a:ext uri="{FF2B5EF4-FFF2-40B4-BE49-F238E27FC236}">
                <a16:creationId xmlns:a16="http://schemas.microsoft.com/office/drawing/2014/main" id="{5A809669-C579-477A-A2C7-A48B33C9E78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81B9-7201-4B89-B528-D4C8A8B06B3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359745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C5EA609-9E92-4A19-827D-B623B2E566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9FB27512-3650-4853-8DDC-5CA46EC6DB1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5E74CCF9-8EEC-4853-A182-EC4F07BF6C3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09391-C324-4F05-9629-AF2DCA8BC7B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8612273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9EDF1E8A-CA96-47AD-BDD7-53C5A169315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5EFDCD09-C55E-48C9-A47F-C72338342E9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FB70C96B-71E7-4217-99BD-D3646C5FF1E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C2D23-A7BF-4E19-896C-6DFCAE410BB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3108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30617490-0340-4671-B33D-6384E199DB84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383358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8B66978-ADB2-42D9-8CB3-4E823E999B1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59B831DF-B83C-4F2F-83CC-FA7D63BA510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186DC54E-6258-426F-81D3-F51144A903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882BE9-D597-40BB-B175-BF33DFC1096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25824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4">
            <a:extLst>
              <a:ext uri="{FF2B5EF4-FFF2-40B4-BE49-F238E27FC236}">
                <a16:creationId xmlns:a16="http://schemas.microsoft.com/office/drawing/2014/main" id="{7605423F-59C6-4EAE-80AF-85C668B8137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5">
            <a:extLst>
              <a:ext uri="{FF2B5EF4-FFF2-40B4-BE49-F238E27FC236}">
                <a16:creationId xmlns:a16="http://schemas.microsoft.com/office/drawing/2014/main" id="{6C501B48-FDBC-478C-B4E2-279688D945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26">
            <a:extLst>
              <a:ext uri="{FF2B5EF4-FFF2-40B4-BE49-F238E27FC236}">
                <a16:creationId xmlns:a16="http://schemas.microsoft.com/office/drawing/2014/main" id="{E75D38A1-49D7-4B1E-95EA-E9A8BAEE80FD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93270D-6034-411F-B332-75BEE31456D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00923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6C3A68C0-F0A3-42DB-8217-2151D4B26E6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55964539-81E1-406A-B8BD-6A8E6EA841A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AA8214C-C2E3-427A-993C-ACA7386CF64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71B05-CB2D-4BF5-B542-C67BE49C9C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639704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0203"/>
            <a:ext cx="2741084" cy="4525963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0203"/>
            <a:ext cx="8022167" cy="4525963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AF8334D3-8D44-409B-BE02-088067EFB14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C7851C32-C1AD-4B91-926F-9D3AFCDC724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2C70D4A7-059A-4E4A-A8AE-D6C52779B3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71D30-2962-435C-8F4E-27C73F23D2AF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63651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1" y="1600200"/>
            <a:ext cx="10356851" cy="1824038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>
            <a:extLst>
              <a:ext uri="{FF2B5EF4-FFF2-40B4-BE49-F238E27FC236}">
                <a16:creationId xmlns:a16="http://schemas.microsoft.com/office/drawing/2014/main" id="{DD3CA672-B6FF-4747-9A17-93EC45B65E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298FE7DA-C510-4131-AA78-D5171C801CA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D0FC5EF2-B094-4314-ABE6-2FA68DAF2177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A2EB6-71BD-43A5-9FC2-48F37B31FAB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95950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687D43-A524-423F-9E2D-824F67B8BAE6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93A99B2C-739E-4222-A4AE-7CF49055E8C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37DE8-6C45-496C-AA9A-3430D1C15B3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65CFB6BB-A7B5-4397-9F70-D0F6EE251ACC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86504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0695483D-CF30-4897-B94E-9C5FE5BABD7F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1EF467DB-E7D9-4E84-A61D-CEE6814652BB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CE50B-A08E-4435-A8D2-BB683FD9536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34D3E14-92EE-4264-9BC7-1723FBB997D6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75268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7E9FD60-6159-414E-AB6B-378B5F4C0920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60CB02C8-2A8E-435F-8894-9CFA04D69213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17AF8-4BB0-45C8-B1D4-C415FFED892D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BA77A434-C0DD-415E-8639-8D5CDBAE7EE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5508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2" y="1600203"/>
            <a:ext cx="5380567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3367" y="1600203"/>
            <a:ext cx="5382684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08FC640A-F5D7-4C8D-8EDF-410A89FBFE4A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10783AE2-4F47-4BA1-A60B-9476CBFA463A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44C4D-C76B-472D-9FBD-581B8C67A871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F01091E-D5B0-4DD1-8672-D68C8D5A6524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43197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5">
            <a:extLst>
              <a:ext uri="{FF2B5EF4-FFF2-40B4-BE49-F238E27FC236}">
                <a16:creationId xmlns:a16="http://schemas.microsoft.com/office/drawing/2014/main" id="{6327B1A3-E23E-417E-A9FA-ED9EFDA3F1F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26">
            <a:extLst>
              <a:ext uri="{FF2B5EF4-FFF2-40B4-BE49-F238E27FC236}">
                <a16:creationId xmlns:a16="http://schemas.microsoft.com/office/drawing/2014/main" id="{55D35528-F5D2-478C-9F97-717C455AE58E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DF53D-544C-495A-A984-DF153FE22210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9" name="Rectangle 27">
            <a:extLst>
              <a:ext uri="{FF2B5EF4-FFF2-40B4-BE49-F238E27FC236}">
                <a16:creationId xmlns:a16="http://schemas.microsoft.com/office/drawing/2014/main" id="{7B703F9B-F519-4F2A-B106-0B4BC9D19A6A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4360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7E47926-F7E3-4078-9B1C-2C7570CE7FFA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034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5">
            <a:extLst>
              <a:ext uri="{FF2B5EF4-FFF2-40B4-BE49-F238E27FC236}">
                <a16:creationId xmlns:a16="http://schemas.microsoft.com/office/drawing/2014/main" id="{B0D7549B-77A2-4B3D-8122-B20209E1F172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26">
            <a:extLst>
              <a:ext uri="{FF2B5EF4-FFF2-40B4-BE49-F238E27FC236}">
                <a16:creationId xmlns:a16="http://schemas.microsoft.com/office/drawing/2014/main" id="{12EFBDEC-6697-4BCE-A51D-79732572A260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2F193-BFF8-455F-82AC-50796841010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5" name="Rectangle 27">
            <a:extLst>
              <a:ext uri="{FF2B5EF4-FFF2-40B4-BE49-F238E27FC236}">
                <a16:creationId xmlns:a16="http://schemas.microsoft.com/office/drawing/2014/main" id="{EC82512E-5CAF-4A11-9050-61DC3B44074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90921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5">
            <a:extLst>
              <a:ext uri="{FF2B5EF4-FFF2-40B4-BE49-F238E27FC236}">
                <a16:creationId xmlns:a16="http://schemas.microsoft.com/office/drawing/2014/main" id="{145C637A-A940-4C37-A8FF-406EA743C6D5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26">
            <a:extLst>
              <a:ext uri="{FF2B5EF4-FFF2-40B4-BE49-F238E27FC236}">
                <a16:creationId xmlns:a16="http://schemas.microsoft.com/office/drawing/2014/main" id="{924735B6-7004-4509-844B-EF2D39436C7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A98CB-5A05-4DE1-92F3-3B21A9B665B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C13D3BD4-F18E-4C58-B4C7-D2EA884AB880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403949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E218231E-C1A1-43CC-81C4-3002D184AC28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6C37FA12-2D35-4E21-81DC-D5CB26D84852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ECAEB-3C2E-4224-8C15-4B466907315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5CDE63A3-7163-4B18-AC21-DD672FE02F79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91912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id="{6DEECD68-F2CC-4D82-A8EE-B047293CFE89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id="{74666EFC-C942-4BE3-BE47-1BEBDA0812A1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457848-B836-4F75-B224-578B51AC744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7" name="Rectangle 27">
            <a:extLst>
              <a:ext uri="{FF2B5EF4-FFF2-40B4-BE49-F238E27FC236}">
                <a16:creationId xmlns:a16="http://schemas.microsoft.com/office/drawing/2014/main" id="{7E1B1190-F6F5-428C-9C30-D49B348765D2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42481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EF1C1BDC-2FBB-4C68-ABA5-0AB2C948E69D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CAA5E12E-61A7-4C6F-BFE4-C4B648B336E7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EEE22-4C88-482C-BC64-21C0BA17DE49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74B4AF37-B73E-4571-8B34-EF2E48F31F28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72667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4967" y="160341"/>
            <a:ext cx="2741084" cy="59658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2" y="160341"/>
            <a:ext cx="8022167" cy="59658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Rectangle 25">
            <a:extLst>
              <a:ext uri="{FF2B5EF4-FFF2-40B4-BE49-F238E27FC236}">
                <a16:creationId xmlns:a16="http://schemas.microsoft.com/office/drawing/2014/main" id="{F231139D-2CCF-49D2-9802-D826D29EF363}"/>
              </a:ext>
            </a:extLst>
          </p:cNvPr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26">
            <a:extLst>
              <a:ext uri="{FF2B5EF4-FFF2-40B4-BE49-F238E27FC236}">
                <a16:creationId xmlns:a16="http://schemas.microsoft.com/office/drawing/2014/main" id="{EDF37F9C-FAA0-4331-B86C-58FF643525F4}"/>
              </a:ext>
            </a:extLst>
          </p:cNvPr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6B69B-4598-49B5-8C49-59276FC2B2B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6" name="Rectangle 27">
            <a:extLst>
              <a:ext uri="{FF2B5EF4-FFF2-40B4-BE49-F238E27FC236}">
                <a16:creationId xmlns:a16="http://schemas.microsoft.com/office/drawing/2014/main" id="{9CE1E9B3-C153-4890-B342-7769FD78FE0E}"/>
              </a:ext>
            </a:extLst>
          </p:cNvPr>
          <p:cNvSpPr>
            <a:spLocks noGrp="1" noChangeArrowheads="1"/>
          </p:cNvSpPr>
          <p:nvPr>
            <p:ph type="dt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8278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1" y="1604963"/>
            <a:ext cx="5382684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5484" y="1604963"/>
            <a:ext cx="5382683" cy="4522787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9488557-ABA8-4504-9426-0C23A42CE23F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6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8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9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D06AB90-75EA-4836-BD4A-3F56D333EB7D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36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2F8DC65-DF25-49C9-A1F2-58E8BF05C071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54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A5F4B96A-B893-4A90-B440-F07D5DB47BC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93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94920335-0ED6-460A-9DD7-9A3A1E037586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78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405F1B01-70CB-476E-85A7-888A2A340108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9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1"/>
            <a:ext cx="12208933" cy="6854825"/>
            <a:chOff x="0" y="0"/>
            <a:chExt cx="5768" cy="4318"/>
          </a:xfrm>
        </p:grpSpPr>
        <p:sp>
          <p:nvSpPr>
            <p:cNvPr id="1032" name="Rectangle 2"/>
            <p:cNvSpPr>
              <a:spLocks noChangeArrowheads="1"/>
            </p:cNvSpPr>
            <p:nvPr/>
          </p:nvSpPr>
          <p:spPr bwMode="auto">
            <a:xfrm>
              <a:off x="5232" y="1"/>
              <a:ext cx="526" cy="4317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1056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4" name="Rectangle 4"/>
            <p:cNvSpPr>
              <a:spLocks noChangeArrowheads="1"/>
            </p:cNvSpPr>
            <p:nvPr/>
          </p:nvSpPr>
          <p:spPr bwMode="auto">
            <a:xfrm>
              <a:off x="1728" y="0"/>
              <a:ext cx="43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5" name="Rectangle 5"/>
            <p:cNvSpPr>
              <a:spLocks noChangeArrowheads="1"/>
            </p:cNvSpPr>
            <p:nvPr/>
          </p:nvSpPr>
          <p:spPr bwMode="auto">
            <a:xfrm>
              <a:off x="2256" y="0"/>
              <a:ext cx="238" cy="4318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6" name="Rectangle 6"/>
            <p:cNvSpPr>
              <a:spLocks noChangeArrowheads="1"/>
            </p:cNvSpPr>
            <p:nvPr/>
          </p:nvSpPr>
          <p:spPr bwMode="auto">
            <a:xfrm>
              <a:off x="1344" y="0"/>
              <a:ext cx="38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7" name="Rectangle 7"/>
            <p:cNvSpPr>
              <a:spLocks noChangeArrowheads="1"/>
            </p:cNvSpPr>
            <p:nvPr/>
          </p:nvSpPr>
          <p:spPr bwMode="auto">
            <a:xfrm>
              <a:off x="480" y="0"/>
              <a:ext cx="574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8" name="Rectangle 8"/>
            <p:cNvSpPr>
              <a:spLocks noChangeArrowheads="1"/>
            </p:cNvSpPr>
            <p:nvPr/>
          </p:nvSpPr>
          <p:spPr bwMode="auto">
            <a:xfrm>
              <a:off x="288" y="0"/>
              <a:ext cx="190" cy="4318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39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86" cy="4318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0" name="Rectangle 10"/>
            <p:cNvSpPr>
              <a:spLocks noChangeArrowheads="1"/>
            </p:cNvSpPr>
            <p:nvPr/>
          </p:nvSpPr>
          <p:spPr bwMode="auto">
            <a:xfrm>
              <a:off x="2160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1" name="Rectangle 11"/>
            <p:cNvSpPr>
              <a:spLocks noChangeArrowheads="1"/>
            </p:cNvSpPr>
            <p:nvPr/>
          </p:nvSpPr>
          <p:spPr bwMode="auto">
            <a:xfrm>
              <a:off x="2784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2" name="Rectangle 12"/>
            <p:cNvSpPr>
              <a:spLocks noChangeArrowheads="1"/>
            </p:cNvSpPr>
            <p:nvPr/>
          </p:nvSpPr>
          <p:spPr bwMode="auto">
            <a:xfrm>
              <a:off x="1248" y="0"/>
              <a:ext cx="142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3" name="Rectangle 13"/>
            <p:cNvSpPr>
              <a:spLocks noChangeArrowheads="1"/>
            </p:cNvSpPr>
            <p:nvPr/>
          </p:nvSpPr>
          <p:spPr bwMode="auto">
            <a:xfrm>
              <a:off x="3300" y="0"/>
              <a:ext cx="250" cy="4318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4" name="Rectangle 14"/>
            <p:cNvSpPr>
              <a:spLocks noChangeArrowheads="1"/>
            </p:cNvSpPr>
            <p:nvPr/>
          </p:nvSpPr>
          <p:spPr bwMode="auto">
            <a:xfrm>
              <a:off x="4656" y="0"/>
              <a:ext cx="142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5" name="Rectangle 15"/>
            <p:cNvSpPr>
              <a:spLocks noChangeArrowheads="1"/>
            </p:cNvSpPr>
            <p:nvPr/>
          </p:nvSpPr>
          <p:spPr bwMode="auto">
            <a:xfrm>
              <a:off x="4608" y="0"/>
              <a:ext cx="670" cy="4318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6" name="Rectangle 16"/>
            <p:cNvSpPr>
              <a:spLocks noChangeArrowheads="1"/>
            </p:cNvSpPr>
            <p:nvPr/>
          </p:nvSpPr>
          <p:spPr bwMode="auto">
            <a:xfrm>
              <a:off x="3504" y="0"/>
              <a:ext cx="622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7" name="Rectangle 17"/>
            <p:cNvSpPr>
              <a:spLocks noChangeArrowheads="1"/>
            </p:cNvSpPr>
            <p:nvPr/>
          </p:nvSpPr>
          <p:spPr bwMode="auto">
            <a:xfrm>
              <a:off x="3840" y="0"/>
              <a:ext cx="526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8" name="Rectangle 18"/>
            <p:cNvSpPr>
              <a:spLocks noChangeArrowheads="1"/>
            </p:cNvSpPr>
            <p:nvPr/>
          </p:nvSpPr>
          <p:spPr bwMode="auto">
            <a:xfrm>
              <a:off x="4368" y="0"/>
              <a:ext cx="238" cy="4318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49" name="Rectangle 19"/>
            <p:cNvSpPr>
              <a:spLocks noChangeArrowheads="1"/>
            </p:cNvSpPr>
            <p:nvPr/>
          </p:nvSpPr>
          <p:spPr bwMode="auto">
            <a:xfrm>
              <a:off x="2680" y="0"/>
              <a:ext cx="150" cy="4318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0" name="Rectangle 20"/>
            <p:cNvSpPr>
              <a:spLocks noChangeArrowheads="1"/>
            </p:cNvSpPr>
            <p:nvPr/>
          </p:nvSpPr>
          <p:spPr bwMode="auto">
            <a:xfrm>
              <a:off x="2366" y="0"/>
              <a:ext cx="334" cy="4318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  <a:defRPr/>
              </a:pPr>
              <a:endParaRPr kumimoji="0" lang="pl-PL" alt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1" name="Freeform 21"/>
            <p:cNvSpPr>
              <a:spLocks noChangeArrowheads="1"/>
            </p:cNvSpPr>
            <p:nvPr/>
          </p:nvSpPr>
          <p:spPr bwMode="auto">
            <a:xfrm>
              <a:off x="1" y="3875"/>
              <a:ext cx="5758" cy="443"/>
            </a:xfrm>
            <a:custGeom>
              <a:avLst/>
              <a:gdLst>
                <a:gd name="T0" fmla="*/ 5670 w 5760"/>
                <a:gd name="T1" fmla="*/ 86 h 445"/>
                <a:gd name="T2" fmla="*/ 5478 w 5760"/>
                <a:gd name="T3" fmla="*/ 86 h 445"/>
                <a:gd name="T4" fmla="*/ 5424 w 5760"/>
                <a:gd name="T5" fmla="*/ 76 h 445"/>
                <a:gd name="T6" fmla="*/ 5418 w 5760"/>
                <a:gd name="T7" fmla="*/ 65 h 445"/>
                <a:gd name="T8" fmla="*/ 5412 w 5760"/>
                <a:gd name="T9" fmla="*/ 44 h 445"/>
                <a:gd name="T10" fmla="*/ 5384 w 5760"/>
                <a:gd name="T11" fmla="*/ 18 h 445"/>
                <a:gd name="T12" fmla="*/ 5302 w 5760"/>
                <a:gd name="T13" fmla="*/ 7 h 445"/>
                <a:gd name="T14" fmla="*/ 5021 w 5760"/>
                <a:gd name="T15" fmla="*/ 22 h 445"/>
                <a:gd name="T16" fmla="*/ 4956 w 5760"/>
                <a:gd name="T17" fmla="*/ 55 h 445"/>
                <a:gd name="T18" fmla="*/ 4824 w 5760"/>
                <a:gd name="T19" fmla="*/ 102 h 445"/>
                <a:gd name="T20" fmla="*/ 4710 w 5760"/>
                <a:gd name="T21" fmla="*/ 111 h 445"/>
                <a:gd name="T22" fmla="*/ 4632 w 5760"/>
                <a:gd name="T23" fmla="*/ 91 h 445"/>
                <a:gd name="T24" fmla="*/ 4568 w 5760"/>
                <a:gd name="T25" fmla="*/ 25 h 445"/>
                <a:gd name="T26" fmla="*/ 4484 w 5760"/>
                <a:gd name="T27" fmla="*/ 9 h 445"/>
                <a:gd name="T28" fmla="*/ 4380 w 5760"/>
                <a:gd name="T29" fmla="*/ 39 h 445"/>
                <a:gd name="T30" fmla="*/ 4221 w 5760"/>
                <a:gd name="T31" fmla="*/ 81 h 445"/>
                <a:gd name="T32" fmla="*/ 4005 w 5760"/>
                <a:gd name="T33" fmla="*/ 102 h 445"/>
                <a:gd name="T34" fmla="*/ 3795 w 5760"/>
                <a:gd name="T35" fmla="*/ 102 h 445"/>
                <a:gd name="T36" fmla="*/ 3639 w 5760"/>
                <a:gd name="T37" fmla="*/ 76 h 445"/>
                <a:gd name="T38" fmla="*/ 3579 w 5760"/>
                <a:gd name="T39" fmla="*/ 50 h 445"/>
                <a:gd name="T40" fmla="*/ 3513 w 5760"/>
                <a:gd name="T41" fmla="*/ 44 h 445"/>
                <a:gd name="T42" fmla="*/ 3465 w 5760"/>
                <a:gd name="T43" fmla="*/ 55 h 445"/>
                <a:gd name="T44" fmla="*/ 3405 w 5760"/>
                <a:gd name="T45" fmla="*/ 76 h 445"/>
                <a:gd name="T46" fmla="*/ 3033 w 5760"/>
                <a:gd name="T47" fmla="*/ 111 h 445"/>
                <a:gd name="T48" fmla="*/ 2829 w 5760"/>
                <a:gd name="T49" fmla="*/ 113 h 445"/>
                <a:gd name="T50" fmla="*/ 2727 w 5760"/>
                <a:gd name="T51" fmla="*/ 111 h 445"/>
                <a:gd name="T52" fmla="*/ 2695 w 5760"/>
                <a:gd name="T53" fmla="*/ 56 h 445"/>
                <a:gd name="T54" fmla="*/ 2643 w 5760"/>
                <a:gd name="T55" fmla="*/ 50 h 445"/>
                <a:gd name="T56" fmla="*/ 2543 w 5760"/>
                <a:gd name="T57" fmla="*/ 95 h 445"/>
                <a:gd name="T58" fmla="*/ 2429 w 5760"/>
                <a:gd name="T59" fmla="*/ 109 h 445"/>
                <a:gd name="T60" fmla="*/ 2307 w 5760"/>
                <a:gd name="T61" fmla="*/ 91 h 445"/>
                <a:gd name="T62" fmla="*/ 2259 w 5760"/>
                <a:gd name="T63" fmla="*/ 70 h 445"/>
                <a:gd name="T64" fmla="*/ 2170 w 5760"/>
                <a:gd name="T65" fmla="*/ 3 h 445"/>
                <a:gd name="T66" fmla="*/ 2033 w 5760"/>
                <a:gd name="T67" fmla="*/ 64 h 445"/>
                <a:gd name="T68" fmla="*/ 1779 w 5760"/>
                <a:gd name="T69" fmla="*/ 102 h 445"/>
                <a:gd name="T70" fmla="*/ 1545 w 5760"/>
                <a:gd name="T71" fmla="*/ 91 h 445"/>
                <a:gd name="T72" fmla="*/ 1467 w 5760"/>
                <a:gd name="T73" fmla="*/ 76 h 445"/>
                <a:gd name="T74" fmla="*/ 1428 w 5760"/>
                <a:gd name="T75" fmla="*/ 50 h 445"/>
                <a:gd name="T76" fmla="*/ 1374 w 5760"/>
                <a:gd name="T77" fmla="*/ 44 h 445"/>
                <a:gd name="T78" fmla="*/ 1308 w 5760"/>
                <a:gd name="T79" fmla="*/ 55 h 445"/>
                <a:gd name="T80" fmla="*/ 1140 w 5760"/>
                <a:gd name="T81" fmla="*/ 107 h 445"/>
                <a:gd name="T82" fmla="*/ 948 w 5760"/>
                <a:gd name="T83" fmla="*/ 128 h 445"/>
                <a:gd name="T84" fmla="*/ 708 w 5760"/>
                <a:gd name="T85" fmla="*/ 123 h 445"/>
                <a:gd name="T86" fmla="*/ 534 w 5760"/>
                <a:gd name="T87" fmla="*/ 96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96 h 445"/>
                <a:gd name="T98" fmla="*/ 192 w 5760"/>
                <a:gd name="T99" fmla="*/ 111 h 445"/>
                <a:gd name="T100" fmla="*/ 90 w 5760"/>
                <a:gd name="T101" fmla="*/ 111 h 445"/>
                <a:gd name="T102" fmla="*/ 0 w 5760"/>
                <a:gd name="T103" fmla="*/ 96 h 445"/>
                <a:gd name="T104" fmla="*/ 5730 w 5760"/>
                <a:gd name="T105" fmla="*/ 415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52" name="Freeform 22"/>
            <p:cNvSpPr>
              <a:spLocks noChangeArrowheads="1"/>
            </p:cNvSpPr>
            <p:nvPr/>
          </p:nvSpPr>
          <p:spPr bwMode="auto">
            <a:xfrm>
              <a:off x="0" y="3867"/>
              <a:ext cx="5768" cy="172"/>
            </a:xfrm>
            <a:custGeom>
              <a:avLst/>
              <a:gdLst>
                <a:gd name="T0" fmla="*/ 4963 w 5770"/>
                <a:gd name="T1" fmla="*/ 51 h 174"/>
                <a:gd name="T2" fmla="*/ 4741 w 5770"/>
                <a:gd name="T3" fmla="*/ 116 h 174"/>
                <a:gd name="T4" fmla="*/ 4610 w 5770"/>
                <a:gd name="T5" fmla="*/ 81 h 174"/>
                <a:gd name="T6" fmla="*/ 4568 w 5770"/>
                <a:gd name="T7" fmla="*/ 36 h 174"/>
                <a:gd name="T8" fmla="*/ 4448 w 5770"/>
                <a:gd name="T9" fmla="*/ 30 h 174"/>
                <a:gd name="T10" fmla="*/ 4171 w 5770"/>
                <a:gd name="T11" fmla="*/ 93 h 174"/>
                <a:gd name="T12" fmla="*/ 3800 w 5770"/>
                <a:gd name="T13" fmla="*/ 105 h 174"/>
                <a:gd name="T14" fmla="*/ 3602 w 5770"/>
                <a:gd name="T15" fmla="*/ 57 h 174"/>
                <a:gd name="T16" fmla="*/ 3495 w 5770"/>
                <a:gd name="T17" fmla="*/ 45 h 174"/>
                <a:gd name="T18" fmla="*/ 3321 w 5770"/>
                <a:gd name="T19" fmla="*/ 81 h 174"/>
                <a:gd name="T20" fmla="*/ 2831 w 5770"/>
                <a:gd name="T21" fmla="*/ 125 h 174"/>
                <a:gd name="T22" fmla="*/ 2688 w 5770"/>
                <a:gd name="T23" fmla="*/ 81 h 174"/>
                <a:gd name="T24" fmla="*/ 2604 w 5770"/>
                <a:gd name="T25" fmla="*/ 75 h 174"/>
                <a:gd name="T26" fmla="*/ 2401 w 5770"/>
                <a:gd name="T27" fmla="*/ 116 h 174"/>
                <a:gd name="T28" fmla="*/ 2263 w 5770"/>
                <a:gd name="T29" fmla="*/ 69 h 174"/>
                <a:gd name="T30" fmla="*/ 2136 w 5770"/>
                <a:gd name="T31" fmla="*/ 36 h 174"/>
                <a:gd name="T32" fmla="*/ 1932 w 5770"/>
                <a:gd name="T33" fmla="*/ 105 h 174"/>
                <a:gd name="T34" fmla="*/ 1510 w 5770"/>
                <a:gd name="T35" fmla="*/ 87 h 174"/>
                <a:gd name="T36" fmla="*/ 1429 w 5770"/>
                <a:gd name="T37" fmla="*/ 45 h 174"/>
                <a:gd name="T38" fmla="*/ 1333 w 5770"/>
                <a:gd name="T39" fmla="*/ 45 h 174"/>
                <a:gd name="T40" fmla="*/ 1058 w 5770"/>
                <a:gd name="T41" fmla="*/ 125 h 174"/>
                <a:gd name="T42" fmla="*/ 652 w 5770"/>
                <a:gd name="T43" fmla="*/ 125 h 174"/>
                <a:gd name="T44" fmla="*/ 442 w 5770"/>
                <a:gd name="T45" fmla="*/ 51 h 174"/>
                <a:gd name="T46" fmla="*/ 377 w 5770"/>
                <a:gd name="T47" fmla="*/ 43 h 174"/>
                <a:gd name="T48" fmla="*/ 305 w 5770"/>
                <a:gd name="T49" fmla="*/ 93 h 174"/>
                <a:gd name="T50" fmla="*/ 144 w 5770"/>
                <a:gd name="T51" fmla="*/ 119 h 174"/>
                <a:gd name="T52" fmla="*/ 0 w 5770"/>
                <a:gd name="T53" fmla="*/ 81 h 174"/>
                <a:gd name="T54" fmla="*/ 167 w 5770"/>
                <a:gd name="T55" fmla="*/ 105 h 174"/>
                <a:gd name="T56" fmla="*/ 323 w 5770"/>
                <a:gd name="T57" fmla="*/ 69 h 174"/>
                <a:gd name="T58" fmla="*/ 383 w 5770"/>
                <a:gd name="T59" fmla="*/ 24 h 174"/>
                <a:gd name="T60" fmla="*/ 460 w 5770"/>
                <a:gd name="T61" fmla="*/ 45 h 174"/>
                <a:gd name="T62" fmla="*/ 706 w 5770"/>
                <a:gd name="T63" fmla="*/ 122 h 174"/>
                <a:gd name="T64" fmla="*/ 1100 w 5770"/>
                <a:gd name="T65" fmla="*/ 105 h 174"/>
                <a:gd name="T66" fmla="*/ 1345 w 5770"/>
                <a:gd name="T67" fmla="*/ 36 h 174"/>
                <a:gd name="T68" fmla="*/ 1441 w 5770"/>
                <a:gd name="T69" fmla="*/ 43 h 174"/>
                <a:gd name="T70" fmla="*/ 1546 w 5770"/>
                <a:gd name="T71" fmla="*/ 75 h 174"/>
                <a:gd name="T72" fmla="*/ 1956 w 5770"/>
                <a:gd name="T73" fmla="*/ 81 h 174"/>
                <a:gd name="T74" fmla="*/ 2220 w 5770"/>
                <a:gd name="T75" fmla="*/ 3 h 174"/>
                <a:gd name="T76" fmla="*/ 2335 w 5770"/>
                <a:gd name="T77" fmla="*/ 87 h 174"/>
                <a:gd name="T78" fmla="*/ 2544 w 5770"/>
                <a:gd name="T79" fmla="*/ 81 h 174"/>
                <a:gd name="T80" fmla="*/ 2700 w 5770"/>
                <a:gd name="T81" fmla="*/ 24 h 174"/>
                <a:gd name="T82" fmla="*/ 2777 w 5770"/>
                <a:gd name="T83" fmla="*/ 116 h 174"/>
                <a:gd name="T84" fmla="*/ 3112 w 5770"/>
                <a:gd name="T85" fmla="*/ 87 h 174"/>
                <a:gd name="T86" fmla="*/ 3471 w 5770"/>
                <a:gd name="T87" fmla="*/ 43 h 174"/>
                <a:gd name="T88" fmla="*/ 3567 w 5770"/>
                <a:gd name="T89" fmla="*/ 42 h 174"/>
                <a:gd name="T90" fmla="*/ 3716 w 5770"/>
                <a:gd name="T91" fmla="*/ 75 h 174"/>
                <a:gd name="T92" fmla="*/ 4063 w 5770"/>
                <a:gd name="T93" fmla="*/ 87 h 174"/>
                <a:gd name="T94" fmla="*/ 4389 w 5770"/>
                <a:gd name="T95" fmla="*/ 30 h 174"/>
                <a:gd name="T96" fmla="*/ 4544 w 5770"/>
                <a:gd name="T97" fmla="*/ 6 h 174"/>
                <a:gd name="T98" fmla="*/ 4598 w 5770"/>
                <a:gd name="T99" fmla="*/ 45 h 174"/>
                <a:gd name="T100" fmla="*/ 4694 w 5770"/>
                <a:gd name="T101" fmla="*/ 93 h 174"/>
                <a:gd name="T102" fmla="*/ 4897 w 5770"/>
                <a:gd name="T103" fmla="*/ 69 h 174"/>
                <a:gd name="T104" fmla="*/ 5088 w 5770"/>
                <a:gd name="T105" fmla="*/ 14 h 174"/>
                <a:gd name="T106" fmla="*/ 5250 w 5770"/>
                <a:gd name="T107" fmla="*/ 9 h 174"/>
                <a:gd name="T108" fmla="*/ 5423 w 5770"/>
                <a:gd name="T109" fmla="*/ 36 h 174"/>
                <a:gd name="T110" fmla="*/ 5435 w 5770"/>
                <a:gd name="T111" fmla="*/ 57 h 174"/>
                <a:gd name="T112" fmla="*/ 5626 w 5770"/>
                <a:gd name="T113" fmla="*/ 75 h 174"/>
                <a:gd name="T114" fmla="*/ 5680 w 5770"/>
                <a:gd name="T115" fmla="*/ 87 h 174"/>
                <a:gd name="T116" fmla="*/ 5447 w 5770"/>
                <a:gd name="T117" fmla="*/ 75 h 174"/>
                <a:gd name="T118" fmla="*/ 5423 w 5770"/>
                <a:gd name="T119" fmla="*/ 45 h 174"/>
                <a:gd name="T120" fmla="*/ 5363 w 5770"/>
                <a:gd name="T121" fmla="*/ 30 h 174"/>
                <a:gd name="T122" fmla="*/ 5189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l-PL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071" name="Rectangle 23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1600201"/>
            <a:ext cx="10358967" cy="1825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tytułu</a:t>
            </a:r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4165601" y="6248401"/>
            <a:ext cx="3856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  <a:tab pos="2171700" algn="l"/>
              </a:tabLst>
              <a:defRPr/>
            </a:pPr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8737601" y="6243639"/>
            <a:ext cx="284056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panose="020B0602030504020204" pitchFamily="34" charset="0"/>
              </a:defRPr>
            </a:lvl1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/>
            </a:pPr>
            <a:fld id="{09B4EC4E-0456-4B85-A93A-2FCC8E561AD7}" type="slidenum">
              <a:rPr kumimoji="0" lang="pl-PL" altLang="pl-PL" sz="10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Lucida Sans Unicode" panose="020B0602030504020204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723900" algn="l"/>
                  <a:tab pos="1447800" algn="l"/>
                </a:tabLst>
                <a:defRPr/>
              </a:pPr>
              <a:t>‹#›</a:t>
            </a:fld>
            <a:endParaRPr kumimoji="0" lang="pl-PL" altLang="pl-PL" sz="1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/>
              <a:ea typeface="+mn-ea"/>
              <a:cs typeface="Lucida Sans Unicode" panose="020B0602030504020204" pitchFamily="34" charset="0"/>
            </a:endParaRP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1" y="1604963"/>
            <a:ext cx="10968567" cy="4522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/>
              <a:t>Kliknij, aby edytować format tekstu konspektu</a:t>
            </a:r>
          </a:p>
          <a:p>
            <a:pPr lvl="1"/>
            <a:r>
              <a:rPr lang="en-GB" altLang="pl-PL"/>
              <a:t>Drugi poziom konspektu</a:t>
            </a:r>
          </a:p>
          <a:p>
            <a:pPr lvl="2"/>
            <a:r>
              <a:rPr lang="en-GB" altLang="pl-PL"/>
              <a:t>Trzeci poziom konspektu</a:t>
            </a:r>
          </a:p>
          <a:p>
            <a:pPr lvl="3"/>
            <a:r>
              <a:rPr lang="en-GB" altLang="pl-PL"/>
              <a:t>Czwarty poziom konspektu</a:t>
            </a:r>
          </a:p>
          <a:p>
            <a:pPr lvl="4"/>
            <a:r>
              <a:rPr lang="en-GB" altLang="pl-PL"/>
              <a:t>Piąty poziom konspektu</a:t>
            </a:r>
          </a:p>
          <a:p>
            <a:pPr lvl="4"/>
            <a:r>
              <a:rPr lang="en-GB" altLang="pl-PL"/>
              <a:t>Szósty poziom konspektu</a:t>
            </a:r>
          </a:p>
          <a:p>
            <a:pPr lvl="4"/>
            <a:r>
              <a:rPr lang="en-GB" altLang="pl-PL"/>
              <a:t>Siódmy poziom konspektu</a:t>
            </a:r>
          </a:p>
          <a:p>
            <a:pPr lvl="4"/>
            <a:r>
              <a:rPr lang="en-GB" altLang="pl-PL"/>
              <a:t>Ósmy poziom konspektu</a:t>
            </a:r>
          </a:p>
          <a:p>
            <a:pPr lvl="4"/>
            <a:r>
              <a:rPr lang="en-GB" altLang="pl-PL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1270828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cs typeface="Arial" panose="020B0604020202020204" pitchFamily="34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">
            <a:extLst>
              <a:ext uri="{FF2B5EF4-FFF2-40B4-BE49-F238E27FC236}">
                <a16:creationId xmlns:a16="http://schemas.microsoft.com/office/drawing/2014/main" id="{05010970-2991-4485-8924-049ADE29DEF9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2056" name="Rectangle 2">
              <a:extLst>
                <a:ext uri="{FF2B5EF4-FFF2-40B4-BE49-F238E27FC236}">
                  <a16:creationId xmlns:a16="http://schemas.microsoft.com/office/drawing/2014/main" id="{DB8D95C7-20FC-49C6-B694-28CC9314C6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7" name="Rectangle 3">
              <a:extLst>
                <a:ext uri="{FF2B5EF4-FFF2-40B4-BE49-F238E27FC236}">
                  <a16:creationId xmlns:a16="http://schemas.microsoft.com/office/drawing/2014/main" id="{9AEE2F87-EE7C-4349-845B-2EE95292F6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8" name="Rectangle 4">
              <a:extLst>
                <a:ext uri="{FF2B5EF4-FFF2-40B4-BE49-F238E27FC236}">
                  <a16:creationId xmlns:a16="http://schemas.microsoft.com/office/drawing/2014/main" id="{B2257830-E0D8-47CD-856D-2E26233D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59" name="Rectangle 5">
              <a:extLst>
                <a:ext uri="{FF2B5EF4-FFF2-40B4-BE49-F238E27FC236}">
                  <a16:creationId xmlns:a16="http://schemas.microsoft.com/office/drawing/2014/main" id="{A0CBB0E7-E158-4DF5-B72C-6A58856B28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0" name="Rectangle 6">
              <a:extLst>
                <a:ext uri="{FF2B5EF4-FFF2-40B4-BE49-F238E27FC236}">
                  <a16:creationId xmlns:a16="http://schemas.microsoft.com/office/drawing/2014/main" id="{80443A13-9958-4D90-9AB1-935DD48F4A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1" name="Rectangle 7">
              <a:extLst>
                <a:ext uri="{FF2B5EF4-FFF2-40B4-BE49-F238E27FC236}">
                  <a16:creationId xmlns:a16="http://schemas.microsoft.com/office/drawing/2014/main" id="{965816E7-0720-4FC6-B5D7-7F8996346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2" name="Rectangle 8">
              <a:extLst>
                <a:ext uri="{FF2B5EF4-FFF2-40B4-BE49-F238E27FC236}">
                  <a16:creationId xmlns:a16="http://schemas.microsoft.com/office/drawing/2014/main" id="{A5AEA92A-93C1-41FE-AC9F-DC51C098B2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3" name="Rectangle 9">
              <a:extLst>
                <a:ext uri="{FF2B5EF4-FFF2-40B4-BE49-F238E27FC236}">
                  <a16:creationId xmlns:a16="http://schemas.microsoft.com/office/drawing/2014/main" id="{1EB665E9-171B-4D32-A238-BA3910F952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4" name="Rectangle 10">
              <a:extLst>
                <a:ext uri="{FF2B5EF4-FFF2-40B4-BE49-F238E27FC236}">
                  <a16:creationId xmlns:a16="http://schemas.microsoft.com/office/drawing/2014/main" id="{1C5D284B-A3A2-47F9-8AA5-5A4D06168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5" name="Rectangle 11">
              <a:extLst>
                <a:ext uri="{FF2B5EF4-FFF2-40B4-BE49-F238E27FC236}">
                  <a16:creationId xmlns:a16="http://schemas.microsoft.com/office/drawing/2014/main" id="{5E2FE53E-7F34-4B80-805B-6C2D396DAE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6" name="Rectangle 12">
              <a:extLst>
                <a:ext uri="{FF2B5EF4-FFF2-40B4-BE49-F238E27FC236}">
                  <a16:creationId xmlns:a16="http://schemas.microsoft.com/office/drawing/2014/main" id="{C433B16C-B51C-4D75-98EF-D5770F5FD6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7" name="Rectangle 13">
              <a:extLst>
                <a:ext uri="{FF2B5EF4-FFF2-40B4-BE49-F238E27FC236}">
                  <a16:creationId xmlns:a16="http://schemas.microsoft.com/office/drawing/2014/main" id="{FEA5FF76-F22B-45F1-9B47-055F3E238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8" name="Rectangle 14">
              <a:extLst>
                <a:ext uri="{FF2B5EF4-FFF2-40B4-BE49-F238E27FC236}">
                  <a16:creationId xmlns:a16="http://schemas.microsoft.com/office/drawing/2014/main" id="{79F3DBE7-9398-436E-B0A6-7BC4569E9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69" name="Rectangle 15">
              <a:extLst>
                <a:ext uri="{FF2B5EF4-FFF2-40B4-BE49-F238E27FC236}">
                  <a16:creationId xmlns:a16="http://schemas.microsoft.com/office/drawing/2014/main" id="{39CC2E57-EDA9-4BDA-A14E-42BD556010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0" name="Rectangle 16">
              <a:extLst>
                <a:ext uri="{FF2B5EF4-FFF2-40B4-BE49-F238E27FC236}">
                  <a16:creationId xmlns:a16="http://schemas.microsoft.com/office/drawing/2014/main" id="{88016866-BEB6-4DA9-8FC1-C20848E8CF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2" name="Rectangle 17">
              <a:extLst>
                <a:ext uri="{FF2B5EF4-FFF2-40B4-BE49-F238E27FC236}">
                  <a16:creationId xmlns:a16="http://schemas.microsoft.com/office/drawing/2014/main" id="{FCE0B07A-0118-4ED6-B4D5-D30E3130B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" name="Rectangle 18">
              <a:extLst>
                <a:ext uri="{FF2B5EF4-FFF2-40B4-BE49-F238E27FC236}">
                  <a16:creationId xmlns:a16="http://schemas.microsoft.com/office/drawing/2014/main" id="{04D9BDF4-6E7A-4C4C-9404-6BECA7DCE6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4" name="Rectangle 19">
              <a:extLst>
                <a:ext uri="{FF2B5EF4-FFF2-40B4-BE49-F238E27FC236}">
                  <a16:creationId xmlns:a16="http://schemas.microsoft.com/office/drawing/2014/main" id="{C2252B33-F259-415F-92FC-E6ADA6CFE7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5" name="Rectangle 20">
              <a:extLst>
                <a:ext uri="{FF2B5EF4-FFF2-40B4-BE49-F238E27FC236}">
                  <a16:creationId xmlns:a16="http://schemas.microsoft.com/office/drawing/2014/main" id="{95D113DC-7A36-488E-97F5-3E333DE5A0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6" name="Freeform 21">
              <a:extLst>
                <a:ext uri="{FF2B5EF4-FFF2-40B4-BE49-F238E27FC236}">
                  <a16:creationId xmlns:a16="http://schemas.microsoft.com/office/drawing/2014/main" id="{A70F9AE2-5A8B-470E-A28C-E7A6E47573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52 w 5760"/>
                <a:gd name="T1" fmla="*/ 74 h 445"/>
                <a:gd name="T2" fmla="*/ 5460 w 5760"/>
                <a:gd name="T3" fmla="*/ 74 h 445"/>
                <a:gd name="T4" fmla="*/ 5406 w 5760"/>
                <a:gd name="T5" fmla="*/ 74 h 445"/>
                <a:gd name="T6" fmla="*/ 5400 w 5760"/>
                <a:gd name="T7" fmla="*/ 65 h 445"/>
                <a:gd name="T8" fmla="*/ 5394 w 5760"/>
                <a:gd name="T9" fmla="*/ 44 h 445"/>
                <a:gd name="T10" fmla="*/ 5366 w 5760"/>
                <a:gd name="T11" fmla="*/ 18 h 445"/>
                <a:gd name="T12" fmla="*/ 5284 w 5760"/>
                <a:gd name="T13" fmla="*/ 7 h 445"/>
                <a:gd name="T14" fmla="*/ 5003 w 5760"/>
                <a:gd name="T15" fmla="*/ 22 h 445"/>
                <a:gd name="T16" fmla="*/ 4938 w 5760"/>
                <a:gd name="T17" fmla="*/ 55 h 445"/>
                <a:gd name="T18" fmla="*/ 4806 w 5760"/>
                <a:gd name="T19" fmla="*/ 86 h 445"/>
                <a:gd name="T20" fmla="*/ 4708 w 5760"/>
                <a:gd name="T21" fmla="*/ 96 h 445"/>
                <a:gd name="T22" fmla="*/ 4630 w 5760"/>
                <a:gd name="T23" fmla="*/ 75 h 445"/>
                <a:gd name="T24" fmla="*/ 4566 w 5760"/>
                <a:gd name="T25" fmla="*/ 25 h 445"/>
                <a:gd name="T26" fmla="*/ 4482 w 5760"/>
                <a:gd name="T27" fmla="*/ 9 h 445"/>
                <a:gd name="T28" fmla="*/ 4378 w 5760"/>
                <a:gd name="T29" fmla="*/ 39 h 445"/>
                <a:gd name="T30" fmla="*/ 4204 w 5760"/>
                <a:gd name="T31" fmla="*/ 74 h 445"/>
                <a:gd name="T32" fmla="*/ 3988 w 5760"/>
                <a:gd name="T33" fmla="*/ 86 h 445"/>
                <a:gd name="T34" fmla="*/ 3778 w 5760"/>
                <a:gd name="T35" fmla="*/ 86 h 445"/>
                <a:gd name="T36" fmla="*/ 3622 w 5760"/>
                <a:gd name="T37" fmla="*/ 74 h 445"/>
                <a:gd name="T38" fmla="*/ 3562 w 5760"/>
                <a:gd name="T39" fmla="*/ 50 h 445"/>
                <a:gd name="T40" fmla="*/ 3496 w 5760"/>
                <a:gd name="T41" fmla="*/ 44 h 445"/>
                <a:gd name="T42" fmla="*/ 3448 w 5760"/>
                <a:gd name="T43" fmla="*/ 55 h 445"/>
                <a:gd name="T44" fmla="*/ 3388 w 5760"/>
                <a:gd name="T45" fmla="*/ 74 h 445"/>
                <a:gd name="T46" fmla="*/ 3016 w 5760"/>
                <a:gd name="T47" fmla="*/ 96 h 445"/>
                <a:gd name="T48" fmla="*/ 2828 w 5760"/>
                <a:gd name="T49" fmla="*/ 112 h 445"/>
                <a:gd name="T50" fmla="*/ 2726 w 5760"/>
                <a:gd name="T51" fmla="*/ 101 h 445"/>
                <a:gd name="T52" fmla="*/ 2694 w 5760"/>
                <a:gd name="T53" fmla="*/ 56 h 445"/>
                <a:gd name="T54" fmla="*/ 2642 w 5760"/>
                <a:gd name="T55" fmla="*/ 50 h 445"/>
                <a:gd name="T56" fmla="*/ 2542 w 5760"/>
                <a:gd name="T57" fmla="*/ 79 h 445"/>
                <a:gd name="T58" fmla="*/ 2428 w 5760"/>
                <a:gd name="T59" fmla="*/ 93 h 445"/>
                <a:gd name="T60" fmla="*/ 2306 w 5760"/>
                <a:gd name="T61" fmla="*/ 75 h 445"/>
                <a:gd name="T62" fmla="*/ 2258 w 5760"/>
                <a:gd name="T63" fmla="*/ 70 h 445"/>
                <a:gd name="T64" fmla="*/ 2169 w 5760"/>
                <a:gd name="T65" fmla="*/ 3 h 445"/>
                <a:gd name="T66" fmla="*/ 2032 w 5760"/>
                <a:gd name="T67" fmla="*/ 64 h 445"/>
                <a:gd name="T68" fmla="*/ 1778 w 5760"/>
                <a:gd name="T69" fmla="*/ 86 h 445"/>
                <a:gd name="T70" fmla="*/ 1544 w 5760"/>
                <a:gd name="T71" fmla="*/ 75 h 445"/>
                <a:gd name="T72" fmla="*/ 1466 w 5760"/>
                <a:gd name="T73" fmla="*/ 74 h 445"/>
                <a:gd name="T74" fmla="*/ 1412 w 5760"/>
                <a:gd name="T75" fmla="*/ 50 h 445"/>
                <a:gd name="T76" fmla="*/ 1358 w 5760"/>
                <a:gd name="T77" fmla="*/ 44 h 445"/>
                <a:gd name="T78" fmla="*/ 1292 w 5760"/>
                <a:gd name="T79" fmla="*/ 55 h 445"/>
                <a:gd name="T80" fmla="*/ 1124 w 5760"/>
                <a:gd name="T81" fmla="*/ 91 h 445"/>
                <a:gd name="T82" fmla="*/ 948 w 5760"/>
                <a:gd name="T83" fmla="*/ 127 h 445"/>
                <a:gd name="T84" fmla="*/ 708 w 5760"/>
                <a:gd name="T85" fmla="*/ 122 h 445"/>
                <a:gd name="T86" fmla="*/ 534 w 5760"/>
                <a:gd name="T87" fmla="*/ 80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80 h 445"/>
                <a:gd name="T98" fmla="*/ 192 w 5760"/>
                <a:gd name="T99" fmla="*/ 96 h 445"/>
                <a:gd name="T100" fmla="*/ 90 w 5760"/>
                <a:gd name="T101" fmla="*/ 96 h 445"/>
                <a:gd name="T102" fmla="*/ 0 w 5760"/>
                <a:gd name="T103" fmla="*/ 80 h 445"/>
                <a:gd name="T104" fmla="*/ 5712 w 5760"/>
                <a:gd name="T105" fmla="*/ 397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  <p:sp>
          <p:nvSpPr>
            <p:cNvPr id="2076" name="Freeform 22">
              <a:extLst>
                <a:ext uri="{FF2B5EF4-FFF2-40B4-BE49-F238E27FC236}">
                  <a16:creationId xmlns:a16="http://schemas.microsoft.com/office/drawing/2014/main" id="{F591FF54-172D-41D8-A68D-33DD57E1C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45 w 5770"/>
                <a:gd name="T1" fmla="*/ 50 h 174"/>
                <a:gd name="T2" fmla="*/ 4739 w 5770"/>
                <a:gd name="T3" fmla="*/ 100 h 174"/>
                <a:gd name="T4" fmla="*/ 4608 w 5770"/>
                <a:gd name="T5" fmla="*/ 75 h 174"/>
                <a:gd name="T6" fmla="*/ 4566 w 5770"/>
                <a:gd name="T7" fmla="*/ 29 h 174"/>
                <a:gd name="T8" fmla="*/ 4446 w 5770"/>
                <a:gd name="T9" fmla="*/ 29 h 174"/>
                <a:gd name="T10" fmla="*/ 4154 w 5770"/>
                <a:gd name="T11" fmla="*/ 81 h 174"/>
                <a:gd name="T12" fmla="*/ 3783 w 5770"/>
                <a:gd name="T13" fmla="*/ 88 h 174"/>
                <a:gd name="T14" fmla="*/ 3585 w 5770"/>
                <a:gd name="T15" fmla="*/ 56 h 174"/>
                <a:gd name="T16" fmla="*/ 3478 w 5770"/>
                <a:gd name="T17" fmla="*/ 44 h 174"/>
                <a:gd name="T18" fmla="*/ 3304 w 5770"/>
                <a:gd name="T19" fmla="*/ 75 h 174"/>
                <a:gd name="T20" fmla="*/ 2830 w 5770"/>
                <a:gd name="T21" fmla="*/ 116 h 174"/>
                <a:gd name="T22" fmla="*/ 2687 w 5770"/>
                <a:gd name="T23" fmla="*/ 75 h 174"/>
                <a:gd name="T24" fmla="*/ 2603 w 5770"/>
                <a:gd name="T25" fmla="*/ 72 h 174"/>
                <a:gd name="T26" fmla="*/ 2400 w 5770"/>
                <a:gd name="T27" fmla="*/ 100 h 174"/>
                <a:gd name="T28" fmla="*/ 2262 w 5770"/>
                <a:gd name="T29" fmla="*/ 68 h 174"/>
                <a:gd name="T30" fmla="*/ 2135 w 5770"/>
                <a:gd name="T31" fmla="*/ 29 h 174"/>
                <a:gd name="T32" fmla="*/ 1931 w 5770"/>
                <a:gd name="T33" fmla="*/ 88 h 174"/>
                <a:gd name="T34" fmla="*/ 1509 w 5770"/>
                <a:gd name="T35" fmla="*/ 78 h 174"/>
                <a:gd name="T36" fmla="*/ 1413 w 5770"/>
                <a:gd name="T37" fmla="*/ 44 h 174"/>
                <a:gd name="T38" fmla="*/ 1317 w 5770"/>
                <a:gd name="T39" fmla="*/ 44 h 174"/>
                <a:gd name="T40" fmla="*/ 1042 w 5770"/>
                <a:gd name="T41" fmla="*/ 116 h 174"/>
                <a:gd name="T42" fmla="*/ 652 w 5770"/>
                <a:gd name="T43" fmla="*/ 116 h 174"/>
                <a:gd name="T44" fmla="*/ 442 w 5770"/>
                <a:gd name="T45" fmla="*/ 50 h 174"/>
                <a:gd name="T46" fmla="*/ 377 w 5770"/>
                <a:gd name="T47" fmla="*/ 32 h 174"/>
                <a:gd name="T48" fmla="*/ 305 w 5770"/>
                <a:gd name="T49" fmla="*/ 81 h 174"/>
                <a:gd name="T50" fmla="*/ 144 w 5770"/>
                <a:gd name="T51" fmla="*/ 106 h 174"/>
                <a:gd name="T52" fmla="*/ 0 w 5770"/>
                <a:gd name="T53" fmla="*/ 75 h 174"/>
                <a:gd name="T54" fmla="*/ 167 w 5770"/>
                <a:gd name="T55" fmla="*/ 88 h 174"/>
                <a:gd name="T56" fmla="*/ 323 w 5770"/>
                <a:gd name="T57" fmla="*/ 68 h 174"/>
                <a:gd name="T58" fmla="*/ 383 w 5770"/>
                <a:gd name="T59" fmla="*/ 24 h 174"/>
                <a:gd name="T60" fmla="*/ 460 w 5770"/>
                <a:gd name="T61" fmla="*/ 44 h 174"/>
                <a:gd name="T62" fmla="*/ 706 w 5770"/>
                <a:gd name="T63" fmla="*/ 112 h 174"/>
                <a:gd name="T64" fmla="*/ 1084 w 5770"/>
                <a:gd name="T65" fmla="*/ 88 h 174"/>
                <a:gd name="T66" fmla="*/ 1329 w 5770"/>
                <a:gd name="T67" fmla="*/ 29 h 174"/>
                <a:gd name="T68" fmla="*/ 1425 w 5770"/>
                <a:gd name="T69" fmla="*/ 32 h 174"/>
                <a:gd name="T70" fmla="*/ 1545 w 5770"/>
                <a:gd name="T71" fmla="*/ 72 h 174"/>
                <a:gd name="T72" fmla="*/ 1955 w 5770"/>
                <a:gd name="T73" fmla="*/ 75 h 174"/>
                <a:gd name="T74" fmla="*/ 2219 w 5770"/>
                <a:gd name="T75" fmla="*/ 3 h 174"/>
                <a:gd name="T76" fmla="*/ 2334 w 5770"/>
                <a:gd name="T77" fmla="*/ 78 h 174"/>
                <a:gd name="T78" fmla="*/ 2543 w 5770"/>
                <a:gd name="T79" fmla="*/ 75 h 174"/>
                <a:gd name="T80" fmla="*/ 2699 w 5770"/>
                <a:gd name="T81" fmla="*/ 24 h 174"/>
                <a:gd name="T82" fmla="*/ 2776 w 5770"/>
                <a:gd name="T83" fmla="*/ 100 h 174"/>
                <a:gd name="T84" fmla="*/ 3095 w 5770"/>
                <a:gd name="T85" fmla="*/ 78 h 174"/>
                <a:gd name="T86" fmla="*/ 3454 w 5770"/>
                <a:gd name="T87" fmla="*/ 32 h 174"/>
                <a:gd name="T88" fmla="*/ 3550 w 5770"/>
                <a:gd name="T89" fmla="*/ 29 h 174"/>
                <a:gd name="T90" fmla="*/ 3699 w 5770"/>
                <a:gd name="T91" fmla="*/ 72 h 174"/>
                <a:gd name="T92" fmla="*/ 4046 w 5770"/>
                <a:gd name="T93" fmla="*/ 78 h 174"/>
                <a:gd name="T94" fmla="*/ 4387 w 5770"/>
                <a:gd name="T95" fmla="*/ 29 h 174"/>
                <a:gd name="T96" fmla="*/ 4542 w 5770"/>
                <a:gd name="T97" fmla="*/ 6 h 174"/>
                <a:gd name="T98" fmla="*/ 4596 w 5770"/>
                <a:gd name="T99" fmla="*/ 44 h 174"/>
                <a:gd name="T100" fmla="*/ 4692 w 5770"/>
                <a:gd name="T101" fmla="*/ 81 h 174"/>
                <a:gd name="T102" fmla="*/ 4879 w 5770"/>
                <a:gd name="T103" fmla="*/ 68 h 174"/>
                <a:gd name="T104" fmla="*/ 5070 w 5770"/>
                <a:gd name="T105" fmla="*/ 14 h 174"/>
                <a:gd name="T106" fmla="*/ 5232 w 5770"/>
                <a:gd name="T107" fmla="*/ 9 h 174"/>
                <a:gd name="T108" fmla="*/ 5405 w 5770"/>
                <a:gd name="T109" fmla="*/ 29 h 174"/>
                <a:gd name="T110" fmla="*/ 5417 w 5770"/>
                <a:gd name="T111" fmla="*/ 56 h 174"/>
                <a:gd name="T112" fmla="*/ 5608 w 5770"/>
                <a:gd name="T113" fmla="*/ 72 h 174"/>
                <a:gd name="T114" fmla="*/ 5662 w 5770"/>
                <a:gd name="T115" fmla="*/ 78 h 174"/>
                <a:gd name="T116" fmla="*/ 5429 w 5770"/>
                <a:gd name="T117" fmla="*/ 72 h 174"/>
                <a:gd name="T118" fmla="*/ 5405 w 5770"/>
                <a:gd name="T119" fmla="*/ 44 h 174"/>
                <a:gd name="T120" fmla="*/ 5345 w 5770"/>
                <a:gd name="T121" fmla="*/ 29 h 174"/>
                <a:gd name="T122" fmla="*/ 5171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defTabSz="336947">
                <a:defRPr/>
              </a:pPr>
              <a:endParaRPr lang="pl-PL" sz="1350">
                <a:solidFill>
                  <a:srgbClr val="FFFFFF"/>
                </a:solidFill>
              </a:endParaRPr>
            </a:p>
          </p:txBody>
        </p:sp>
      </p:grpSp>
      <p:sp>
        <p:nvSpPr>
          <p:cNvPr id="2071" name="Rectangle 23">
            <a:extLst>
              <a:ext uri="{FF2B5EF4-FFF2-40B4-BE49-F238E27FC236}">
                <a16:creationId xmlns:a16="http://schemas.microsoft.com/office/drawing/2014/main" id="{3E5B0871-9D43-425C-8E0D-D77E7358CD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600200"/>
            <a:ext cx="10356851" cy="1824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C705AD97-7922-4584-8601-B002FF03439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3" name="Rectangle 25">
            <a:extLst>
              <a:ext uri="{FF2B5EF4-FFF2-40B4-BE49-F238E27FC236}">
                <a16:creationId xmlns:a16="http://schemas.microsoft.com/office/drawing/2014/main" id="{C7D6BFD2-1677-4AEC-B989-BA4A41D5AC52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defTabSz="336947" eaLnBrk="1" hangingPunct="1">
              <a:buClrTx/>
              <a:buSzPct val="100000"/>
              <a:buFontTx/>
              <a:buNone/>
              <a:tabLst>
                <a:tab pos="542925" algn="l"/>
                <a:tab pos="1085850" algn="l"/>
                <a:tab pos="1628775" algn="l"/>
              </a:tabLst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Lucida Sans Unicode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074" name="Rectangle 26">
            <a:extLst>
              <a:ext uri="{FF2B5EF4-FFF2-40B4-BE49-F238E27FC236}">
                <a16:creationId xmlns:a16="http://schemas.microsoft.com/office/drawing/2014/main" id="{E28C967F-84FF-4B30-B26D-730FC572F2A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defTabSz="336947" eaLnBrk="1" hangingPunct="1">
              <a:buClrTx/>
              <a:buSzPct val="100000"/>
              <a:buFontTx/>
              <a:buNone/>
              <a:defRPr sz="75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  <a:cs typeface="Lucida Sans Unicode" panose="020B0602030504020204" pitchFamily="34" charset="0"/>
              </a:defRPr>
            </a:lvl1pPr>
          </a:lstStyle>
          <a:p>
            <a:pPr>
              <a:defRPr/>
            </a:pPr>
            <a:fld id="{A4278C0E-AE62-4BB2-942B-EF17288FDE65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2075" name="Rectangle 27">
            <a:extLst>
              <a:ext uri="{FF2B5EF4-FFF2-40B4-BE49-F238E27FC236}">
                <a16:creationId xmlns:a16="http://schemas.microsoft.com/office/drawing/2014/main" id="{EC54F0AB-1EED-4EE8-8048-CABC1445FB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4963"/>
            <a:ext cx="10966451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</p:spTree>
    <p:extLst>
      <p:ext uri="{BB962C8B-B14F-4D97-AF65-F5344CB8AC3E}">
        <p14:creationId xmlns:p14="http://schemas.microsoft.com/office/powerpoint/2010/main" val="305062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1">
            <a:extLst>
              <a:ext uri="{FF2B5EF4-FFF2-40B4-BE49-F238E27FC236}">
                <a16:creationId xmlns:a16="http://schemas.microsoft.com/office/drawing/2014/main" id="{79516C8D-30D8-4F4D-8A52-A3832E6E1433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206817" cy="6853238"/>
            <a:chOff x="0" y="0"/>
            <a:chExt cx="5767" cy="4317"/>
          </a:xfrm>
        </p:grpSpPr>
        <p:sp>
          <p:nvSpPr>
            <p:cNvPr id="3080" name="Rectangle 2">
              <a:extLst>
                <a:ext uri="{FF2B5EF4-FFF2-40B4-BE49-F238E27FC236}">
                  <a16:creationId xmlns:a16="http://schemas.microsoft.com/office/drawing/2014/main" id="{CBA701AF-AB0B-4A6D-B873-BBC67EC9F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32" y="1"/>
              <a:ext cx="525" cy="4316"/>
            </a:xfrm>
            <a:prstGeom prst="rect">
              <a:avLst/>
            </a:prstGeom>
            <a:gradFill rotWithShape="0">
              <a:gsLst>
                <a:gs pos="0">
                  <a:srgbClr val="0E0E0E"/>
                </a:gs>
                <a:gs pos="100000">
                  <a:srgbClr val="0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1" name="Rectangle 3">
              <a:extLst>
                <a:ext uri="{FF2B5EF4-FFF2-40B4-BE49-F238E27FC236}">
                  <a16:creationId xmlns:a16="http://schemas.microsoft.com/office/drawing/2014/main" id="{1F1CF6D4-25E8-4493-8531-C5DBDA2087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2" name="Rectangle 4">
              <a:extLst>
                <a:ext uri="{FF2B5EF4-FFF2-40B4-BE49-F238E27FC236}">
                  <a16:creationId xmlns:a16="http://schemas.microsoft.com/office/drawing/2014/main" id="{98B26668-AE8B-45AD-8FD0-1AAE8EE50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28" y="0"/>
              <a:ext cx="42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3" name="Rectangle 5">
              <a:extLst>
                <a:ext uri="{FF2B5EF4-FFF2-40B4-BE49-F238E27FC236}">
                  <a16:creationId xmlns:a16="http://schemas.microsoft.com/office/drawing/2014/main" id="{44AB02AC-F71B-49E2-AE81-079F2B524B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0"/>
              <a:ext cx="237" cy="4317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4" name="Rectangle 6">
              <a:extLst>
                <a:ext uri="{FF2B5EF4-FFF2-40B4-BE49-F238E27FC236}">
                  <a16:creationId xmlns:a16="http://schemas.microsoft.com/office/drawing/2014/main" id="{C23610AD-A58E-4C5E-A09E-7089DD3DD5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44" y="0"/>
              <a:ext cx="38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5" name="Rectangle 7">
              <a:extLst>
                <a:ext uri="{FF2B5EF4-FFF2-40B4-BE49-F238E27FC236}">
                  <a16:creationId xmlns:a16="http://schemas.microsoft.com/office/drawing/2014/main" id="{C490E0BE-B54B-4712-83A8-AAE3D66654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0"/>
              <a:ext cx="573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6" name="Rectangle 8">
              <a:extLst>
                <a:ext uri="{FF2B5EF4-FFF2-40B4-BE49-F238E27FC236}">
                  <a16:creationId xmlns:a16="http://schemas.microsoft.com/office/drawing/2014/main" id="{5AEB4340-344D-43AF-9058-4CDCD3B45F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0"/>
              <a:ext cx="189" cy="4317"/>
            </a:xfrm>
            <a:prstGeom prst="rect">
              <a:avLst/>
            </a:prstGeom>
            <a:gradFill rotWithShape="0">
              <a:gsLst>
                <a:gs pos="0">
                  <a:srgbClr val="511B00"/>
                </a:gs>
                <a:gs pos="50000">
                  <a:srgbClr val="602000"/>
                </a:gs>
                <a:gs pos="100000">
                  <a:srgbClr val="511B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7" name="Rectangle 9">
              <a:extLst>
                <a:ext uri="{FF2B5EF4-FFF2-40B4-BE49-F238E27FC236}">
                  <a16:creationId xmlns:a16="http://schemas.microsoft.com/office/drawing/2014/main" id="{7395769A-9758-4BF0-A095-B34C6CB29F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85" cy="4317"/>
            </a:xfrm>
            <a:prstGeom prst="rect">
              <a:avLst/>
            </a:prstGeom>
            <a:gradFill rotWithShape="0">
              <a:gsLst>
                <a:gs pos="0">
                  <a:srgbClr val="4B19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8" name="Rectangle 10">
              <a:extLst>
                <a:ext uri="{FF2B5EF4-FFF2-40B4-BE49-F238E27FC236}">
                  <a16:creationId xmlns:a16="http://schemas.microsoft.com/office/drawing/2014/main" id="{5B6BD46B-FD56-4D74-AFC7-5D7EFBE832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89" name="Rectangle 11">
              <a:extLst>
                <a:ext uri="{FF2B5EF4-FFF2-40B4-BE49-F238E27FC236}">
                  <a16:creationId xmlns:a16="http://schemas.microsoft.com/office/drawing/2014/main" id="{0B25CA95-5C14-439C-910B-7F3E23F2A6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0" name="Rectangle 12">
              <a:extLst>
                <a:ext uri="{FF2B5EF4-FFF2-40B4-BE49-F238E27FC236}">
                  <a16:creationId xmlns:a16="http://schemas.microsoft.com/office/drawing/2014/main" id="{9CCBBB3E-E6BD-427D-A0E4-4E1357137B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8" y="0"/>
              <a:ext cx="141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1" name="Rectangle 13">
              <a:extLst>
                <a:ext uri="{FF2B5EF4-FFF2-40B4-BE49-F238E27FC236}">
                  <a16:creationId xmlns:a16="http://schemas.microsoft.com/office/drawing/2014/main" id="{DE6DAC8C-65B3-4864-AA46-AD51F39A5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0"/>
              <a:ext cx="249" cy="4317"/>
            </a:xfrm>
            <a:prstGeom prst="rect">
              <a:avLst/>
            </a:prstGeom>
            <a:solidFill>
              <a:srgbClr val="602000"/>
            </a:soli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2" name="Rectangle 14">
              <a:extLst>
                <a:ext uri="{FF2B5EF4-FFF2-40B4-BE49-F238E27FC236}">
                  <a16:creationId xmlns:a16="http://schemas.microsoft.com/office/drawing/2014/main" id="{A7BAFA0A-C580-417F-A710-203AFE565E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0"/>
              <a:ext cx="141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3" name="Rectangle 15">
              <a:extLst>
                <a:ext uri="{FF2B5EF4-FFF2-40B4-BE49-F238E27FC236}">
                  <a16:creationId xmlns:a16="http://schemas.microsoft.com/office/drawing/2014/main" id="{B2E9B1C0-AD97-4DA0-B3FC-47E0BD40CF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08" y="0"/>
              <a:ext cx="669" cy="431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4" name="Rectangle 16">
              <a:extLst>
                <a:ext uri="{FF2B5EF4-FFF2-40B4-BE49-F238E27FC236}">
                  <a16:creationId xmlns:a16="http://schemas.microsoft.com/office/drawing/2014/main" id="{13B1FBFF-B0E7-4525-8715-FFD3359DC0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0"/>
              <a:ext cx="621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5000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5" name="Rectangle 17">
              <a:extLst>
                <a:ext uri="{FF2B5EF4-FFF2-40B4-BE49-F238E27FC236}">
                  <a16:creationId xmlns:a16="http://schemas.microsoft.com/office/drawing/2014/main" id="{2C88F3A0-FC61-413F-AF86-3A6CA5433B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0" y="0"/>
              <a:ext cx="525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6" name="Rectangle 18">
              <a:extLst>
                <a:ext uri="{FF2B5EF4-FFF2-40B4-BE49-F238E27FC236}">
                  <a16:creationId xmlns:a16="http://schemas.microsoft.com/office/drawing/2014/main" id="{4A43789D-D156-4DA6-9B9E-5FA3FA7379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8" y="0"/>
              <a:ext cx="237" cy="4317"/>
            </a:xfrm>
            <a:prstGeom prst="rect">
              <a:avLst/>
            </a:prstGeom>
            <a:gradFill rotWithShape="0">
              <a:gsLst>
                <a:gs pos="0">
                  <a:srgbClr val="5C1E00"/>
                </a:gs>
                <a:gs pos="50000">
                  <a:srgbClr val="602000"/>
                </a:gs>
                <a:gs pos="100000">
                  <a:srgbClr val="5C1E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7" name="Rectangle 19">
              <a:extLst>
                <a:ext uri="{FF2B5EF4-FFF2-40B4-BE49-F238E27FC236}">
                  <a16:creationId xmlns:a16="http://schemas.microsoft.com/office/drawing/2014/main" id="{88A132F2-7A29-45BC-B4AE-284B1F4C3F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0" y="0"/>
              <a:ext cx="149" cy="4317"/>
            </a:xfrm>
            <a:prstGeom prst="rect">
              <a:avLst/>
            </a:prstGeom>
            <a:gradFill rotWithShape="0">
              <a:gsLst>
                <a:gs pos="0">
                  <a:srgbClr val="602000"/>
                </a:gs>
                <a:gs pos="100000">
                  <a:srgbClr val="800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8" name="Rectangle 20">
              <a:extLst>
                <a:ext uri="{FF2B5EF4-FFF2-40B4-BE49-F238E27FC236}">
                  <a16:creationId xmlns:a16="http://schemas.microsoft.com/office/drawing/2014/main" id="{546D1467-4E11-499C-87D6-8BB658EBA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66" y="0"/>
              <a:ext cx="333" cy="4317"/>
            </a:xfrm>
            <a:prstGeom prst="rect">
              <a:avLst/>
            </a:prstGeom>
            <a:gradFill rotWithShape="0">
              <a:gsLst>
                <a:gs pos="0">
                  <a:srgbClr val="800000"/>
                </a:gs>
                <a:gs pos="100000">
                  <a:srgbClr val="602000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endParaRPr lang="pl-PL" altLang="pl-PL" sz="1350">
                <a:solidFill>
                  <a:srgbClr val="FFFFFF"/>
                </a:solidFill>
              </a:endParaRPr>
            </a:p>
          </p:txBody>
        </p:sp>
        <p:sp>
          <p:nvSpPr>
            <p:cNvPr id="3099" name="Freeform 21">
              <a:extLst>
                <a:ext uri="{FF2B5EF4-FFF2-40B4-BE49-F238E27FC236}">
                  <a16:creationId xmlns:a16="http://schemas.microsoft.com/office/drawing/2014/main" id="{B983BF48-2B7E-4B46-8CDB-BAFBE08BE9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3875"/>
              <a:ext cx="5757" cy="442"/>
            </a:xfrm>
            <a:custGeom>
              <a:avLst/>
              <a:gdLst>
                <a:gd name="T0" fmla="*/ 5625 w 5760"/>
                <a:gd name="T1" fmla="*/ 74 h 445"/>
                <a:gd name="T2" fmla="*/ 5433 w 5760"/>
                <a:gd name="T3" fmla="*/ 74 h 445"/>
                <a:gd name="T4" fmla="*/ 5379 w 5760"/>
                <a:gd name="T5" fmla="*/ 74 h 445"/>
                <a:gd name="T6" fmla="*/ 5373 w 5760"/>
                <a:gd name="T7" fmla="*/ 65 h 445"/>
                <a:gd name="T8" fmla="*/ 5367 w 5760"/>
                <a:gd name="T9" fmla="*/ 44 h 445"/>
                <a:gd name="T10" fmla="*/ 5339 w 5760"/>
                <a:gd name="T11" fmla="*/ 18 h 445"/>
                <a:gd name="T12" fmla="*/ 5257 w 5760"/>
                <a:gd name="T13" fmla="*/ 7 h 445"/>
                <a:gd name="T14" fmla="*/ 4976 w 5760"/>
                <a:gd name="T15" fmla="*/ 22 h 445"/>
                <a:gd name="T16" fmla="*/ 4911 w 5760"/>
                <a:gd name="T17" fmla="*/ 55 h 445"/>
                <a:gd name="T18" fmla="*/ 4786 w 5760"/>
                <a:gd name="T19" fmla="*/ 77 h 445"/>
                <a:gd name="T20" fmla="*/ 4690 w 5760"/>
                <a:gd name="T21" fmla="*/ 87 h 445"/>
                <a:gd name="T22" fmla="*/ 4612 w 5760"/>
                <a:gd name="T23" fmla="*/ 74 h 445"/>
                <a:gd name="T24" fmla="*/ 4548 w 5760"/>
                <a:gd name="T25" fmla="*/ 25 h 445"/>
                <a:gd name="T26" fmla="*/ 4464 w 5760"/>
                <a:gd name="T27" fmla="*/ 9 h 445"/>
                <a:gd name="T28" fmla="*/ 4360 w 5760"/>
                <a:gd name="T29" fmla="*/ 39 h 445"/>
                <a:gd name="T30" fmla="*/ 4186 w 5760"/>
                <a:gd name="T31" fmla="*/ 74 h 445"/>
                <a:gd name="T32" fmla="*/ 3970 w 5760"/>
                <a:gd name="T33" fmla="*/ 77 h 445"/>
                <a:gd name="T34" fmla="*/ 3760 w 5760"/>
                <a:gd name="T35" fmla="*/ 77 h 445"/>
                <a:gd name="T36" fmla="*/ 3604 w 5760"/>
                <a:gd name="T37" fmla="*/ 74 h 445"/>
                <a:gd name="T38" fmla="*/ 3544 w 5760"/>
                <a:gd name="T39" fmla="*/ 50 h 445"/>
                <a:gd name="T40" fmla="*/ 3478 w 5760"/>
                <a:gd name="T41" fmla="*/ 44 h 445"/>
                <a:gd name="T42" fmla="*/ 3430 w 5760"/>
                <a:gd name="T43" fmla="*/ 55 h 445"/>
                <a:gd name="T44" fmla="*/ 3370 w 5760"/>
                <a:gd name="T45" fmla="*/ 74 h 445"/>
                <a:gd name="T46" fmla="*/ 2998 w 5760"/>
                <a:gd name="T47" fmla="*/ 87 h 445"/>
                <a:gd name="T48" fmla="*/ 2819 w 5760"/>
                <a:gd name="T49" fmla="*/ 103 h 445"/>
                <a:gd name="T50" fmla="*/ 2717 w 5760"/>
                <a:gd name="T51" fmla="*/ 92 h 445"/>
                <a:gd name="T52" fmla="*/ 2685 w 5760"/>
                <a:gd name="T53" fmla="*/ 56 h 445"/>
                <a:gd name="T54" fmla="*/ 2633 w 5760"/>
                <a:gd name="T55" fmla="*/ 50 h 445"/>
                <a:gd name="T56" fmla="*/ 2533 w 5760"/>
                <a:gd name="T57" fmla="*/ 74 h 445"/>
                <a:gd name="T58" fmla="*/ 2419 w 5760"/>
                <a:gd name="T59" fmla="*/ 84 h 445"/>
                <a:gd name="T60" fmla="*/ 2297 w 5760"/>
                <a:gd name="T61" fmla="*/ 74 h 445"/>
                <a:gd name="T62" fmla="*/ 2249 w 5760"/>
                <a:gd name="T63" fmla="*/ 70 h 445"/>
                <a:gd name="T64" fmla="*/ 2160 w 5760"/>
                <a:gd name="T65" fmla="*/ 3 h 445"/>
                <a:gd name="T66" fmla="*/ 2023 w 5760"/>
                <a:gd name="T67" fmla="*/ 64 h 445"/>
                <a:gd name="T68" fmla="*/ 1769 w 5760"/>
                <a:gd name="T69" fmla="*/ 77 h 445"/>
                <a:gd name="T70" fmla="*/ 1535 w 5760"/>
                <a:gd name="T71" fmla="*/ 74 h 445"/>
                <a:gd name="T72" fmla="*/ 1457 w 5760"/>
                <a:gd name="T73" fmla="*/ 74 h 445"/>
                <a:gd name="T74" fmla="*/ 1403 w 5760"/>
                <a:gd name="T75" fmla="*/ 50 h 445"/>
                <a:gd name="T76" fmla="*/ 1349 w 5760"/>
                <a:gd name="T77" fmla="*/ 44 h 445"/>
                <a:gd name="T78" fmla="*/ 1283 w 5760"/>
                <a:gd name="T79" fmla="*/ 55 h 445"/>
                <a:gd name="T80" fmla="*/ 1115 w 5760"/>
                <a:gd name="T81" fmla="*/ 82 h 445"/>
                <a:gd name="T82" fmla="*/ 948 w 5760"/>
                <a:gd name="T83" fmla="*/ 118 h 445"/>
                <a:gd name="T84" fmla="*/ 708 w 5760"/>
                <a:gd name="T85" fmla="*/ 113 h 445"/>
                <a:gd name="T86" fmla="*/ 534 w 5760"/>
                <a:gd name="T87" fmla="*/ 74 h 445"/>
                <a:gd name="T88" fmla="*/ 444 w 5760"/>
                <a:gd name="T89" fmla="*/ 55 h 445"/>
                <a:gd name="T90" fmla="*/ 396 w 5760"/>
                <a:gd name="T91" fmla="*/ 34 h 445"/>
                <a:gd name="T92" fmla="*/ 378 w 5760"/>
                <a:gd name="T93" fmla="*/ 39 h 445"/>
                <a:gd name="T94" fmla="*/ 342 w 5760"/>
                <a:gd name="T95" fmla="*/ 70 h 445"/>
                <a:gd name="T96" fmla="*/ 288 w 5760"/>
                <a:gd name="T97" fmla="*/ 74 h 445"/>
                <a:gd name="T98" fmla="*/ 192 w 5760"/>
                <a:gd name="T99" fmla="*/ 87 h 445"/>
                <a:gd name="T100" fmla="*/ 90 w 5760"/>
                <a:gd name="T101" fmla="*/ 87 h 445"/>
                <a:gd name="T102" fmla="*/ 0 w 5760"/>
                <a:gd name="T103" fmla="*/ 74 h 445"/>
                <a:gd name="T104" fmla="*/ 5685 w 5760"/>
                <a:gd name="T105" fmla="*/ 370 h 44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0" t="0" r="r" b="b"/>
              <a:pathLst>
                <a:path w="5760" h="445">
                  <a:moveTo>
                    <a:pt x="5760" y="445"/>
                  </a:moveTo>
                  <a:lnTo>
                    <a:pt x="5760" y="76"/>
                  </a:lnTo>
                  <a:lnTo>
                    <a:pt x="5730" y="81"/>
                  </a:lnTo>
                  <a:lnTo>
                    <a:pt x="5700" y="86"/>
                  </a:lnTo>
                  <a:lnTo>
                    <a:pt x="5646" y="91"/>
                  </a:lnTo>
                  <a:lnTo>
                    <a:pt x="5592" y="91"/>
                  </a:lnTo>
                  <a:lnTo>
                    <a:pt x="5544" y="91"/>
                  </a:lnTo>
                  <a:lnTo>
                    <a:pt x="5508" y="86"/>
                  </a:lnTo>
                  <a:lnTo>
                    <a:pt x="5490" y="86"/>
                  </a:lnTo>
                  <a:lnTo>
                    <a:pt x="5478" y="81"/>
                  </a:lnTo>
                  <a:lnTo>
                    <a:pt x="5466" y="76"/>
                  </a:lnTo>
                  <a:lnTo>
                    <a:pt x="5454" y="76"/>
                  </a:lnTo>
                  <a:lnTo>
                    <a:pt x="5454" y="70"/>
                  </a:lnTo>
                  <a:lnTo>
                    <a:pt x="5448" y="70"/>
                  </a:lnTo>
                  <a:lnTo>
                    <a:pt x="5448" y="65"/>
                  </a:lnTo>
                  <a:lnTo>
                    <a:pt x="5448" y="60"/>
                  </a:lnTo>
                  <a:lnTo>
                    <a:pt x="5448" y="55"/>
                  </a:lnTo>
                  <a:lnTo>
                    <a:pt x="5442" y="50"/>
                  </a:lnTo>
                  <a:lnTo>
                    <a:pt x="5442" y="44"/>
                  </a:lnTo>
                  <a:lnTo>
                    <a:pt x="5436" y="39"/>
                  </a:lnTo>
                  <a:lnTo>
                    <a:pt x="5424" y="34"/>
                  </a:lnTo>
                  <a:lnTo>
                    <a:pt x="5418" y="29"/>
                  </a:lnTo>
                  <a:lnTo>
                    <a:pt x="5414" y="18"/>
                  </a:lnTo>
                  <a:lnTo>
                    <a:pt x="5401" y="16"/>
                  </a:lnTo>
                  <a:lnTo>
                    <a:pt x="5386" y="10"/>
                  </a:lnTo>
                  <a:lnTo>
                    <a:pt x="5368" y="7"/>
                  </a:lnTo>
                  <a:lnTo>
                    <a:pt x="5332" y="7"/>
                  </a:lnTo>
                  <a:lnTo>
                    <a:pt x="5246" y="10"/>
                  </a:lnTo>
                  <a:lnTo>
                    <a:pt x="5144" y="7"/>
                  </a:lnTo>
                  <a:lnTo>
                    <a:pt x="5090" y="16"/>
                  </a:lnTo>
                  <a:lnTo>
                    <a:pt x="5051" y="22"/>
                  </a:lnTo>
                  <a:lnTo>
                    <a:pt x="5036" y="30"/>
                  </a:lnTo>
                  <a:lnTo>
                    <a:pt x="5022" y="39"/>
                  </a:lnTo>
                  <a:lnTo>
                    <a:pt x="5010" y="44"/>
                  </a:lnTo>
                  <a:lnTo>
                    <a:pt x="4986" y="55"/>
                  </a:lnTo>
                  <a:lnTo>
                    <a:pt x="4950" y="70"/>
                  </a:lnTo>
                  <a:lnTo>
                    <a:pt x="4920" y="86"/>
                  </a:lnTo>
                  <a:lnTo>
                    <a:pt x="4884" y="96"/>
                  </a:lnTo>
                  <a:lnTo>
                    <a:pt x="4854" y="102"/>
                  </a:lnTo>
                  <a:lnTo>
                    <a:pt x="4824" y="107"/>
                  </a:lnTo>
                  <a:lnTo>
                    <a:pt x="4794" y="112"/>
                  </a:lnTo>
                  <a:lnTo>
                    <a:pt x="4764" y="112"/>
                  </a:lnTo>
                  <a:lnTo>
                    <a:pt x="4740" y="112"/>
                  </a:lnTo>
                  <a:lnTo>
                    <a:pt x="4716" y="107"/>
                  </a:lnTo>
                  <a:lnTo>
                    <a:pt x="4698" y="102"/>
                  </a:lnTo>
                  <a:lnTo>
                    <a:pt x="4674" y="96"/>
                  </a:lnTo>
                  <a:lnTo>
                    <a:pt x="4662" y="91"/>
                  </a:lnTo>
                  <a:lnTo>
                    <a:pt x="4644" y="86"/>
                  </a:lnTo>
                  <a:lnTo>
                    <a:pt x="4631" y="66"/>
                  </a:lnTo>
                  <a:lnTo>
                    <a:pt x="4617" y="42"/>
                  </a:lnTo>
                  <a:lnTo>
                    <a:pt x="4598" y="25"/>
                  </a:lnTo>
                  <a:lnTo>
                    <a:pt x="4584" y="13"/>
                  </a:lnTo>
                  <a:lnTo>
                    <a:pt x="4565" y="4"/>
                  </a:lnTo>
                  <a:lnTo>
                    <a:pt x="4535" y="3"/>
                  </a:lnTo>
                  <a:lnTo>
                    <a:pt x="4514" y="9"/>
                  </a:lnTo>
                  <a:lnTo>
                    <a:pt x="4494" y="18"/>
                  </a:lnTo>
                  <a:lnTo>
                    <a:pt x="4471" y="23"/>
                  </a:lnTo>
                  <a:lnTo>
                    <a:pt x="4440" y="29"/>
                  </a:lnTo>
                  <a:lnTo>
                    <a:pt x="4410" y="39"/>
                  </a:lnTo>
                  <a:lnTo>
                    <a:pt x="4374" y="50"/>
                  </a:lnTo>
                  <a:lnTo>
                    <a:pt x="4332" y="60"/>
                  </a:lnTo>
                  <a:lnTo>
                    <a:pt x="4284" y="76"/>
                  </a:lnTo>
                  <a:lnTo>
                    <a:pt x="4236" y="81"/>
                  </a:lnTo>
                  <a:lnTo>
                    <a:pt x="4183" y="91"/>
                  </a:lnTo>
                  <a:lnTo>
                    <a:pt x="4128" y="96"/>
                  </a:lnTo>
                  <a:lnTo>
                    <a:pt x="4074" y="102"/>
                  </a:lnTo>
                  <a:lnTo>
                    <a:pt x="4020" y="102"/>
                  </a:lnTo>
                  <a:lnTo>
                    <a:pt x="3966" y="102"/>
                  </a:lnTo>
                  <a:lnTo>
                    <a:pt x="3912" y="102"/>
                  </a:lnTo>
                  <a:lnTo>
                    <a:pt x="3858" y="102"/>
                  </a:lnTo>
                  <a:lnTo>
                    <a:pt x="3810" y="102"/>
                  </a:lnTo>
                  <a:lnTo>
                    <a:pt x="3762" y="96"/>
                  </a:lnTo>
                  <a:lnTo>
                    <a:pt x="3726" y="91"/>
                  </a:lnTo>
                  <a:lnTo>
                    <a:pt x="3684" y="81"/>
                  </a:lnTo>
                  <a:lnTo>
                    <a:pt x="3654" y="76"/>
                  </a:lnTo>
                  <a:lnTo>
                    <a:pt x="3642" y="70"/>
                  </a:lnTo>
                  <a:lnTo>
                    <a:pt x="3630" y="65"/>
                  </a:lnTo>
                  <a:lnTo>
                    <a:pt x="3612" y="60"/>
                  </a:lnTo>
                  <a:lnTo>
                    <a:pt x="3594" y="50"/>
                  </a:lnTo>
                  <a:lnTo>
                    <a:pt x="3576" y="50"/>
                  </a:lnTo>
                  <a:lnTo>
                    <a:pt x="3558" y="44"/>
                  </a:lnTo>
                  <a:lnTo>
                    <a:pt x="3540" y="44"/>
                  </a:lnTo>
                  <a:lnTo>
                    <a:pt x="3528" y="44"/>
                  </a:lnTo>
                  <a:lnTo>
                    <a:pt x="3516" y="50"/>
                  </a:lnTo>
                  <a:lnTo>
                    <a:pt x="3504" y="50"/>
                  </a:lnTo>
                  <a:lnTo>
                    <a:pt x="3492" y="55"/>
                  </a:lnTo>
                  <a:lnTo>
                    <a:pt x="3480" y="55"/>
                  </a:lnTo>
                  <a:lnTo>
                    <a:pt x="3468" y="65"/>
                  </a:lnTo>
                  <a:lnTo>
                    <a:pt x="3456" y="70"/>
                  </a:lnTo>
                  <a:lnTo>
                    <a:pt x="3450" y="70"/>
                  </a:lnTo>
                  <a:lnTo>
                    <a:pt x="3420" y="76"/>
                  </a:lnTo>
                  <a:lnTo>
                    <a:pt x="3330" y="81"/>
                  </a:lnTo>
                  <a:lnTo>
                    <a:pt x="3204" y="91"/>
                  </a:lnTo>
                  <a:lnTo>
                    <a:pt x="3126" y="102"/>
                  </a:lnTo>
                  <a:lnTo>
                    <a:pt x="3048" y="112"/>
                  </a:lnTo>
                  <a:lnTo>
                    <a:pt x="2970" y="123"/>
                  </a:lnTo>
                  <a:lnTo>
                    <a:pt x="2904" y="128"/>
                  </a:lnTo>
                  <a:lnTo>
                    <a:pt x="2868" y="128"/>
                  </a:lnTo>
                  <a:lnTo>
                    <a:pt x="2844" y="128"/>
                  </a:lnTo>
                  <a:lnTo>
                    <a:pt x="2814" y="128"/>
                  </a:lnTo>
                  <a:lnTo>
                    <a:pt x="2790" y="128"/>
                  </a:lnTo>
                  <a:lnTo>
                    <a:pt x="2766" y="123"/>
                  </a:lnTo>
                  <a:lnTo>
                    <a:pt x="2742" y="117"/>
                  </a:lnTo>
                  <a:lnTo>
                    <a:pt x="2724" y="112"/>
                  </a:lnTo>
                  <a:lnTo>
                    <a:pt x="2706" y="107"/>
                  </a:lnTo>
                  <a:lnTo>
                    <a:pt x="2704" y="83"/>
                  </a:lnTo>
                  <a:lnTo>
                    <a:pt x="2710" y="56"/>
                  </a:lnTo>
                  <a:lnTo>
                    <a:pt x="2710" y="36"/>
                  </a:lnTo>
                  <a:lnTo>
                    <a:pt x="2696" y="25"/>
                  </a:lnTo>
                  <a:lnTo>
                    <a:pt x="2672" y="36"/>
                  </a:lnTo>
                  <a:lnTo>
                    <a:pt x="2658" y="50"/>
                  </a:lnTo>
                  <a:lnTo>
                    <a:pt x="2638" y="60"/>
                  </a:lnTo>
                  <a:lnTo>
                    <a:pt x="2614" y="76"/>
                  </a:lnTo>
                  <a:lnTo>
                    <a:pt x="2590" y="84"/>
                  </a:lnTo>
                  <a:lnTo>
                    <a:pt x="2558" y="95"/>
                  </a:lnTo>
                  <a:lnTo>
                    <a:pt x="2536" y="98"/>
                  </a:lnTo>
                  <a:lnTo>
                    <a:pt x="2508" y="102"/>
                  </a:lnTo>
                  <a:lnTo>
                    <a:pt x="2478" y="105"/>
                  </a:lnTo>
                  <a:lnTo>
                    <a:pt x="2444" y="109"/>
                  </a:lnTo>
                  <a:lnTo>
                    <a:pt x="2410" y="110"/>
                  </a:lnTo>
                  <a:lnTo>
                    <a:pt x="2374" y="107"/>
                  </a:lnTo>
                  <a:lnTo>
                    <a:pt x="2348" y="103"/>
                  </a:lnTo>
                  <a:lnTo>
                    <a:pt x="2322" y="91"/>
                  </a:lnTo>
                  <a:lnTo>
                    <a:pt x="2304" y="86"/>
                  </a:lnTo>
                  <a:lnTo>
                    <a:pt x="2292" y="81"/>
                  </a:lnTo>
                  <a:lnTo>
                    <a:pt x="2286" y="76"/>
                  </a:lnTo>
                  <a:lnTo>
                    <a:pt x="2274" y="70"/>
                  </a:lnTo>
                  <a:lnTo>
                    <a:pt x="2268" y="65"/>
                  </a:lnTo>
                  <a:lnTo>
                    <a:pt x="2246" y="18"/>
                  </a:lnTo>
                  <a:lnTo>
                    <a:pt x="2224" y="0"/>
                  </a:lnTo>
                  <a:lnTo>
                    <a:pt x="2185" y="3"/>
                  </a:lnTo>
                  <a:lnTo>
                    <a:pt x="2156" y="16"/>
                  </a:lnTo>
                  <a:lnTo>
                    <a:pt x="2126" y="22"/>
                  </a:lnTo>
                  <a:lnTo>
                    <a:pt x="2081" y="49"/>
                  </a:lnTo>
                  <a:lnTo>
                    <a:pt x="2048" y="64"/>
                  </a:lnTo>
                  <a:lnTo>
                    <a:pt x="2018" y="76"/>
                  </a:lnTo>
                  <a:lnTo>
                    <a:pt x="1986" y="96"/>
                  </a:lnTo>
                  <a:lnTo>
                    <a:pt x="1896" y="102"/>
                  </a:lnTo>
                  <a:lnTo>
                    <a:pt x="1794" y="102"/>
                  </a:lnTo>
                  <a:lnTo>
                    <a:pt x="1692" y="102"/>
                  </a:lnTo>
                  <a:lnTo>
                    <a:pt x="1644" y="102"/>
                  </a:lnTo>
                  <a:lnTo>
                    <a:pt x="1602" y="96"/>
                  </a:lnTo>
                  <a:lnTo>
                    <a:pt x="1560" y="91"/>
                  </a:lnTo>
                  <a:lnTo>
                    <a:pt x="1524" y="86"/>
                  </a:lnTo>
                  <a:lnTo>
                    <a:pt x="1506" y="86"/>
                  </a:lnTo>
                  <a:lnTo>
                    <a:pt x="1494" y="81"/>
                  </a:lnTo>
                  <a:lnTo>
                    <a:pt x="1482" y="76"/>
                  </a:lnTo>
                  <a:lnTo>
                    <a:pt x="1476" y="70"/>
                  </a:lnTo>
                  <a:lnTo>
                    <a:pt x="1458" y="65"/>
                  </a:lnTo>
                  <a:lnTo>
                    <a:pt x="1440" y="55"/>
                  </a:lnTo>
                  <a:lnTo>
                    <a:pt x="1428" y="50"/>
                  </a:lnTo>
                  <a:lnTo>
                    <a:pt x="1410" y="50"/>
                  </a:lnTo>
                  <a:lnTo>
                    <a:pt x="1398" y="44"/>
                  </a:lnTo>
                  <a:lnTo>
                    <a:pt x="1386" y="44"/>
                  </a:lnTo>
                  <a:lnTo>
                    <a:pt x="1374" y="44"/>
                  </a:lnTo>
                  <a:lnTo>
                    <a:pt x="1356" y="44"/>
                  </a:lnTo>
                  <a:lnTo>
                    <a:pt x="1344" y="44"/>
                  </a:lnTo>
                  <a:lnTo>
                    <a:pt x="1332" y="50"/>
                  </a:lnTo>
                  <a:lnTo>
                    <a:pt x="1308" y="55"/>
                  </a:lnTo>
                  <a:lnTo>
                    <a:pt x="1260" y="70"/>
                  </a:lnTo>
                  <a:lnTo>
                    <a:pt x="1218" y="86"/>
                  </a:lnTo>
                  <a:lnTo>
                    <a:pt x="1176" y="96"/>
                  </a:lnTo>
                  <a:lnTo>
                    <a:pt x="1140" y="107"/>
                  </a:lnTo>
                  <a:lnTo>
                    <a:pt x="1098" y="117"/>
                  </a:lnTo>
                  <a:lnTo>
                    <a:pt x="1062" y="128"/>
                  </a:lnTo>
                  <a:lnTo>
                    <a:pt x="1020" y="133"/>
                  </a:lnTo>
                  <a:lnTo>
                    <a:pt x="948" y="143"/>
                  </a:lnTo>
                  <a:lnTo>
                    <a:pt x="882" y="149"/>
                  </a:lnTo>
                  <a:lnTo>
                    <a:pt x="822" y="149"/>
                  </a:lnTo>
                  <a:lnTo>
                    <a:pt x="762" y="143"/>
                  </a:lnTo>
                  <a:lnTo>
                    <a:pt x="708" y="138"/>
                  </a:lnTo>
                  <a:lnTo>
                    <a:pt x="654" y="128"/>
                  </a:lnTo>
                  <a:lnTo>
                    <a:pt x="612" y="117"/>
                  </a:lnTo>
                  <a:lnTo>
                    <a:pt x="570" y="107"/>
                  </a:lnTo>
                  <a:lnTo>
                    <a:pt x="534" y="96"/>
                  </a:lnTo>
                  <a:lnTo>
                    <a:pt x="504" y="86"/>
                  </a:lnTo>
                  <a:lnTo>
                    <a:pt x="480" y="76"/>
                  </a:lnTo>
                  <a:lnTo>
                    <a:pt x="462" y="65"/>
                  </a:lnTo>
                  <a:lnTo>
                    <a:pt x="444" y="55"/>
                  </a:lnTo>
                  <a:lnTo>
                    <a:pt x="426" y="44"/>
                  </a:lnTo>
                  <a:lnTo>
                    <a:pt x="408" y="34"/>
                  </a:lnTo>
                  <a:lnTo>
                    <a:pt x="402" y="34"/>
                  </a:lnTo>
                  <a:lnTo>
                    <a:pt x="396" y="34"/>
                  </a:lnTo>
                  <a:lnTo>
                    <a:pt x="390" y="34"/>
                  </a:lnTo>
                  <a:lnTo>
                    <a:pt x="384" y="34"/>
                  </a:lnTo>
                  <a:lnTo>
                    <a:pt x="378" y="39"/>
                  </a:lnTo>
                  <a:lnTo>
                    <a:pt x="372" y="44"/>
                  </a:lnTo>
                  <a:lnTo>
                    <a:pt x="360" y="55"/>
                  </a:lnTo>
                  <a:lnTo>
                    <a:pt x="348" y="65"/>
                  </a:lnTo>
                  <a:lnTo>
                    <a:pt x="342" y="70"/>
                  </a:lnTo>
                  <a:lnTo>
                    <a:pt x="336" y="76"/>
                  </a:lnTo>
                  <a:lnTo>
                    <a:pt x="324" y="86"/>
                  </a:lnTo>
                  <a:lnTo>
                    <a:pt x="306" y="91"/>
                  </a:lnTo>
                  <a:lnTo>
                    <a:pt x="288" y="96"/>
                  </a:lnTo>
                  <a:lnTo>
                    <a:pt x="264" y="102"/>
                  </a:lnTo>
                  <a:lnTo>
                    <a:pt x="240" y="107"/>
                  </a:lnTo>
                  <a:lnTo>
                    <a:pt x="216" y="112"/>
                  </a:lnTo>
                  <a:lnTo>
                    <a:pt x="192" y="112"/>
                  </a:lnTo>
                  <a:lnTo>
                    <a:pt x="168" y="117"/>
                  </a:lnTo>
                  <a:lnTo>
                    <a:pt x="145" y="117"/>
                  </a:lnTo>
                  <a:lnTo>
                    <a:pt x="120" y="117"/>
                  </a:lnTo>
                  <a:lnTo>
                    <a:pt x="90" y="112"/>
                  </a:lnTo>
                  <a:lnTo>
                    <a:pt x="66" y="112"/>
                  </a:lnTo>
                  <a:lnTo>
                    <a:pt x="42" y="107"/>
                  </a:lnTo>
                  <a:lnTo>
                    <a:pt x="24" y="102"/>
                  </a:lnTo>
                  <a:lnTo>
                    <a:pt x="0" y="96"/>
                  </a:lnTo>
                  <a:lnTo>
                    <a:pt x="0" y="445"/>
                  </a:lnTo>
                  <a:lnTo>
                    <a:pt x="5760" y="445"/>
                  </a:lnTo>
                </a:path>
              </a:pathLst>
            </a:custGeom>
            <a:solidFill>
              <a:srgbClr val="000000">
                <a:alpha val="50195"/>
              </a:srgbClr>
            </a:soli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  <p:sp>
          <p:nvSpPr>
            <p:cNvPr id="3100" name="Freeform 22">
              <a:extLst>
                <a:ext uri="{FF2B5EF4-FFF2-40B4-BE49-F238E27FC236}">
                  <a16:creationId xmlns:a16="http://schemas.microsoft.com/office/drawing/2014/main" id="{5039813C-E8BA-4EF4-8F52-EFA90E8F4B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3867"/>
              <a:ext cx="5767" cy="171"/>
            </a:xfrm>
            <a:custGeom>
              <a:avLst/>
              <a:gdLst>
                <a:gd name="T0" fmla="*/ 4918 w 5770"/>
                <a:gd name="T1" fmla="*/ 41 h 174"/>
                <a:gd name="T2" fmla="*/ 4721 w 5770"/>
                <a:gd name="T3" fmla="*/ 84 h 174"/>
                <a:gd name="T4" fmla="*/ 4590 w 5770"/>
                <a:gd name="T5" fmla="*/ 66 h 174"/>
                <a:gd name="T6" fmla="*/ 4548 w 5770"/>
                <a:gd name="T7" fmla="*/ 29 h 174"/>
                <a:gd name="T8" fmla="*/ 4428 w 5770"/>
                <a:gd name="T9" fmla="*/ 29 h 174"/>
                <a:gd name="T10" fmla="*/ 4136 w 5770"/>
                <a:gd name="T11" fmla="*/ 72 h 174"/>
                <a:gd name="T12" fmla="*/ 3765 w 5770"/>
                <a:gd name="T13" fmla="*/ 78 h 174"/>
                <a:gd name="T14" fmla="*/ 3567 w 5770"/>
                <a:gd name="T15" fmla="*/ 47 h 174"/>
                <a:gd name="T16" fmla="*/ 3460 w 5770"/>
                <a:gd name="T17" fmla="*/ 35 h 174"/>
                <a:gd name="T18" fmla="*/ 3286 w 5770"/>
                <a:gd name="T19" fmla="*/ 66 h 174"/>
                <a:gd name="T20" fmla="*/ 2821 w 5770"/>
                <a:gd name="T21" fmla="*/ 98 h 174"/>
                <a:gd name="T22" fmla="*/ 2678 w 5770"/>
                <a:gd name="T23" fmla="*/ 66 h 174"/>
                <a:gd name="T24" fmla="*/ 2594 w 5770"/>
                <a:gd name="T25" fmla="*/ 63 h 174"/>
                <a:gd name="T26" fmla="*/ 2391 w 5770"/>
                <a:gd name="T27" fmla="*/ 84 h 174"/>
                <a:gd name="T28" fmla="*/ 2253 w 5770"/>
                <a:gd name="T29" fmla="*/ 59 h 174"/>
                <a:gd name="T30" fmla="*/ 2126 w 5770"/>
                <a:gd name="T31" fmla="*/ 29 h 174"/>
                <a:gd name="T32" fmla="*/ 1922 w 5770"/>
                <a:gd name="T33" fmla="*/ 78 h 174"/>
                <a:gd name="T34" fmla="*/ 1500 w 5770"/>
                <a:gd name="T35" fmla="*/ 69 h 174"/>
                <a:gd name="T36" fmla="*/ 1404 w 5770"/>
                <a:gd name="T37" fmla="*/ 35 h 174"/>
                <a:gd name="T38" fmla="*/ 1308 w 5770"/>
                <a:gd name="T39" fmla="*/ 35 h 174"/>
                <a:gd name="T40" fmla="*/ 1033 w 5770"/>
                <a:gd name="T41" fmla="*/ 98 h 174"/>
                <a:gd name="T42" fmla="*/ 652 w 5770"/>
                <a:gd name="T43" fmla="*/ 98 h 174"/>
                <a:gd name="T44" fmla="*/ 442 w 5770"/>
                <a:gd name="T45" fmla="*/ 41 h 174"/>
                <a:gd name="T46" fmla="*/ 377 w 5770"/>
                <a:gd name="T47" fmla="*/ 29 h 174"/>
                <a:gd name="T48" fmla="*/ 305 w 5770"/>
                <a:gd name="T49" fmla="*/ 72 h 174"/>
                <a:gd name="T50" fmla="*/ 144 w 5770"/>
                <a:gd name="T51" fmla="*/ 88 h 174"/>
                <a:gd name="T52" fmla="*/ 0 w 5770"/>
                <a:gd name="T53" fmla="*/ 66 h 174"/>
                <a:gd name="T54" fmla="*/ 167 w 5770"/>
                <a:gd name="T55" fmla="*/ 78 h 174"/>
                <a:gd name="T56" fmla="*/ 323 w 5770"/>
                <a:gd name="T57" fmla="*/ 59 h 174"/>
                <a:gd name="T58" fmla="*/ 383 w 5770"/>
                <a:gd name="T59" fmla="*/ 24 h 174"/>
                <a:gd name="T60" fmla="*/ 460 w 5770"/>
                <a:gd name="T61" fmla="*/ 35 h 174"/>
                <a:gd name="T62" fmla="*/ 706 w 5770"/>
                <a:gd name="T63" fmla="*/ 94 h 174"/>
                <a:gd name="T64" fmla="*/ 1075 w 5770"/>
                <a:gd name="T65" fmla="*/ 78 h 174"/>
                <a:gd name="T66" fmla="*/ 1320 w 5770"/>
                <a:gd name="T67" fmla="*/ 29 h 174"/>
                <a:gd name="T68" fmla="*/ 1416 w 5770"/>
                <a:gd name="T69" fmla="*/ 29 h 174"/>
                <a:gd name="T70" fmla="*/ 1536 w 5770"/>
                <a:gd name="T71" fmla="*/ 63 h 174"/>
                <a:gd name="T72" fmla="*/ 1946 w 5770"/>
                <a:gd name="T73" fmla="*/ 66 h 174"/>
                <a:gd name="T74" fmla="*/ 2210 w 5770"/>
                <a:gd name="T75" fmla="*/ 3 h 174"/>
                <a:gd name="T76" fmla="*/ 2325 w 5770"/>
                <a:gd name="T77" fmla="*/ 69 h 174"/>
                <a:gd name="T78" fmla="*/ 2534 w 5770"/>
                <a:gd name="T79" fmla="*/ 66 h 174"/>
                <a:gd name="T80" fmla="*/ 2690 w 5770"/>
                <a:gd name="T81" fmla="*/ 24 h 174"/>
                <a:gd name="T82" fmla="*/ 2767 w 5770"/>
                <a:gd name="T83" fmla="*/ 84 h 174"/>
                <a:gd name="T84" fmla="*/ 3077 w 5770"/>
                <a:gd name="T85" fmla="*/ 69 h 174"/>
                <a:gd name="T86" fmla="*/ 3436 w 5770"/>
                <a:gd name="T87" fmla="*/ 29 h 174"/>
                <a:gd name="T88" fmla="*/ 3532 w 5770"/>
                <a:gd name="T89" fmla="*/ 29 h 174"/>
                <a:gd name="T90" fmla="*/ 3681 w 5770"/>
                <a:gd name="T91" fmla="*/ 63 h 174"/>
                <a:gd name="T92" fmla="*/ 4028 w 5770"/>
                <a:gd name="T93" fmla="*/ 69 h 174"/>
                <a:gd name="T94" fmla="*/ 4369 w 5770"/>
                <a:gd name="T95" fmla="*/ 29 h 174"/>
                <a:gd name="T96" fmla="*/ 4524 w 5770"/>
                <a:gd name="T97" fmla="*/ 6 h 174"/>
                <a:gd name="T98" fmla="*/ 4578 w 5770"/>
                <a:gd name="T99" fmla="*/ 35 h 174"/>
                <a:gd name="T100" fmla="*/ 4674 w 5770"/>
                <a:gd name="T101" fmla="*/ 72 h 174"/>
                <a:gd name="T102" fmla="*/ 4852 w 5770"/>
                <a:gd name="T103" fmla="*/ 59 h 174"/>
                <a:gd name="T104" fmla="*/ 5043 w 5770"/>
                <a:gd name="T105" fmla="*/ 14 h 174"/>
                <a:gd name="T106" fmla="*/ 5205 w 5770"/>
                <a:gd name="T107" fmla="*/ 9 h 174"/>
                <a:gd name="T108" fmla="*/ 5378 w 5770"/>
                <a:gd name="T109" fmla="*/ 29 h 174"/>
                <a:gd name="T110" fmla="*/ 5390 w 5770"/>
                <a:gd name="T111" fmla="*/ 47 h 174"/>
                <a:gd name="T112" fmla="*/ 5581 w 5770"/>
                <a:gd name="T113" fmla="*/ 63 h 174"/>
                <a:gd name="T114" fmla="*/ 5635 w 5770"/>
                <a:gd name="T115" fmla="*/ 69 h 174"/>
                <a:gd name="T116" fmla="*/ 5402 w 5770"/>
                <a:gd name="T117" fmla="*/ 63 h 174"/>
                <a:gd name="T118" fmla="*/ 5378 w 5770"/>
                <a:gd name="T119" fmla="*/ 35 h 174"/>
                <a:gd name="T120" fmla="*/ 5318 w 5770"/>
                <a:gd name="T121" fmla="*/ 29 h 174"/>
                <a:gd name="T122" fmla="*/ 5144 w 5770"/>
                <a:gd name="T123" fmla="*/ 24 h 174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0" t="0" r="r" b="b"/>
              <a:pathLst>
                <a:path w="5770" h="174">
                  <a:moveTo>
                    <a:pt x="5151" y="24"/>
                  </a:moveTo>
                  <a:lnTo>
                    <a:pt x="5127" y="26"/>
                  </a:lnTo>
                  <a:lnTo>
                    <a:pt x="5082" y="30"/>
                  </a:lnTo>
                  <a:lnTo>
                    <a:pt x="5049" y="38"/>
                  </a:lnTo>
                  <a:lnTo>
                    <a:pt x="5029" y="48"/>
                  </a:lnTo>
                  <a:lnTo>
                    <a:pt x="5017" y="54"/>
                  </a:lnTo>
                  <a:lnTo>
                    <a:pt x="4993" y="66"/>
                  </a:lnTo>
                  <a:lnTo>
                    <a:pt x="4957" y="84"/>
                  </a:lnTo>
                  <a:lnTo>
                    <a:pt x="4927" y="102"/>
                  </a:lnTo>
                  <a:lnTo>
                    <a:pt x="4891" y="114"/>
                  </a:lnTo>
                  <a:lnTo>
                    <a:pt x="4861" y="120"/>
                  </a:lnTo>
                  <a:lnTo>
                    <a:pt x="4831" y="126"/>
                  </a:lnTo>
                  <a:lnTo>
                    <a:pt x="4801" y="132"/>
                  </a:lnTo>
                  <a:lnTo>
                    <a:pt x="4771" y="132"/>
                  </a:lnTo>
                  <a:lnTo>
                    <a:pt x="4748" y="132"/>
                  </a:lnTo>
                  <a:lnTo>
                    <a:pt x="4724" y="126"/>
                  </a:lnTo>
                  <a:lnTo>
                    <a:pt x="4706" y="120"/>
                  </a:lnTo>
                  <a:lnTo>
                    <a:pt x="4682" y="114"/>
                  </a:lnTo>
                  <a:lnTo>
                    <a:pt x="4670" y="108"/>
                  </a:lnTo>
                  <a:lnTo>
                    <a:pt x="4652" y="102"/>
                  </a:lnTo>
                  <a:lnTo>
                    <a:pt x="4640" y="96"/>
                  </a:lnTo>
                  <a:lnTo>
                    <a:pt x="4634" y="84"/>
                  </a:lnTo>
                  <a:lnTo>
                    <a:pt x="4628" y="78"/>
                  </a:lnTo>
                  <a:lnTo>
                    <a:pt x="4622" y="66"/>
                  </a:lnTo>
                  <a:lnTo>
                    <a:pt x="4616" y="54"/>
                  </a:lnTo>
                  <a:lnTo>
                    <a:pt x="4610" y="48"/>
                  </a:lnTo>
                  <a:lnTo>
                    <a:pt x="4604" y="42"/>
                  </a:lnTo>
                  <a:lnTo>
                    <a:pt x="4598" y="36"/>
                  </a:lnTo>
                  <a:lnTo>
                    <a:pt x="4586" y="30"/>
                  </a:lnTo>
                  <a:lnTo>
                    <a:pt x="4574" y="24"/>
                  </a:lnTo>
                  <a:lnTo>
                    <a:pt x="4562" y="18"/>
                  </a:lnTo>
                  <a:lnTo>
                    <a:pt x="4544" y="18"/>
                  </a:lnTo>
                  <a:lnTo>
                    <a:pt x="4526" y="18"/>
                  </a:lnTo>
                  <a:lnTo>
                    <a:pt x="4502" y="24"/>
                  </a:lnTo>
                  <a:lnTo>
                    <a:pt x="4478" y="30"/>
                  </a:lnTo>
                  <a:lnTo>
                    <a:pt x="4449" y="36"/>
                  </a:lnTo>
                  <a:lnTo>
                    <a:pt x="4419" y="48"/>
                  </a:lnTo>
                  <a:lnTo>
                    <a:pt x="4383" y="60"/>
                  </a:lnTo>
                  <a:lnTo>
                    <a:pt x="4341" y="72"/>
                  </a:lnTo>
                  <a:lnTo>
                    <a:pt x="4287" y="90"/>
                  </a:lnTo>
                  <a:lnTo>
                    <a:pt x="4239" y="96"/>
                  </a:lnTo>
                  <a:lnTo>
                    <a:pt x="4186" y="108"/>
                  </a:lnTo>
                  <a:lnTo>
                    <a:pt x="4132" y="114"/>
                  </a:lnTo>
                  <a:lnTo>
                    <a:pt x="4078" y="120"/>
                  </a:lnTo>
                  <a:lnTo>
                    <a:pt x="4024" y="120"/>
                  </a:lnTo>
                  <a:lnTo>
                    <a:pt x="3970" y="120"/>
                  </a:lnTo>
                  <a:lnTo>
                    <a:pt x="3916" y="120"/>
                  </a:lnTo>
                  <a:lnTo>
                    <a:pt x="3863" y="120"/>
                  </a:lnTo>
                  <a:lnTo>
                    <a:pt x="3815" y="120"/>
                  </a:lnTo>
                  <a:lnTo>
                    <a:pt x="3767" y="114"/>
                  </a:lnTo>
                  <a:lnTo>
                    <a:pt x="3731" y="108"/>
                  </a:lnTo>
                  <a:lnTo>
                    <a:pt x="3689" y="96"/>
                  </a:lnTo>
                  <a:lnTo>
                    <a:pt x="3659" y="90"/>
                  </a:lnTo>
                  <a:lnTo>
                    <a:pt x="3647" y="84"/>
                  </a:lnTo>
                  <a:lnTo>
                    <a:pt x="3635" y="78"/>
                  </a:lnTo>
                  <a:lnTo>
                    <a:pt x="3617" y="72"/>
                  </a:lnTo>
                  <a:lnTo>
                    <a:pt x="3600" y="60"/>
                  </a:lnTo>
                  <a:lnTo>
                    <a:pt x="3582" y="60"/>
                  </a:lnTo>
                  <a:lnTo>
                    <a:pt x="3564" y="54"/>
                  </a:lnTo>
                  <a:lnTo>
                    <a:pt x="3546" y="54"/>
                  </a:lnTo>
                  <a:lnTo>
                    <a:pt x="3534" y="54"/>
                  </a:lnTo>
                  <a:lnTo>
                    <a:pt x="3522" y="60"/>
                  </a:lnTo>
                  <a:lnTo>
                    <a:pt x="3510" y="60"/>
                  </a:lnTo>
                  <a:lnTo>
                    <a:pt x="3498" y="66"/>
                  </a:lnTo>
                  <a:lnTo>
                    <a:pt x="3486" y="66"/>
                  </a:lnTo>
                  <a:lnTo>
                    <a:pt x="3474" y="78"/>
                  </a:lnTo>
                  <a:lnTo>
                    <a:pt x="3462" y="84"/>
                  </a:lnTo>
                  <a:lnTo>
                    <a:pt x="3456" y="84"/>
                  </a:lnTo>
                  <a:lnTo>
                    <a:pt x="3426" y="90"/>
                  </a:lnTo>
                  <a:lnTo>
                    <a:pt x="3336" y="96"/>
                  </a:lnTo>
                  <a:lnTo>
                    <a:pt x="3205" y="108"/>
                  </a:lnTo>
                  <a:lnTo>
                    <a:pt x="3127" y="120"/>
                  </a:lnTo>
                  <a:lnTo>
                    <a:pt x="3049" y="132"/>
                  </a:lnTo>
                  <a:lnTo>
                    <a:pt x="2972" y="144"/>
                  </a:lnTo>
                  <a:lnTo>
                    <a:pt x="2906" y="150"/>
                  </a:lnTo>
                  <a:lnTo>
                    <a:pt x="2870" y="150"/>
                  </a:lnTo>
                  <a:lnTo>
                    <a:pt x="2846" y="150"/>
                  </a:lnTo>
                  <a:lnTo>
                    <a:pt x="2816" y="150"/>
                  </a:lnTo>
                  <a:lnTo>
                    <a:pt x="2792" y="150"/>
                  </a:lnTo>
                  <a:lnTo>
                    <a:pt x="2768" y="144"/>
                  </a:lnTo>
                  <a:lnTo>
                    <a:pt x="2744" y="138"/>
                  </a:lnTo>
                  <a:lnTo>
                    <a:pt x="2727" y="132"/>
                  </a:lnTo>
                  <a:lnTo>
                    <a:pt x="2709" y="126"/>
                  </a:lnTo>
                  <a:lnTo>
                    <a:pt x="2703" y="96"/>
                  </a:lnTo>
                  <a:lnTo>
                    <a:pt x="2703" y="78"/>
                  </a:lnTo>
                  <a:lnTo>
                    <a:pt x="2709" y="42"/>
                  </a:lnTo>
                  <a:lnTo>
                    <a:pt x="2697" y="36"/>
                  </a:lnTo>
                  <a:lnTo>
                    <a:pt x="2673" y="42"/>
                  </a:lnTo>
                  <a:lnTo>
                    <a:pt x="2661" y="60"/>
                  </a:lnTo>
                  <a:lnTo>
                    <a:pt x="2643" y="72"/>
                  </a:lnTo>
                  <a:lnTo>
                    <a:pt x="2619" y="90"/>
                  </a:lnTo>
                  <a:lnTo>
                    <a:pt x="2595" y="102"/>
                  </a:lnTo>
                  <a:lnTo>
                    <a:pt x="2559" y="114"/>
                  </a:lnTo>
                  <a:lnTo>
                    <a:pt x="2541" y="114"/>
                  </a:lnTo>
                  <a:lnTo>
                    <a:pt x="2511" y="120"/>
                  </a:lnTo>
                  <a:lnTo>
                    <a:pt x="2481" y="126"/>
                  </a:lnTo>
                  <a:lnTo>
                    <a:pt x="2446" y="126"/>
                  </a:lnTo>
                  <a:lnTo>
                    <a:pt x="2416" y="132"/>
                  </a:lnTo>
                  <a:lnTo>
                    <a:pt x="2380" y="126"/>
                  </a:lnTo>
                  <a:lnTo>
                    <a:pt x="2350" y="120"/>
                  </a:lnTo>
                  <a:lnTo>
                    <a:pt x="2326" y="108"/>
                  </a:lnTo>
                  <a:lnTo>
                    <a:pt x="2308" y="102"/>
                  </a:lnTo>
                  <a:lnTo>
                    <a:pt x="2296" y="96"/>
                  </a:lnTo>
                  <a:lnTo>
                    <a:pt x="2290" y="90"/>
                  </a:lnTo>
                  <a:lnTo>
                    <a:pt x="2278" y="84"/>
                  </a:lnTo>
                  <a:lnTo>
                    <a:pt x="2272" y="78"/>
                  </a:lnTo>
                  <a:lnTo>
                    <a:pt x="2250" y="57"/>
                  </a:lnTo>
                  <a:lnTo>
                    <a:pt x="2243" y="35"/>
                  </a:lnTo>
                  <a:lnTo>
                    <a:pt x="2228" y="18"/>
                  </a:lnTo>
                  <a:lnTo>
                    <a:pt x="2208" y="18"/>
                  </a:lnTo>
                  <a:lnTo>
                    <a:pt x="2172" y="24"/>
                  </a:lnTo>
                  <a:lnTo>
                    <a:pt x="2151" y="36"/>
                  </a:lnTo>
                  <a:lnTo>
                    <a:pt x="2127" y="51"/>
                  </a:lnTo>
                  <a:lnTo>
                    <a:pt x="2097" y="60"/>
                  </a:lnTo>
                  <a:lnTo>
                    <a:pt x="2073" y="72"/>
                  </a:lnTo>
                  <a:lnTo>
                    <a:pt x="2046" y="87"/>
                  </a:lnTo>
                  <a:lnTo>
                    <a:pt x="2007" y="102"/>
                  </a:lnTo>
                  <a:lnTo>
                    <a:pt x="1977" y="114"/>
                  </a:lnTo>
                  <a:lnTo>
                    <a:pt x="1947" y="120"/>
                  </a:lnTo>
                  <a:lnTo>
                    <a:pt x="1895" y="120"/>
                  </a:lnTo>
                  <a:lnTo>
                    <a:pt x="1794" y="120"/>
                  </a:lnTo>
                  <a:lnTo>
                    <a:pt x="1692" y="120"/>
                  </a:lnTo>
                  <a:lnTo>
                    <a:pt x="1644" y="120"/>
                  </a:lnTo>
                  <a:lnTo>
                    <a:pt x="1602" y="114"/>
                  </a:lnTo>
                  <a:lnTo>
                    <a:pt x="1561" y="108"/>
                  </a:lnTo>
                  <a:lnTo>
                    <a:pt x="1525" y="102"/>
                  </a:lnTo>
                  <a:lnTo>
                    <a:pt x="1507" y="102"/>
                  </a:lnTo>
                  <a:lnTo>
                    <a:pt x="1495" y="96"/>
                  </a:lnTo>
                  <a:lnTo>
                    <a:pt x="1483" y="90"/>
                  </a:lnTo>
                  <a:lnTo>
                    <a:pt x="1477" y="84"/>
                  </a:lnTo>
                  <a:lnTo>
                    <a:pt x="1459" y="78"/>
                  </a:lnTo>
                  <a:lnTo>
                    <a:pt x="1441" y="66"/>
                  </a:lnTo>
                  <a:lnTo>
                    <a:pt x="1429" y="60"/>
                  </a:lnTo>
                  <a:lnTo>
                    <a:pt x="1411" y="60"/>
                  </a:lnTo>
                  <a:lnTo>
                    <a:pt x="1399" y="54"/>
                  </a:lnTo>
                  <a:lnTo>
                    <a:pt x="1387" y="54"/>
                  </a:lnTo>
                  <a:lnTo>
                    <a:pt x="1375" y="54"/>
                  </a:lnTo>
                  <a:lnTo>
                    <a:pt x="1357" y="54"/>
                  </a:lnTo>
                  <a:lnTo>
                    <a:pt x="1345" y="54"/>
                  </a:lnTo>
                  <a:lnTo>
                    <a:pt x="1333" y="60"/>
                  </a:lnTo>
                  <a:lnTo>
                    <a:pt x="1309" y="66"/>
                  </a:lnTo>
                  <a:lnTo>
                    <a:pt x="1262" y="84"/>
                  </a:lnTo>
                  <a:lnTo>
                    <a:pt x="1220" y="102"/>
                  </a:lnTo>
                  <a:lnTo>
                    <a:pt x="1178" y="114"/>
                  </a:lnTo>
                  <a:lnTo>
                    <a:pt x="1142" y="126"/>
                  </a:lnTo>
                  <a:lnTo>
                    <a:pt x="1100" y="138"/>
                  </a:lnTo>
                  <a:lnTo>
                    <a:pt x="1058" y="150"/>
                  </a:lnTo>
                  <a:lnTo>
                    <a:pt x="1016" y="156"/>
                  </a:lnTo>
                  <a:lnTo>
                    <a:pt x="945" y="168"/>
                  </a:lnTo>
                  <a:lnTo>
                    <a:pt x="879" y="174"/>
                  </a:lnTo>
                  <a:lnTo>
                    <a:pt x="819" y="174"/>
                  </a:lnTo>
                  <a:lnTo>
                    <a:pt x="759" y="168"/>
                  </a:lnTo>
                  <a:lnTo>
                    <a:pt x="706" y="162"/>
                  </a:lnTo>
                  <a:lnTo>
                    <a:pt x="652" y="150"/>
                  </a:lnTo>
                  <a:lnTo>
                    <a:pt x="610" y="138"/>
                  </a:lnTo>
                  <a:lnTo>
                    <a:pt x="568" y="126"/>
                  </a:lnTo>
                  <a:lnTo>
                    <a:pt x="532" y="114"/>
                  </a:lnTo>
                  <a:lnTo>
                    <a:pt x="502" y="102"/>
                  </a:lnTo>
                  <a:lnTo>
                    <a:pt x="478" y="90"/>
                  </a:lnTo>
                  <a:lnTo>
                    <a:pt x="460" y="78"/>
                  </a:lnTo>
                  <a:lnTo>
                    <a:pt x="442" y="66"/>
                  </a:lnTo>
                  <a:lnTo>
                    <a:pt x="425" y="54"/>
                  </a:lnTo>
                  <a:lnTo>
                    <a:pt x="407" y="42"/>
                  </a:lnTo>
                  <a:lnTo>
                    <a:pt x="401" y="42"/>
                  </a:lnTo>
                  <a:lnTo>
                    <a:pt x="395" y="42"/>
                  </a:lnTo>
                  <a:lnTo>
                    <a:pt x="389" y="42"/>
                  </a:lnTo>
                  <a:lnTo>
                    <a:pt x="383" y="42"/>
                  </a:lnTo>
                  <a:lnTo>
                    <a:pt x="377" y="48"/>
                  </a:lnTo>
                  <a:lnTo>
                    <a:pt x="371" y="54"/>
                  </a:lnTo>
                  <a:lnTo>
                    <a:pt x="359" y="66"/>
                  </a:lnTo>
                  <a:lnTo>
                    <a:pt x="347" y="78"/>
                  </a:lnTo>
                  <a:lnTo>
                    <a:pt x="341" y="84"/>
                  </a:lnTo>
                  <a:lnTo>
                    <a:pt x="335" y="90"/>
                  </a:lnTo>
                  <a:lnTo>
                    <a:pt x="323" y="102"/>
                  </a:lnTo>
                  <a:lnTo>
                    <a:pt x="305" y="108"/>
                  </a:lnTo>
                  <a:lnTo>
                    <a:pt x="287" y="114"/>
                  </a:lnTo>
                  <a:lnTo>
                    <a:pt x="263" y="120"/>
                  </a:lnTo>
                  <a:lnTo>
                    <a:pt x="239" y="126"/>
                  </a:lnTo>
                  <a:lnTo>
                    <a:pt x="215" y="132"/>
                  </a:lnTo>
                  <a:lnTo>
                    <a:pt x="191" y="132"/>
                  </a:lnTo>
                  <a:lnTo>
                    <a:pt x="167" y="138"/>
                  </a:lnTo>
                  <a:lnTo>
                    <a:pt x="144" y="138"/>
                  </a:lnTo>
                  <a:lnTo>
                    <a:pt x="120" y="138"/>
                  </a:lnTo>
                  <a:lnTo>
                    <a:pt x="90" y="132"/>
                  </a:lnTo>
                  <a:lnTo>
                    <a:pt x="66" y="132"/>
                  </a:lnTo>
                  <a:lnTo>
                    <a:pt x="42" y="126"/>
                  </a:lnTo>
                  <a:lnTo>
                    <a:pt x="24" y="120"/>
                  </a:lnTo>
                  <a:lnTo>
                    <a:pt x="0" y="114"/>
                  </a:lnTo>
                  <a:lnTo>
                    <a:pt x="0" y="96"/>
                  </a:lnTo>
                  <a:lnTo>
                    <a:pt x="24" y="102"/>
                  </a:lnTo>
                  <a:lnTo>
                    <a:pt x="42" y="108"/>
                  </a:lnTo>
                  <a:lnTo>
                    <a:pt x="66" y="114"/>
                  </a:lnTo>
                  <a:lnTo>
                    <a:pt x="90" y="114"/>
                  </a:lnTo>
                  <a:lnTo>
                    <a:pt x="120" y="120"/>
                  </a:lnTo>
                  <a:lnTo>
                    <a:pt x="144" y="120"/>
                  </a:lnTo>
                  <a:lnTo>
                    <a:pt x="167" y="120"/>
                  </a:lnTo>
                  <a:lnTo>
                    <a:pt x="191" y="114"/>
                  </a:lnTo>
                  <a:lnTo>
                    <a:pt x="215" y="114"/>
                  </a:lnTo>
                  <a:lnTo>
                    <a:pt x="239" y="108"/>
                  </a:lnTo>
                  <a:lnTo>
                    <a:pt x="263" y="102"/>
                  </a:lnTo>
                  <a:lnTo>
                    <a:pt x="287" y="96"/>
                  </a:lnTo>
                  <a:lnTo>
                    <a:pt x="305" y="90"/>
                  </a:lnTo>
                  <a:lnTo>
                    <a:pt x="323" y="84"/>
                  </a:lnTo>
                  <a:lnTo>
                    <a:pt x="335" y="72"/>
                  </a:lnTo>
                  <a:lnTo>
                    <a:pt x="341" y="66"/>
                  </a:lnTo>
                  <a:lnTo>
                    <a:pt x="347" y="60"/>
                  </a:lnTo>
                  <a:lnTo>
                    <a:pt x="359" y="48"/>
                  </a:lnTo>
                  <a:lnTo>
                    <a:pt x="371" y="36"/>
                  </a:lnTo>
                  <a:lnTo>
                    <a:pt x="377" y="30"/>
                  </a:lnTo>
                  <a:lnTo>
                    <a:pt x="383" y="24"/>
                  </a:lnTo>
                  <a:lnTo>
                    <a:pt x="389" y="24"/>
                  </a:lnTo>
                  <a:lnTo>
                    <a:pt x="395" y="24"/>
                  </a:lnTo>
                  <a:lnTo>
                    <a:pt x="401" y="24"/>
                  </a:lnTo>
                  <a:lnTo>
                    <a:pt x="407" y="24"/>
                  </a:lnTo>
                  <a:lnTo>
                    <a:pt x="425" y="36"/>
                  </a:lnTo>
                  <a:lnTo>
                    <a:pt x="442" y="48"/>
                  </a:lnTo>
                  <a:lnTo>
                    <a:pt x="460" y="60"/>
                  </a:lnTo>
                  <a:lnTo>
                    <a:pt x="478" y="72"/>
                  </a:lnTo>
                  <a:lnTo>
                    <a:pt x="502" y="84"/>
                  </a:lnTo>
                  <a:lnTo>
                    <a:pt x="532" y="96"/>
                  </a:lnTo>
                  <a:lnTo>
                    <a:pt x="568" y="108"/>
                  </a:lnTo>
                  <a:lnTo>
                    <a:pt x="610" y="120"/>
                  </a:lnTo>
                  <a:lnTo>
                    <a:pt x="652" y="132"/>
                  </a:lnTo>
                  <a:lnTo>
                    <a:pt x="706" y="144"/>
                  </a:lnTo>
                  <a:lnTo>
                    <a:pt x="759" y="150"/>
                  </a:lnTo>
                  <a:lnTo>
                    <a:pt x="819" y="156"/>
                  </a:lnTo>
                  <a:lnTo>
                    <a:pt x="879" y="156"/>
                  </a:lnTo>
                  <a:lnTo>
                    <a:pt x="945" y="150"/>
                  </a:lnTo>
                  <a:lnTo>
                    <a:pt x="1016" y="138"/>
                  </a:lnTo>
                  <a:lnTo>
                    <a:pt x="1058" y="132"/>
                  </a:lnTo>
                  <a:lnTo>
                    <a:pt x="1100" y="120"/>
                  </a:lnTo>
                  <a:lnTo>
                    <a:pt x="1142" y="108"/>
                  </a:lnTo>
                  <a:lnTo>
                    <a:pt x="1178" y="96"/>
                  </a:lnTo>
                  <a:lnTo>
                    <a:pt x="1220" y="84"/>
                  </a:lnTo>
                  <a:lnTo>
                    <a:pt x="1262" y="66"/>
                  </a:lnTo>
                  <a:lnTo>
                    <a:pt x="1309" y="48"/>
                  </a:lnTo>
                  <a:lnTo>
                    <a:pt x="1333" y="42"/>
                  </a:lnTo>
                  <a:lnTo>
                    <a:pt x="1345" y="36"/>
                  </a:lnTo>
                  <a:lnTo>
                    <a:pt x="1357" y="36"/>
                  </a:lnTo>
                  <a:lnTo>
                    <a:pt x="1375" y="36"/>
                  </a:lnTo>
                  <a:lnTo>
                    <a:pt x="1387" y="36"/>
                  </a:lnTo>
                  <a:lnTo>
                    <a:pt x="1399" y="36"/>
                  </a:lnTo>
                  <a:lnTo>
                    <a:pt x="1411" y="42"/>
                  </a:lnTo>
                  <a:lnTo>
                    <a:pt x="1429" y="42"/>
                  </a:lnTo>
                  <a:lnTo>
                    <a:pt x="1441" y="48"/>
                  </a:lnTo>
                  <a:lnTo>
                    <a:pt x="1459" y="60"/>
                  </a:lnTo>
                  <a:lnTo>
                    <a:pt x="1477" y="66"/>
                  </a:lnTo>
                  <a:lnTo>
                    <a:pt x="1483" y="72"/>
                  </a:lnTo>
                  <a:lnTo>
                    <a:pt x="1495" y="78"/>
                  </a:lnTo>
                  <a:lnTo>
                    <a:pt x="1507" y="84"/>
                  </a:lnTo>
                  <a:lnTo>
                    <a:pt x="1525" y="84"/>
                  </a:lnTo>
                  <a:lnTo>
                    <a:pt x="1561" y="90"/>
                  </a:lnTo>
                  <a:lnTo>
                    <a:pt x="1602" y="96"/>
                  </a:lnTo>
                  <a:lnTo>
                    <a:pt x="1644" y="102"/>
                  </a:lnTo>
                  <a:lnTo>
                    <a:pt x="1692" y="102"/>
                  </a:lnTo>
                  <a:lnTo>
                    <a:pt x="1794" y="102"/>
                  </a:lnTo>
                  <a:lnTo>
                    <a:pt x="1895" y="102"/>
                  </a:lnTo>
                  <a:lnTo>
                    <a:pt x="1938" y="102"/>
                  </a:lnTo>
                  <a:lnTo>
                    <a:pt x="1971" y="96"/>
                  </a:lnTo>
                  <a:lnTo>
                    <a:pt x="2019" y="77"/>
                  </a:lnTo>
                  <a:lnTo>
                    <a:pt x="2063" y="57"/>
                  </a:lnTo>
                  <a:lnTo>
                    <a:pt x="2111" y="38"/>
                  </a:lnTo>
                  <a:lnTo>
                    <a:pt x="2145" y="18"/>
                  </a:lnTo>
                  <a:lnTo>
                    <a:pt x="2172" y="9"/>
                  </a:lnTo>
                  <a:lnTo>
                    <a:pt x="2202" y="0"/>
                  </a:lnTo>
                  <a:lnTo>
                    <a:pt x="2235" y="3"/>
                  </a:lnTo>
                  <a:lnTo>
                    <a:pt x="2250" y="24"/>
                  </a:lnTo>
                  <a:lnTo>
                    <a:pt x="2262" y="51"/>
                  </a:lnTo>
                  <a:lnTo>
                    <a:pt x="2290" y="72"/>
                  </a:lnTo>
                  <a:lnTo>
                    <a:pt x="2296" y="78"/>
                  </a:lnTo>
                  <a:lnTo>
                    <a:pt x="2308" y="84"/>
                  </a:lnTo>
                  <a:lnTo>
                    <a:pt x="2326" y="90"/>
                  </a:lnTo>
                  <a:lnTo>
                    <a:pt x="2350" y="102"/>
                  </a:lnTo>
                  <a:lnTo>
                    <a:pt x="2380" y="108"/>
                  </a:lnTo>
                  <a:lnTo>
                    <a:pt x="2416" y="114"/>
                  </a:lnTo>
                  <a:lnTo>
                    <a:pt x="2446" y="108"/>
                  </a:lnTo>
                  <a:lnTo>
                    <a:pt x="2481" y="108"/>
                  </a:lnTo>
                  <a:lnTo>
                    <a:pt x="2511" y="102"/>
                  </a:lnTo>
                  <a:lnTo>
                    <a:pt x="2541" y="96"/>
                  </a:lnTo>
                  <a:lnTo>
                    <a:pt x="2559" y="96"/>
                  </a:lnTo>
                  <a:lnTo>
                    <a:pt x="2595" y="84"/>
                  </a:lnTo>
                  <a:lnTo>
                    <a:pt x="2619" y="72"/>
                  </a:lnTo>
                  <a:lnTo>
                    <a:pt x="2643" y="54"/>
                  </a:lnTo>
                  <a:lnTo>
                    <a:pt x="2661" y="42"/>
                  </a:lnTo>
                  <a:lnTo>
                    <a:pt x="2673" y="24"/>
                  </a:lnTo>
                  <a:lnTo>
                    <a:pt x="2697" y="18"/>
                  </a:lnTo>
                  <a:lnTo>
                    <a:pt x="2715" y="24"/>
                  </a:lnTo>
                  <a:lnTo>
                    <a:pt x="2715" y="48"/>
                  </a:lnTo>
                  <a:lnTo>
                    <a:pt x="2709" y="78"/>
                  </a:lnTo>
                  <a:lnTo>
                    <a:pt x="2709" y="108"/>
                  </a:lnTo>
                  <a:lnTo>
                    <a:pt x="2727" y="114"/>
                  </a:lnTo>
                  <a:lnTo>
                    <a:pt x="2744" y="120"/>
                  </a:lnTo>
                  <a:lnTo>
                    <a:pt x="2768" y="126"/>
                  </a:lnTo>
                  <a:lnTo>
                    <a:pt x="2792" y="132"/>
                  </a:lnTo>
                  <a:lnTo>
                    <a:pt x="2816" y="132"/>
                  </a:lnTo>
                  <a:lnTo>
                    <a:pt x="2846" y="132"/>
                  </a:lnTo>
                  <a:lnTo>
                    <a:pt x="2870" y="132"/>
                  </a:lnTo>
                  <a:lnTo>
                    <a:pt x="2906" y="132"/>
                  </a:lnTo>
                  <a:lnTo>
                    <a:pt x="2972" y="126"/>
                  </a:lnTo>
                  <a:lnTo>
                    <a:pt x="3049" y="114"/>
                  </a:lnTo>
                  <a:lnTo>
                    <a:pt x="3127" y="102"/>
                  </a:lnTo>
                  <a:lnTo>
                    <a:pt x="3205" y="90"/>
                  </a:lnTo>
                  <a:lnTo>
                    <a:pt x="3336" y="78"/>
                  </a:lnTo>
                  <a:lnTo>
                    <a:pt x="3426" y="72"/>
                  </a:lnTo>
                  <a:lnTo>
                    <a:pt x="3456" y="66"/>
                  </a:lnTo>
                  <a:lnTo>
                    <a:pt x="3462" y="66"/>
                  </a:lnTo>
                  <a:lnTo>
                    <a:pt x="3474" y="60"/>
                  </a:lnTo>
                  <a:lnTo>
                    <a:pt x="3486" y="48"/>
                  </a:lnTo>
                  <a:lnTo>
                    <a:pt x="3498" y="48"/>
                  </a:lnTo>
                  <a:lnTo>
                    <a:pt x="3510" y="42"/>
                  </a:lnTo>
                  <a:lnTo>
                    <a:pt x="3522" y="42"/>
                  </a:lnTo>
                  <a:lnTo>
                    <a:pt x="3534" y="36"/>
                  </a:lnTo>
                  <a:lnTo>
                    <a:pt x="3546" y="36"/>
                  </a:lnTo>
                  <a:lnTo>
                    <a:pt x="3564" y="36"/>
                  </a:lnTo>
                  <a:lnTo>
                    <a:pt x="3582" y="42"/>
                  </a:lnTo>
                  <a:lnTo>
                    <a:pt x="3600" y="42"/>
                  </a:lnTo>
                  <a:lnTo>
                    <a:pt x="3617" y="54"/>
                  </a:lnTo>
                  <a:lnTo>
                    <a:pt x="3635" y="60"/>
                  </a:lnTo>
                  <a:lnTo>
                    <a:pt x="3647" y="66"/>
                  </a:lnTo>
                  <a:lnTo>
                    <a:pt x="3659" y="72"/>
                  </a:lnTo>
                  <a:lnTo>
                    <a:pt x="3689" y="78"/>
                  </a:lnTo>
                  <a:lnTo>
                    <a:pt x="3731" y="90"/>
                  </a:lnTo>
                  <a:lnTo>
                    <a:pt x="3767" y="96"/>
                  </a:lnTo>
                  <a:lnTo>
                    <a:pt x="3815" y="102"/>
                  </a:lnTo>
                  <a:lnTo>
                    <a:pt x="3863" y="102"/>
                  </a:lnTo>
                  <a:lnTo>
                    <a:pt x="3916" y="102"/>
                  </a:lnTo>
                  <a:lnTo>
                    <a:pt x="3970" y="102"/>
                  </a:lnTo>
                  <a:lnTo>
                    <a:pt x="4024" y="102"/>
                  </a:lnTo>
                  <a:lnTo>
                    <a:pt x="4078" y="102"/>
                  </a:lnTo>
                  <a:lnTo>
                    <a:pt x="4132" y="96"/>
                  </a:lnTo>
                  <a:lnTo>
                    <a:pt x="4186" y="90"/>
                  </a:lnTo>
                  <a:lnTo>
                    <a:pt x="4239" y="78"/>
                  </a:lnTo>
                  <a:lnTo>
                    <a:pt x="4287" y="72"/>
                  </a:lnTo>
                  <a:lnTo>
                    <a:pt x="4341" y="54"/>
                  </a:lnTo>
                  <a:lnTo>
                    <a:pt x="4383" y="42"/>
                  </a:lnTo>
                  <a:lnTo>
                    <a:pt x="4419" y="30"/>
                  </a:lnTo>
                  <a:lnTo>
                    <a:pt x="4449" y="18"/>
                  </a:lnTo>
                  <a:lnTo>
                    <a:pt x="4478" y="12"/>
                  </a:lnTo>
                  <a:lnTo>
                    <a:pt x="4502" y="6"/>
                  </a:lnTo>
                  <a:lnTo>
                    <a:pt x="4526" y="0"/>
                  </a:lnTo>
                  <a:lnTo>
                    <a:pt x="4544" y="0"/>
                  </a:lnTo>
                  <a:lnTo>
                    <a:pt x="4562" y="0"/>
                  </a:lnTo>
                  <a:lnTo>
                    <a:pt x="4574" y="6"/>
                  </a:lnTo>
                  <a:lnTo>
                    <a:pt x="4586" y="12"/>
                  </a:lnTo>
                  <a:lnTo>
                    <a:pt x="4598" y="18"/>
                  </a:lnTo>
                  <a:lnTo>
                    <a:pt x="4604" y="24"/>
                  </a:lnTo>
                  <a:lnTo>
                    <a:pt x="4610" y="30"/>
                  </a:lnTo>
                  <a:lnTo>
                    <a:pt x="4616" y="36"/>
                  </a:lnTo>
                  <a:lnTo>
                    <a:pt x="4622" y="48"/>
                  </a:lnTo>
                  <a:lnTo>
                    <a:pt x="4628" y="60"/>
                  </a:lnTo>
                  <a:lnTo>
                    <a:pt x="4634" y="66"/>
                  </a:lnTo>
                  <a:lnTo>
                    <a:pt x="4640" y="78"/>
                  </a:lnTo>
                  <a:lnTo>
                    <a:pt x="4652" y="84"/>
                  </a:lnTo>
                  <a:lnTo>
                    <a:pt x="4670" y="90"/>
                  </a:lnTo>
                  <a:lnTo>
                    <a:pt x="4682" y="96"/>
                  </a:lnTo>
                  <a:lnTo>
                    <a:pt x="4706" y="102"/>
                  </a:lnTo>
                  <a:lnTo>
                    <a:pt x="4724" y="108"/>
                  </a:lnTo>
                  <a:lnTo>
                    <a:pt x="4748" y="114"/>
                  </a:lnTo>
                  <a:lnTo>
                    <a:pt x="4771" y="114"/>
                  </a:lnTo>
                  <a:lnTo>
                    <a:pt x="4801" y="114"/>
                  </a:lnTo>
                  <a:lnTo>
                    <a:pt x="4831" y="108"/>
                  </a:lnTo>
                  <a:lnTo>
                    <a:pt x="4861" y="102"/>
                  </a:lnTo>
                  <a:lnTo>
                    <a:pt x="4891" y="96"/>
                  </a:lnTo>
                  <a:lnTo>
                    <a:pt x="4927" y="84"/>
                  </a:lnTo>
                  <a:lnTo>
                    <a:pt x="4957" y="66"/>
                  </a:lnTo>
                  <a:lnTo>
                    <a:pt x="4993" y="48"/>
                  </a:lnTo>
                  <a:lnTo>
                    <a:pt x="5017" y="36"/>
                  </a:lnTo>
                  <a:lnTo>
                    <a:pt x="5029" y="30"/>
                  </a:lnTo>
                  <a:lnTo>
                    <a:pt x="5061" y="24"/>
                  </a:lnTo>
                  <a:lnTo>
                    <a:pt x="5091" y="17"/>
                  </a:lnTo>
                  <a:lnTo>
                    <a:pt x="5118" y="14"/>
                  </a:lnTo>
                  <a:lnTo>
                    <a:pt x="5145" y="9"/>
                  </a:lnTo>
                  <a:lnTo>
                    <a:pt x="5175" y="9"/>
                  </a:lnTo>
                  <a:lnTo>
                    <a:pt x="5199" y="8"/>
                  </a:lnTo>
                  <a:lnTo>
                    <a:pt x="5219" y="9"/>
                  </a:lnTo>
                  <a:lnTo>
                    <a:pt x="5238" y="9"/>
                  </a:lnTo>
                  <a:lnTo>
                    <a:pt x="5258" y="11"/>
                  </a:lnTo>
                  <a:lnTo>
                    <a:pt x="5280" y="9"/>
                  </a:lnTo>
                  <a:lnTo>
                    <a:pt x="5304" y="11"/>
                  </a:lnTo>
                  <a:lnTo>
                    <a:pt x="5327" y="8"/>
                  </a:lnTo>
                  <a:lnTo>
                    <a:pt x="5351" y="8"/>
                  </a:lnTo>
                  <a:lnTo>
                    <a:pt x="5390" y="9"/>
                  </a:lnTo>
                  <a:lnTo>
                    <a:pt x="5435" y="24"/>
                  </a:lnTo>
                  <a:lnTo>
                    <a:pt x="5447" y="30"/>
                  </a:lnTo>
                  <a:lnTo>
                    <a:pt x="5453" y="36"/>
                  </a:lnTo>
                  <a:lnTo>
                    <a:pt x="5453" y="42"/>
                  </a:lnTo>
                  <a:lnTo>
                    <a:pt x="5459" y="48"/>
                  </a:lnTo>
                  <a:lnTo>
                    <a:pt x="5459" y="54"/>
                  </a:lnTo>
                  <a:lnTo>
                    <a:pt x="5459" y="60"/>
                  </a:lnTo>
                  <a:lnTo>
                    <a:pt x="5459" y="66"/>
                  </a:lnTo>
                  <a:lnTo>
                    <a:pt x="5465" y="66"/>
                  </a:lnTo>
                  <a:lnTo>
                    <a:pt x="5465" y="72"/>
                  </a:lnTo>
                  <a:lnTo>
                    <a:pt x="5477" y="72"/>
                  </a:lnTo>
                  <a:lnTo>
                    <a:pt x="5489" y="78"/>
                  </a:lnTo>
                  <a:lnTo>
                    <a:pt x="5501" y="84"/>
                  </a:lnTo>
                  <a:lnTo>
                    <a:pt x="5519" y="84"/>
                  </a:lnTo>
                  <a:lnTo>
                    <a:pt x="5555" y="90"/>
                  </a:lnTo>
                  <a:lnTo>
                    <a:pt x="5603" y="90"/>
                  </a:lnTo>
                  <a:lnTo>
                    <a:pt x="5656" y="90"/>
                  </a:lnTo>
                  <a:lnTo>
                    <a:pt x="5710" y="84"/>
                  </a:lnTo>
                  <a:lnTo>
                    <a:pt x="5740" y="78"/>
                  </a:lnTo>
                  <a:lnTo>
                    <a:pt x="5770" y="72"/>
                  </a:lnTo>
                  <a:lnTo>
                    <a:pt x="5770" y="90"/>
                  </a:lnTo>
                  <a:lnTo>
                    <a:pt x="5740" y="96"/>
                  </a:lnTo>
                  <a:lnTo>
                    <a:pt x="5710" y="102"/>
                  </a:lnTo>
                  <a:lnTo>
                    <a:pt x="5656" y="108"/>
                  </a:lnTo>
                  <a:lnTo>
                    <a:pt x="5603" y="108"/>
                  </a:lnTo>
                  <a:lnTo>
                    <a:pt x="5555" y="108"/>
                  </a:lnTo>
                  <a:lnTo>
                    <a:pt x="5519" y="102"/>
                  </a:lnTo>
                  <a:lnTo>
                    <a:pt x="5501" y="102"/>
                  </a:lnTo>
                  <a:lnTo>
                    <a:pt x="5489" y="96"/>
                  </a:lnTo>
                  <a:lnTo>
                    <a:pt x="5477" y="90"/>
                  </a:lnTo>
                  <a:lnTo>
                    <a:pt x="5465" y="90"/>
                  </a:lnTo>
                  <a:lnTo>
                    <a:pt x="5465" y="84"/>
                  </a:lnTo>
                  <a:lnTo>
                    <a:pt x="5459" y="84"/>
                  </a:lnTo>
                  <a:lnTo>
                    <a:pt x="5459" y="78"/>
                  </a:lnTo>
                  <a:lnTo>
                    <a:pt x="5459" y="72"/>
                  </a:lnTo>
                  <a:lnTo>
                    <a:pt x="5459" y="66"/>
                  </a:lnTo>
                  <a:lnTo>
                    <a:pt x="5453" y="60"/>
                  </a:lnTo>
                  <a:lnTo>
                    <a:pt x="5453" y="54"/>
                  </a:lnTo>
                  <a:lnTo>
                    <a:pt x="5447" y="48"/>
                  </a:lnTo>
                  <a:lnTo>
                    <a:pt x="5435" y="42"/>
                  </a:lnTo>
                  <a:lnTo>
                    <a:pt x="5429" y="36"/>
                  </a:lnTo>
                  <a:lnTo>
                    <a:pt x="5423" y="36"/>
                  </a:lnTo>
                  <a:lnTo>
                    <a:pt x="5405" y="30"/>
                  </a:lnTo>
                  <a:lnTo>
                    <a:pt x="5393" y="30"/>
                  </a:lnTo>
                  <a:lnTo>
                    <a:pt x="5370" y="23"/>
                  </a:lnTo>
                  <a:lnTo>
                    <a:pt x="5346" y="24"/>
                  </a:lnTo>
                  <a:lnTo>
                    <a:pt x="5325" y="27"/>
                  </a:lnTo>
                  <a:lnTo>
                    <a:pt x="5298" y="29"/>
                  </a:lnTo>
                  <a:lnTo>
                    <a:pt x="5270" y="29"/>
                  </a:lnTo>
                  <a:lnTo>
                    <a:pt x="5247" y="26"/>
                  </a:lnTo>
                  <a:lnTo>
                    <a:pt x="5219" y="24"/>
                  </a:lnTo>
                  <a:lnTo>
                    <a:pt x="5199" y="21"/>
                  </a:lnTo>
                  <a:lnTo>
                    <a:pt x="5174" y="24"/>
                  </a:lnTo>
                </a:path>
              </a:pathLst>
            </a:custGeom>
            <a:gradFill rotWithShape="0">
              <a:gsLst>
                <a:gs pos="0">
                  <a:srgbClr val="070707"/>
                </a:gs>
                <a:gs pos="50000">
                  <a:srgbClr val="000000"/>
                </a:gs>
                <a:gs pos="100000">
                  <a:srgbClr val="070707"/>
                </a:gs>
              </a:gsLst>
              <a:lin ang="10800000" scaled="1"/>
            </a:gradFill>
            <a:ln>
              <a:noFill/>
            </a:ln>
          </p:spPr>
          <p:txBody>
            <a:bodyPr wrap="none" anchor="ctr"/>
            <a:lstStyle/>
            <a:p>
              <a:pPr>
                <a:defRPr/>
              </a:pPr>
              <a:endParaRPr lang="pl-PL" sz="1350"/>
            </a:p>
          </p:txBody>
        </p:sp>
      </p:grpSp>
      <p:sp>
        <p:nvSpPr>
          <p:cNvPr id="1047" name="Rectangle 23">
            <a:extLst>
              <a:ext uri="{FF2B5EF4-FFF2-40B4-BE49-F238E27FC236}">
                <a16:creationId xmlns:a16="http://schemas.microsoft.com/office/drawing/2014/main" id="{9D625262-3530-41E5-86F8-DC8DDA7FA9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60339"/>
            <a:ext cx="10966451" cy="13731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tytułu</a:t>
            </a:r>
          </a:p>
        </p:txBody>
      </p:sp>
      <p:sp>
        <p:nvSpPr>
          <p:cNvPr id="1048" name="Rectangle 24">
            <a:extLst>
              <a:ext uri="{FF2B5EF4-FFF2-40B4-BE49-F238E27FC236}">
                <a16:creationId xmlns:a16="http://schemas.microsoft.com/office/drawing/2014/main" id="{C5B243DE-3F9E-422A-8058-F65F034FE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66451" cy="45259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Kliknij, aby edytować format tekstu konspektu</a:t>
            </a:r>
          </a:p>
          <a:p>
            <a:pPr lvl="1"/>
            <a:r>
              <a:rPr lang="en-GB"/>
              <a:t>Drugi poziom konspektu</a:t>
            </a:r>
          </a:p>
          <a:p>
            <a:pPr lvl="2"/>
            <a:r>
              <a:rPr lang="en-GB"/>
              <a:t>Trzeci poziom konspektu</a:t>
            </a:r>
          </a:p>
          <a:p>
            <a:pPr lvl="3"/>
            <a:r>
              <a:rPr lang="en-GB"/>
              <a:t>Czwarty poziom konspektu</a:t>
            </a:r>
          </a:p>
          <a:p>
            <a:pPr lvl="4"/>
            <a:r>
              <a:rPr lang="en-GB"/>
              <a:t>Piąty poziom konspektu</a:t>
            </a:r>
          </a:p>
          <a:p>
            <a:pPr lvl="4"/>
            <a:r>
              <a:rPr lang="en-GB"/>
              <a:t>Szósty poziom konspektu</a:t>
            </a:r>
          </a:p>
          <a:p>
            <a:pPr lvl="4"/>
            <a:r>
              <a:rPr lang="en-GB"/>
              <a:t>Siódmy poziom konspektu</a:t>
            </a:r>
          </a:p>
          <a:p>
            <a:pPr lvl="4"/>
            <a:r>
              <a:rPr lang="en-GB"/>
              <a:t>Ósmy poziom konspektu</a:t>
            </a:r>
          </a:p>
          <a:p>
            <a:pPr lvl="4"/>
            <a:r>
              <a:rPr lang="en-GB"/>
              <a:t>Dziewiąty poziom konspektu</a:t>
            </a:r>
          </a:p>
        </p:txBody>
      </p:sp>
      <p:sp>
        <p:nvSpPr>
          <p:cNvPr id="1049" name="Rectangle 25">
            <a:extLst>
              <a:ext uri="{FF2B5EF4-FFF2-40B4-BE49-F238E27FC236}">
                <a16:creationId xmlns:a16="http://schemas.microsoft.com/office/drawing/2014/main" id="{4AA36F06-5901-41E9-8571-EA7FBEA0E1B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4165600" y="6248400"/>
            <a:ext cx="3854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50" name="Rectangle 26">
            <a:extLst>
              <a:ext uri="{FF2B5EF4-FFF2-40B4-BE49-F238E27FC236}">
                <a16:creationId xmlns:a16="http://schemas.microsoft.com/office/drawing/2014/main" id="{3E5CF536-F2EC-424B-A8F8-40B929E4F7D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8737600" y="6243639"/>
            <a:ext cx="2838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8AB79AC-7860-43DD-9EB6-6EF91A80984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  <p:sp>
        <p:nvSpPr>
          <p:cNvPr id="1051" name="Rectangle 27">
            <a:extLst>
              <a:ext uri="{FF2B5EF4-FFF2-40B4-BE49-F238E27FC236}">
                <a16:creationId xmlns:a16="http://schemas.microsoft.com/office/drawing/2014/main" id="{1204F4A1-83C9-4892-AD0B-469167F0A034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609600" y="6248400"/>
            <a:ext cx="2838451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228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2pPr>
      <a:lvl3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3pPr>
      <a:lvl4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4pPr>
      <a:lvl5pPr algn="ctr" defTabSz="33655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10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5pPr>
      <a:lvl6pPr marL="18859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6pPr>
      <a:lvl7pPr marL="22288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7pPr>
      <a:lvl8pPr marL="25717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8pPr>
      <a:lvl9pPr marL="2914650" indent="-171450" algn="ctr" defTabSz="336947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150">
          <a:solidFill>
            <a:srgbClr val="FFFFCC"/>
          </a:solidFill>
          <a:effectLst>
            <a:outerShdw blurRad="38100" dist="38100" dir="2700000" algn="tl">
              <a:srgbClr val="000000"/>
            </a:outerShdw>
          </a:effectLst>
          <a:latin typeface="Tahoma" pitchFamily="32" charset="0"/>
          <a:cs typeface="Arial" charset="0"/>
        </a:defRPr>
      </a:lvl9pPr>
    </p:titleStyle>
    <p:bodyStyle>
      <a:lvl1pPr marL="257175" indent="-257175" algn="l" defTabSz="33655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557213" indent="-214313" algn="l" defTabSz="336550" rtl="0" eaLnBrk="0" fontAlgn="base" hangingPunct="0">
        <a:spcBef>
          <a:spcPts val="5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1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857250" indent="-171450" algn="l" defTabSz="336550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2001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1543050" indent="-171450" algn="l" defTabSz="336550" rtl="0" eaLnBrk="0" fontAlgn="base" hangingPunct="0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18859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2288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25717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2914650" indent="-171450" algn="l" defTabSz="336947" rtl="0" fontAlgn="base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acek.wiewiorowski@prawo.ug.edu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AD13826-EBD2-42F3-A90A-F78077C165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3425" y="0"/>
            <a:ext cx="8713788" cy="908050"/>
          </a:xfrm>
        </p:spPr>
        <p:txBody>
          <a:bodyPr/>
          <a:lstStyle/>
          <a:p>
            <a:pPr defTabSz="336947" eaLnBrk="1" hangingPunct="1">
              <a:buClrTx/>
              <a:tabLst>
                <a:tab pos="0" algn="l"/>
                <a:tab pos="335756" algn="l"/>
                <a:tab pos="672704" algn="l"/>
                <a:tab pos="1009650" algn="l"/>
                <a:tab pos="1346597" algn="l"/>
                <a:tab pos="1683544" algn="l"/>
                <a:tab pos="2020491" algn="l"/>
                <a:tab pos="2357438" algn="l"/>
                <a:tab pos="2694385" algn="l"/>
                <a:tab pos="3031331" algn="l"/>
                <a:tab pos="3368279" algn="l"/>
                <a:tab pos="3705225" algn="l"/>
                <a:tab pos="4042172" algn="l"/>
                <a:tab pos="4379119" algn="l"/>
                <a:tab pos="4716066" algn="l"/>
                <a:tab pos="5053013" algn="l"/>
                <a:tab pos="5389960" algn="l"/>
                <a:tab pos="5726906" algn="l"/>
                <a:tab pos="6063854" algn="l"/>
                <a:tab pos="6400800" algn="l"/>
                <a:tab pos="6737747" algn="l"/>
              </a:tabLst>
              <a:defRPr/>
            </a:pPr>
            <a:r>
              <a:rPr lang="pl-PL" sz="2800" dirty="0">
                <a:latin typeface="Arial" panose="020B0604020202020204" pitchFamily="34" charset="0"/>
              </a:rPr>
              <a:t>Prawo rzymskie – Zobowiązania III</a:t>
            </a:r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87E724EC-CB94-4C35-A80D-87C13FFA9471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1631950" y="1376363"/>
            <a:ext cx="8813800" cy="5148262"/>
          </a:xfrm>
        </p:spPr>
        <p:txBody>
          <a:bodyPr vert="horz" wrap="square" lIns="67500" tIns="35100" rIns="67500" bIns="35100" numCol="1" anchor="t" anchorCtr="0" compatLnSpc="1">
            <a:prstTxWarp prst="textNoShape">
              <a:avLst/>
            </a:prstTxWarp>
          </a:bodyPr>
          <a:lstStyle/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dr hab. Jacek Wiewiorowski, profesor uczelni 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Kierownik Zakładu Prawa Rzymskiego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Katedra Prawa Cywilnego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Konsultacje:</a:t>
            </a:r>
            <a:r>
              <a:rPr lang="pl-PL" sz="1800" dirty="0">
                <a:latin typeface="Arial" panose="020B0604020202020204" pitchFamily="34" charset="0"/>
              </a:rPr>
              <a:t> poniedziałek, godz. 10.00-10.45 (MS </a:t>
            </a:r>
            <a:r>
              <a:rPr lang="pl-PL" sz="1800" dirty="0" err="1">
                <a:latin typeface="Arial" panose="020B0604020202020204" pitchFamily="34" charset="0"/>
              </a:rPr>
              <a:t>Teams</a:t>
            </a:r>
            <a:r>
              <a:rPr lang="pl-PL" sz="1800" dirty="0">
                <a:latin typeface="Arial" panose="020B0604020202020204" pitchFamily="34" charset="0"/>
              </a:rPr>
              <a:t>)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wtorek, godz. 10.00-10.45 (MS </a:t>
            </a:r>
            <a:r>
              <a:rPr lang="pl-PL" sz="1800" dirty="0" err="1">
                <a:latin typeface="Arial" panose="020B0604020202020204" pitchFamily="34" charset="0"/>
              </a:rPr>
              <a:t>Teams</a:t>
            </a:r>
            <a:r>
              <a:rPr lang="pl-PL" sz="1800" dirty="0">
                <a:latin typeface="Arial" panose="020B0604020202020204" pitchFamily="34" charset="0"/>
              </a:rPr>
              <a:t>)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Kontakt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E-mail: </a:t>
            </a:r>
            <a:r>
              <a:rPr lang="it-IT" sz="1800" dirty="0">
                <a:latin typeface="Arial" panose="020B0604020202020204" pitchFamily="34" charset="0"/>
                <a:hlinkClick r:id="rId3"/>
              </a:rPr>
              <a:t>jacek.wiewiorowski@prawo.ug.edu.pl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it-IT" sz="1800" dirty="0">
                <a:latin typeface="Arial" panose="020B0604020202020204" pitchFamily="34" charset="0"/>
              </a:rPr>
              <a:t>Telefon: +48 58 523 29 50</a:t>
            </a: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Pokój  4039 </a:t>
            </a:r>
            <a:r>
              <a:rPr lang="pl-PL" sz="1800" dirty="0" err="1">
                <a:latin typeface="Arial" panose="020B0604020202020204" pitchFamily="34" charset="0"/>
              </a:rPr>
              <a:t>WPiA</a:t>
            </a:r>
            <a:r>
              <a:rPr lang="pl-PL" sz="1800" dirty="0">
                <a:latin typeface="Arial" panose="020B0604020202020204" pitchFamily="34" charset="0"/>
              </a:rPr>
              <a:t> UG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E-mail do sekretariatu: sekretariat04@prawo.ug.edu.pl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Telefon do sekretariatu: +48 58 523 28 51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solidFill>
                <a:srgbClr val="FFFF00"/>
              </a:solidFill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Strona Zakładu Prawa Rzymskiego</a:t>
            </a:r>
            <a:r>
              <a:rPr lang="pl-PL" sz="1800" dirty="0">
                <a:latin typeface="Arial" panose="020B0604020202020204" pitchFamily="34" charset="0"/>
              </a:rPr>
              <a:t>:  http://www.praworzymskie.ug.edu.pl/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endParaRPr lang="pl-PL" sz="1800" dirty="0">
              <a:latin typeface="Arial" panose="020B0604020202020204" pitchFamily="34" charset="0"/>
            </a:endParaRP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solidFill>
                  <a:srgbClr val="FFFF00"/>
                </a:solidFill>
                <a:latin typeface="Arial" panose="020B0604020202020204" pitchFamily="34" charset="0"/>
              </a:rPr>
              <a:t>Dalsze informacje</a:t>
            </a:r>
            <a:r>
              <a:rPr lang="pl-PL" sz="1800" dirty="0">
                <a:latin typeface="Arial" panose="020B0604020202020204" pitchFamily="34" charset="0"/>
              </a:rPr>
              <a:t>:</a:t>
            </a:r>
          </a:p>
          <a:p>
            <a:pPr marL="0" indent="0" defTabSz="336947" eaLnBrk="1" hangingPunct="1">
              <a:lnSpc>
                <a:spcPct val="80000"/>
              </a:lnSpc>
              <a:spcBef>
                <a:spcPts val="375"/>
              </a:spcBef>
              <a:buClrTx/>
              <a:buSzPct val="80000"/>
              <a:tabLst>
                <a:tab pos="0" algn="l"/>
                <a:tab pos="78581" algn="l"/>
                <a:tab pos="415529" algn="l"/>
                <a:tab pos="752475" algn="l"/>
                <a:tab pos="1089422" algn="l"/>
                <a:tab pos="1426369" algn="l"/>
                <a:tab pos="1763316" algn="l"/>
                <a:tab pos="2100263" algn="l"/>
                <a:tab pos="2437210" algn="l"/>
                <a:tab pos="2774156" algn="l"/>
                <a:tab pos="3111104" algn="l"/>
                <a:tab pos="3448050" algn="l"/>
                <a:tab pos="3784997" algn="l"/>
                <a:tab pos="4121944" algn="l"/>
                <a:tab pos="4458891" algn="l"/>
                <a:tab pos="4795838" algn="l"/>
                <a:tab pos="5132785" algn="l"/>
                <a:tab pos="5469731" algn="l"/>
                <a:tab pos="5806679" algn="l"/>
                <a:tab pos="6143625" algn="l"/>
                <a:tab pos="6480572" algn="l"/>
              </a:tabLst>
              <a:defRPr/>
            </a:pPr>
            <a:r>
              <a:rPr lang="pl-PL" sz="1800" dirty="0">
                <a:latin typeface="Arial" panose="020B0604020202020204" pitchFamily="34" charset="0"/>
              </a:rPr>
              <a:t>http://prawo.ug.edu.pl/pracownik/59485/jacek_wiewiorowski</a:t>
            </a:r>
          </a:p>
        </p:txBody>
      </p:sp>
      <p:pic>
        <p:nvPicPr>
          <p:cNvPr id="11268" name="Obraz 3">
            <a:extLst>
              <a:ext uri="{FF2B5EF4-FFF2-40B4-BE49-F238E27FC236}">
                <a16:creationId xmlns:a16="http://schemas.microsoft.com/office/drawing/2014/main" id="{05FFDB85-F1D6-4F70-8A02-E9030D3DAF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1" y="765176"/>
            <a:ext cx="2303463" cy="230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0797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08364" y="1"/>
            <a:ext cx="10165004" cy="618835"/>
          </a:xfrm>
        </p:spPr>
        <p:txBody>
          <a:bodyPr/>
          <a:lstStyle/>
          <a:p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3600" dirty="0" err="1"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600" dirty="0" err="1"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618837"/>
            <a:ext cx="12044217" cy="6132946"/>
          </a:xfrm>
        </p:spPr>
        <p:txBody>
          <a:bodyPr/>
          <a:lstStyle/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Sprzedawca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obowiązek wydania rzeczy w stanie niepogorszonym (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(korzyść) i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custodia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(prawo justyniańskie – jeśli odpowiedzialność przyjął) –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zapewnienie spokojnego 	posiadania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Kupujący (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obowiązek przeniesienie własności sumy pieniężnej (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– Justynian: na równi z 	zapłatą udzielenie i zabezpieczenie kredytu) –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zasada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periculum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emptoris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(</a:t>
            </a:r>
            <a:r>
              <a:rPr lang="pl-PL" sz="23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tylko przypadek </a:t>
            </a:r>
            <a:r>
              <a:rPr lang="pl-PL" sz="23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maior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dyskutowane w prawie recypowanym (problem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casum 	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sentit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dominus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vedniti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empti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– skargi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endParaRPr lang="pl-PL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endParaRPr lang="pl-PL" sz="23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Rękojmia za wady prawne: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sprzedaż rzeczy obciążonej prawem innego podmiotu – własność głównie </a:t>
            </a:r>
          </a:p>
          <a:p>
            <a:pPr marL="0" indent="0"/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Pierwotna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auctoritatis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(sprzedaż 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mancypacyjna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): w stosunku do </a:t>
            </a:r>
            <a:r>
              <a:rPr lang="pl-PL" sz="2300" i="1" dirty="0" err="1">
                <a:latin typeface="Arial" panose="020B0604020202020204" pitchFamily="34" charset="0"/>
                <a:cs typeface="Arial" panose="020B0604020202020204" pitchFamily="34" charset="0"/>
              </a:rPr>
              <a:t>emptio-venditio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ewikcja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300" dirty="0" err="1">
                <a:latin typeface="Arial" panose="020B0604020202020204" pitchFamily="34" charset="0"/>
                <a:cs typeface="Arial" panose="020B0604020202020204" pitchFamily="34" charset="0"/>
              </a:rPr>
              <a:t>przedjustyniańska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 dodatkowa stypulacja ‚gwarancyjna’):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nawiązania późniejsze</a:t>
            </a:r>
          </a:p>
        </p:txBody>
      </p:sp>
    </p:spTree>
    <p:extLst>
      <p:ext uri="{BB962C8B-B14F-4D97-AF65-F5344CB8AC3E}">
        <p14:creationId xmlns:p14="http://schemas.microsoft.com/office/powerpoint/2010/main" val="2332030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45" y="0"/>
            <a:ext cx="12053455" cy="6751783"/>
          </a:xfrm>
        </p:spPr>
        <p:txBody>
          <a:bodyPr/>
          <a:lstStyle/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Rękojmia za wady fizyczne </a:t>
            </a:r>
          </a:p>
          <a:p>
            <a:pPr marL="0" indent="0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sprzedaż </a:t>
            </a:r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macypacyjna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gruntu - </a:t>
            </a:r>
            <a:r>
              <a:rPr lang="pt-BR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 de modo agri </a:t>
            </a:r>
            <a:r>
              <a:rPr lang="pt-BR" sz="2200" dirty="0">
                <a:latin typeface="Arial" panose="020B0604020202020204" pitchFamily="34" charset="0"/>
                <a:cs typeface="Arial" panose="020B0604020202020204" pitchFamily="34" charset="0"/>
              </a:rPr>
              <a:t>o podwójną wartość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brakującej powierzchni</a:t>
            </a:r>
          </a:p>
          <a:p>
            <a:pPr marL="0" indent="0"/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edykt edyla kurulnego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II w. p.n.e. (targi – zwierzęta i niewolnicy): rozszerzenie na wszelkie rodzaje sprzedaży za Justyniana I (wieczysta)</a:t>
            </a:r>
          </a:p>
          <a:p>
            <a:pPr marL="0" indent="0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redhibitoria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(w ciągu sześciu miesięcy od ujawnienia się wady ukrytej kupujący mógł odstąpić od umowy, zwracając wadliwą rzecz – jurysprudencja: nawet jeśli zniszczona ale bez winy nabywcy)</a:t>
            </a:r>
          </a:p>
          <a:p>
            <a:pPr marL="0" indent="0"/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quanti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minoris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(w ciągu roku od ujawnienia wady mógł domagać się od sprzedawcy kwoty stanowiącej różnicę między zapłaconą ceną a rzeczywistą wartością wadliwej rzeczy) </a:t>
            </a:r>
          </a:p>
          <a:p>
            <a:pPr marL="0" indent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innych kontraktów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(jurysprudencja – utrzymanie ważności kontraktu)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– II w. </a:t>
            </a:r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p.n.e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: sprzedawca musi zapłacić odszkodowanie, jeśli zataił wadę – kazuistyka utrzymująca zasadę winy ale skłaniająca się ku odpowiedzialności obiektywnej </a:t>
            </a:r>
          </a:p>
          <a:p>
            <a:pPr marL="0" indent="0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 dla kupującego całkowicie bezwartościowa - możliwość domagania się przez kupującego całkowitego zwrotu ceny (brak swobodnego wyboru między odstąpieniem od umowy a zwrotem ceny: odmiennie niż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redhibitoria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54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9C2EE-A1EF-460A-B02C-C678915C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6202"/>
            <a:ext cx="12191999" cy="175589"/>
          </a:xfrm>
        </p:spPr>
        <p:txBody>
          <a:bodyPr/>
          <a:lstStyle/>
          <a:p>
            <a:r>
              <a:rPr lang="pl-PL" sz="3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3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3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- najem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74994C-025C-4360-B7A4-AA3CEDD07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424070"/>
            <a:ext cx="12192000" cy="6357729"/>
          </a:xfrm>
        </p:spPr>
        <p:txBody>
          <a:bodyPr/>
          <a:lstStyle/>
          <a:p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Wykształcił się z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emptio-venditio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(podobieństwa dostrzegali juryści rzymscy): odpłatne korzystanie z rzeczy/wykonania rzeczy/świadczenia usług</a:t>
            </a:r>
          </a:p>
          <a:p>
            <a:pPr>
              <a:buFontTx/>
              <a:buChar char="-"/>
            </a:pPr>
            <a:r>
              <a:rPr lang="pl-PL" sz="2050" dirty="0" err="1">
                <a:latin typeface="Arial" panose="020B0604020202020204" pitchFamily="34" charset="0"/>
                <a:cs typeface="Arial" panose="020B0604020202020204" pitchFamily="34" charset="0"/>
              </a:rPr>
              <a:t>pandektystyczny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 podział (wcześniej mniej ścisłe rozróżnienia):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rei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 (korzystania z rzeczy </a:t>
            </a:r>
            <a:r>
              <a:rPr lang="pl-PL" sz="2050" u="sng" dirty="0">
                <a:latin typeface="Arial" panose="020B0604020202020204" pitchFamily="34" charset="0"/>
                <a:cs typeface="Arial" panose="020B0604020202020204" pitchFamily="34" charset="0"/>
              </a:rPr>
              <a:t>niezużywalnych</a:t>
            </a:r>
            <a:r>
              <a:rPr lang="pl-PL" sz="205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0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ruchomych oraz nieruchomych/późniejsza dzierżawa);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operis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(do umowy o dzieło);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operaum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do umowy o świadczenie usług-umowa o pracę)</a:t>
            </a:r>
          </a:p>
          <a:p>
            <a:pPr marL="0" indent="0"/>
            <a:r>
              <a:rPr lang="pl-PL" sz="205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Bona fides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odpowiedzialność za szkody kazuistyczna; dwustronnie zobowiązujący zupełny (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locuti-actio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conducti</a:t>
            </a:r>
            <a:endParaRPr lang="pl-PL" sz="20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Wady prawne rzeczy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ewikcja (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locati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) – obniżenie czynszu, rozwiązanie umowy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Wady fizyczne rzeczy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– odpowiedzialność wynajmującego (rozszerzana w kazuistyce)</a:t>
            </a:r>
            <a:endParaRPr lang="pl-PL" sz="205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Wpływ zdarzeń losowych na wysokość czynszu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dzierżawa gruntów uprawnych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remissio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mercedis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przypadku 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maior 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(C. 4.65.8 – a 235) ale i D. 19.2.15,3-4 (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colonia</a:t>
            </a:r>
            <a:r>
              <a:rPr lang="pl-PL" sz="2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partiaria</a:t>
            </a:r>
            <a:r>
              <a:rPr lang="pl-PL" sz="2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kompetencji osoby wynajętej </a:t>
            </a:r>
            <a:r>
              <a:rPr lang="pl-PL" sz="20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05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conductor</a:t>
            </a:r>
            <a:r>
              <a:rPr lang="pl-PL" sz="205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operis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operaum</a:t>
            </a:r>
            <a:r>
              <a:rPr lang="pl-PL" sz="2050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pl-PL" sz="2050" i="1" dirty="0" err="1">
                <a:latin typeface="Arial" panose="020B0604020202020204" pitchFamily="34" charset="0"/>
                <a:cs typeface="Arial" panose="020B0604020202020204" pitchFamily="34" charset="0"/>
              </a:rPr>
              <a:t>imperitia</a:t>
            </a:r>
            <a:r>
              <a:rPr lang="pl-PL" sz="205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/>
            <a:r>
              <a:rPr lang="pl-PL" sz="205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Osobny problem podwykonawców oraz swoboda wykonawcy i warunków pracy</a:t>
            </a:r>
            <a:endParaRPr lang="pl-PL" sz="205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307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09C2EE-A1EF-460A-B02C-C678915CC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75" y="76202"/>
            <a:ext cx="12087225" cy="409573"/>
          </a:xfrm>
        </p:spPr>
        <p:txBody>
          <a:bodyPr/>
          <a:lstStyle/>
          <a:p>
            <a:r>
              <a:rPr lang="pl-PL" sz="3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3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3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- najem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74994C-025C-4360-B7A4-AA3CEDD07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775" y="609601"/>
            <a:ext cx="12087225" cy="6172198"/>
          </a:xfrm>
        </p:spPr>
        <p:txBody>
          <a:bodyPr/>
          <a:lstStyle/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Ochrona najemcy 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słaba: status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detentora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prawa zastawu wynajmującego na rzeczach wniesionych do najętego lokalu i na zbiorach) – alternatywą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superficies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agro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vectigalis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 okresie poklasycznym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emphyteuticatium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</a:p>
          <a:p>
            <a:endParaRPr lang="pl-PL" sz="23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Czas trwania umowy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określony lub nieokreślony (często 5 lat grunty wiejskie)</a:t>
            </a:r>
          </a:p>
          <a:p>
            <a:pPr>
              <a:buFontTx/>
              <a:buChar char="-"/>
            </a:pP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swobodne zakończenie po zakończeniu umowy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(konstrukcja wypowiedzenia – od XVIII w.)</a:t>
            </a: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ew. klauzula gwarantującej poszanowanie przez kupującego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uprawnień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conductor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kazuistyka </a:t>
            </a: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pPr marL="0" indent="0"/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Zmiana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conductor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(podnajem) - dopuszczalna, jeśli strony tego wyraźnie nie wykluczyły, a przedmiotem kontraktu jest rzecz przynosząca pożytki </a:t>
            </a:r>
          </a:p>
          <a:p>
            <a:pPr marL="0" indent="0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  <a:endParaRPr lang="pl-PL" sz="23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40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C65613A-ED82-4638-8EDF-5B805E1A1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2191999" cy="342898"/>
          </a:xfrm>
        </p:spPr>
        <p:txBody>
          <a:bodyPr/>
          <a:lstStyle/>
          <a:p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– zlecenie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62FDAC-FD89-44A1-A050-2EAC69ECF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42900"/>
            <a:ext cx="12191999" cy="6515097"/>
          </a:xfrm>
        </p:spPr>
        <p:txBody>
          <a:bodyPr/>
          <a:lstStyle/>
          <a:p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Okres wojen punickich (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honorarium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i jurysprudencja) </a:t>
            </a:r>
          </a:p>
          <a:p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Mandatariusz zobowiązywał się do wykonania takich czynności (niesprzecznych z prawem i dobrymi obyczajami), które leżały we własnym interesie jego mandanta (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dirty="0">
                <a:latin typeface="Arial" panose="020B0604020202020204" pitchFamily="34" charset="0"/>
                <a:cs typeface="Arial" panose="020B0604020202020204" pitchFamily="34" charset="0"/>
              </a:rPr>
              <a:t> post </a:t>
            </a:r>
            <a:r>
              <a:rPr lang="pl-PL" sz="2100" i="1" dirty="0" err="1">
                <a:latin typeface="Arial" panose="020B0604020202020204" pitchFamily="34" charset="0"/>
                <a:cs typeface="Arial" panose="020B0604020202020204" pitchFamily="34" charset="0"/>
              </a:rPr>
              <a:t>mortem</a:t>
            </a:r>
            <a:r>
              <a:rPr lang="pl-PL" sz="2100" dirty="0">
                <a:latin typeface="Arial" panose="020B0604020202020204" pitchFamily="34" charset="0"/>
                <a:cs typeface="Arial" panose="020B0604020202020204" pitchFamily="34" charset="0"/>
              </a:rPr>
              <a:t> dopuszczalne za Justyniana I), lub były zgodne z intencją mandanta, w interesie osoby trzeciej: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gratia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consilium</a:t>
            </a:r>
            <a:r>
              <a:rPr lang="pl-PL" sz="21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Nieodpłatność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przyczyny i modyfikacje (kwestia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honorarium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mandati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contraria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dwustronnie zobowiązujący niezupełny;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Justynian 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levis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infamia mandatariusz</a:t>
            </a:r>
          </a:p>
          <a:p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obowiązek starannego działania a nie rezultat</a:t>
            </a:r>
          </a:p>
          <a:p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Związanie granicami zlecenia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Sabinański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rygoryzm a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Prokulianie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zleceniodawca, który wykonał zobowiązanie, może żądać zwrotu wydatków do kwoty wytyczonej granicy zlecenia oraz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incertum</a:t>
            </a:r>
            <a:endParaRPr lang="pl-PL" sz="21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  <a:r>
              <a:rPr lang="pl-PL" sz="21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pecuniae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credentae</a:t>
            </a:r>
            <a:r>
              <a:rPr lang="pl-PL" sz="21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zlecał mandatariuszowi, ażeby udzielił kredytu osobie trzeciej (poręczenie </a:t>
            </a:r>
            <a:r>
              <a:rPr lang="pl-PL" sz="21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mandatora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 a pełnomocnictwo: </a:t>
            </a:r>
            <a:r>
              <a:rPr lang="pl-PL" sz="2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zastępstwo pośrednie i opór wobec idei zastępstwa bezpośredniego</a:t>
            </a:r>
          </a:p>
          <a:p>
            <a:r>
              <a:rPr lang="pl-PL" sz="21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  <a:endParaRPr lang="pl-PL" sz="21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50078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ECD53D-2569-4082-9765-E837CD14A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2192000" cy="361949"/>
          </a:xfrm>
        </p:spPr>
        <p:txBody>
          <a:bodyPr/>
          <a:lstStyle/>
          <a:p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 - spółka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2DED98-C65E-44BD-825D-D126EED89D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476251"/>
            <a:ext cx="12191999" cy="6381750"/>
          </a:xfrm>
        </p:spPr>
        <p:txBody>
          <a:bodyPr/>
          <a:lstStyle/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Korzenie: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prawo spadkowe – brak podziału spadku lub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consortium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innowacja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honorarium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praetor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peregrinus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opierała się na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ratio </a:t>
            </a:r>
          </a:p>
          <a:p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fraternitatis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staranność wspólników/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socii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justyniańska 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 in concreto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fides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cele spółki musiały być godziwe i dopuszczalne;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Koniec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śmierć wspólnika (też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capitis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deminutio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maxima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oraz m.in. bankructwo)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Typy: </a:t>
            </a:r>
          </a:p>
          <a:p>
            <a:pPr>
              <a:buFontTx/>
              <a:buChar char="-"/>
            </a:pP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spółki zawierane w interesie prywatnym (osobowa)- z uwagi na wielkość wkładów lub cel gospodarczy 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omnium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lub jedna czynność oraz jeden typ czynności)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pPr>
              <a:buFontTx/>
              <a:buChar char="-"/>
            </a:pP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spółki do realizacji funkcji publicznych (podatki):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publicanorum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2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skutki strony (problem osób trzecich – tylko ew.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publicanorum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Brak reprezentacji –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 </a:t>
            </a:r>
          </a:p>
          <a:p>
            <a:pPr marL="0" indent="0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Swobodne kształtowanie treści -  spory na temat wkładów</a:t>
            </a:r>
          </a:p>
          <a:p>
            <a:pPr marL="0" indent="0"/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Niedopuszczalność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leonina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darowizna -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romanistyczna)</a:t>
            </a:r>
          </a:p>
          <a:p>
            <a:pPr marL="0" indent="0"/>
            <a:endParaRPr lang="pl-PL" sz="22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848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AE7413B-C194-497F-8DA5-40A0D1D3E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4838" cy="1268413"/>
          </a:xfrm>
        </p:spPr>
        <p:txBody>
          <a:bodyPr>
            <a:norm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3150" dirty="0"/>
              <a:t>Kolejny wykład: </a:t>
            </a:r>
            <a:r>
              <a:rPr lang="pl-PL" sz="3150" i="1" dirty="0"/>
              <a:t>Zobowiązania </a:t>
            </a:r>
            <a:r>
              <a:rPr lang="pl-PL" sz="3150" dirty="0"/>
              <a:t>(wskazówki bibliograficzne)</a:t>
            </a:r>
            <a:endParaRPr lang="pl-PL" sz="3150" i="1" dirty="0"/>
          </a:p>
        </p:txBody>
      </p:sp>
      <p:pic>
        <p:nvPicPr>
          <p:cNvPr id="36867" name="Obraz 4" descr="Obraz zawierający parasol, akcesorium, grupa, różny&#10;&#10;Opis wygenerowany automatycznie">
            <a:extLst>
              <a:ext uri="{FF2B5EF4-FFF2-40B4-BE49-F238E27FC236}">
                <a16:creationId xmlns:a16="http://schemas.microsoft.com/office/drawing/2014/main" id="{A946644C-7BC6-49C5-868A-CEB9FD8C5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6" r="-3" b="15675"/>
          <a:stretch>
            <a:fillRect/>
          </a:stretch>
        </p:blipFill>
        <p:spPr bwMode="auto">
          <a:xfrm>
            <a:off x="1981201" y="2057401"/>
            <a:ext cx="40354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46E6AF-3F03-4435-94CB-164BD6C75E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69026" y="2057401"/>
            <a:ext cx="4037013" cy="3394472"/>
          </a:xfrm>
        </p:spPr>
        <p:txBody>
          <a:bodyPr>
            <a:noAutofit/>
          </a:bodyPr>
          <a:lstStyle/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effectLst/>
                <a:latin typeface="Arial" panose="020B0604020202020204" pitchFamily="34" charset="0"/>
              </a:rPr>
              <a:t>T.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Giaro</a:t>
            </a:r>
            <a:r>
              <a:rPr lang="pl-PL" sz="1800" dirty="0">
                <a:effectLst/>
                <a:latin typeface="Arial" panose="020B0604020202020204" pitchFamily="34" charset="0"/>
              </a:rPr>
              <a:t>, W.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Dajczak</a:t>
            </a:r>
            <a:r>
              <a:rPr lang="pl-PL" sz="1800" dirty="0">
                <a:effectLst/>
                <a:latin typeface="Arial" panose="020B0604020202020204" pitchFamily="34" charset="0"/>
              </a:rPr>
              <a:t>, F.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Longchamps</a:t>
            </a:r>
            <a:r>
              <a:rPr lang="pl-PL" sz="1800" dirty="0">
                <a:effectLst/>
                <a:latin typeface="Arial" panose="020B0604020202020204" pitchFamily="34" charset="0"/>
              </a:rPr>
              <a:t> de </a:t>
            </a:r>
            <a:r>
              <a:rPr lang="pl-PL" sz="1800" dirty="0" err="1">
                <a:effectLst/>
                <a:latin typeface="Arial" panose="020B0604020202020204" pitchFamily="34" charset="0"/>
              </a:rPr>
              <a:t>Bérier</a:t>
            </a:r>
            <a:r>
              <a:rPr lang="pl-PL" sz="1800" dirty="0">
                <a:effectLst/>
                <a:latin typeface="Arial" panose="020B0604020202020204" pitchFamily="34" charset="0"/>
              </a:rPr>
              <a:t>, </a:t>
            </a:r>
            <a:r>
              <a:rPr lang="pl-PL" sz="1800" i="1" dirty="0">
                <a:effectLst/>
                <a:latin typeface="Arial" panose="020B0604020202020204" pitchFamily="34" charset="0"/>
              </a:rPr>
              <a:t>Prawo rzymskie. U podstaw prawa prywatnego</a:t>
            </a:r>
            <a:r>
              <a:rPr lang="pl-PL" sz="1800" dirty="0">
                <a:effectLst/>
                <a:latin typeface="Arial" panose="020B0604020202020204" pitchFamily="34" charset="0"/>
              </a:rPr>
              <a:t>, Warszawa 2018, s. 463-602</a:t>
            </a:r>
          </a:p>
          <a:p>
            <a:pPr defTabSz="336947">
              <a:lnSpc>
                <a:spcPct val="90000"/>
              </a:lnSpc>
              <a:defRPr/>
            </a:pPr>
            <a:endParaRPr lang="pl-PL" sz="1800" dirty="0">
              <a:effectLst/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treści podane małą czcionką oraz podane na szarym tle mają charakter dodatkowy, tj. należy je przeczytać ale nie są konieczne do opanowania. </a:t>
            </a:r>
          </a:p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solidFill>
                  <a:srgbClr val="FFFF00"/>
                </a:solidFill>
                <a:effectLst/>
                <a:latin typeface="Arial" panose="020B0604020202020204" pitchFamily="34" charset="0"/>
              </a:rPr>
              <a:t>UWAGA: Zrealizuj zadania podane w dziale „Po przeczytaniu”</a:t>
            </a:r>
          </a:p>
          <a:p>
            <a:pPr defTabSz="336947">
              <a:lnSpc>
                <a:spcPct val="90000"/>
              </a:lnSpc>
              <a:defRPr/>
            </a:pPr>
            <a:endParaRPr lang="pl-PL" sz="180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pPr defTabSz="336947">
              <a:lnSpc>
                <a:spcPct val="90000"/>
              </a:lnSpc>
              <a:defRPr/>
            </a:pPr>
            <a:r>
              <a:rPr lang="pl-PL" sz="1800" dirty="0">
                <a:effectLst/>
                <a:latin typeface="Arial" panose="020B0604020202020204" pitchFamily="34" charset="0"/>
              </a:rPr>
              <a:t>K. Kolańczyk, </a:t>
            </a:r>
            <a:r>
              <a:rPr lang="pl-PL" sz="1800" i="1" dirty="0">
                <a:effectLst/>
                <a:latin typeface="Arial" panose="020B0604020202020204" pitchFamily="34" charset="0"/>
              </a:rPr>
              <a:t>Prawo rzymskie</a:t>
            </a:r>
            <a:r>
              <a:rPr lang="pl-PL" sz="1800" dirty="0">
                <a:effectLst/>
                <a:latin typeface="Arial" panose="020B0604020202020204" pitchFamily="34" charset="0"/>
              </a:rPr>
              <a:t>, Warszawa 2007, paragrafy 122-154 </a:t>
            </a:r>
          </a:p>
          <a:p>
            <a:pPr defTabSz="336947">
              <a:lnSpc>
                <a:spcPct val="90000"/>
              </a:lnSpc>
              <a:defRPr/>
            </a:pPr>
            <a:endParaRPr lang="pl-PL" sz="18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2036" y="132522"/>
            <a:ext cx="11847442" cy="6725478"/>
          </a:xfrm>
        </p:spPr>
        <p:txBody>
          <a:bodyPr/>
          <a:lstStyle/>
          <a:p>
            <a:pPr lvl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Podział przez kryterium zawarcia – najpopularniejszy </a:t>
            </a:r>
            <a:r>
              <a:rPr lang="pl-PL" sz="2200" dirty="0" err="1">
                <a:latin typeface="Arial" panose="020B0604020202020204" pitchFamily="34" charset="0"/>
                <a:cs typeface="Arial" panose="020B0604020202020204" pitchFamily="34" charset="0"/>
              </a:rPr>
              <a:t>Gaius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3.89 (I. 3.13.2)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zawiązuje się je :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(przez rzecz),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verbis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(przez słowa),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litteris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(przez pismo),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consensu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(przez porozumienie)</a:t>
            </a:r>
          </a:p>
          <a:p>
            <a:pPr lvl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realne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wiążące i zaskarżalne stawały się dopiero, wtedy, gdy pomiędzy stronami nastąpiło, przesunięcie majątkowe w postaci wydania rzeczy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pożyczka);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(użyczenie)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depositum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(depozyt)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(zastaw ręczny)</a:t>
            </a:r>
          </a:p>
          <a:p>
            <a:pPr lvl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werbalne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wymagały wypowiedzenia określonych słów pomiędzy osobami równocześnie obecnymi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dotis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dictio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ustanowienie posagu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Iusiurandum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liberti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przyrzeczenie wyzwoleńca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literalne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osiągnięte porozumienie trzeba było wyrazić w postaci formalnego wpisu do księgi rachunkowej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transcripticia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chirographum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lub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syngrapha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konsensualne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przez porozumienie stron objawione na zewnątrz, bez jakichkolwiek dalszych wymogów (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kupno-sprzedaż,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najem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spółka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zlecenie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podziały: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stricti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–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actiones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); jednostronnie zobowiązujące- dwustronnie zobowiązujące</a:t>
            </a:r>
          </a:p>
          <a:p>
            <a:pPr lvl="0"/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Kontrakty nienazwane i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pacta</a:t>
            </a:r>
          </a:p>
          <a:p>
            <a:pPr lvl="0"/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ogólnych warunków umów – niewielkie znaczenie w starożytności</a:t>
            </a:r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136691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EF3CB-C0BB-4C21-93EC-FF63C42A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5275"/>
            <a:ext cx="12125323" cy="190501"/>
          </a:xfrm>
        </p:spPr>
        <p:txBody>
          <a:bodyPr/>
          <a:lstStyle/>
          <a:p>
            <a:r>
              <a:rPr lang="pl-PL" sz="28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przykład kontraktu werbalnego</a:t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06259D-B18E-4624-A532-6F8F6FEAB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2" y="485776"/>
            <a:ext cx="12125324" cy="7462837"/>
          </a:xfrm>
        </p:spPr>
        <p:txBody>
          <a:bodyPr/>
          <a:lstStyle/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werbalne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wymagały wypowiedzenia określonych słów pomiędzy osobami równocześnie obecnymi 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Kontrakt </a:t>
            </a:r>
            <a:r>
              <a:rPr lang="pl-PL" sz="2200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tipulatio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rozwinął się ze znanego już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duodecim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tabularum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formalnego aktu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sponsio</a:t>
            </a:r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Wierzyciel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stipulator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adstipulator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ściśle osobiste;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Solutionis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causa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adiectus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stipulatu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stricti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Dłużnik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promissor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adpromissor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poręczyciel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endParaRPr lang="pl-PL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Forma: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przysięga – pierwotnie konieczne z wyrażeniem „czy przyrzekasz dać…” 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spondes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natychmiast odpowiedź od dłużnika odpowiedź, zawierającą czasownik „przyrzekam” (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spondeo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tylko obywatele rzymscy. Problematyczna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post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mortem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Liberalizacja – okres klasyczny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promittere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dare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facere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Greka i inne języki zrozumiałe dla kontrahentów</a:t>
            </a:r>
            <a:endParaRPr lang="pl-PL" sz="22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Ostatecznie po 472 r. (C. 8.37.10): może to nastąpić przy użyciu dowolnych słów wyrażających zgodę (</a:t>
            </a:r>
            <a:r>
              <a:rPr lang="pl-PL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consensus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stron, osiągniętą w tym samym czasie i miejscu </a:t>
            </a:r>
          </a:p>
          <a:p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Praktyka prawna: wiązanie stypulacji z formą pisemną - dominująca rola formy pisemnej przypuszczalnie w okresie justyniańskim</a:t>
            </a:r>
          </a:p>
        </p:txBody>
      </p:sp>
    </p:spTree>
    <p:extLst>
      <p:ext uri="{BB962C8B-B14F-4D97-AF65-F5344CB8AC3E}">
        <p14:creationId xmlns:p14="http://schemas.microsoft.com/office/powerpoint/2010/main" val="189613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5EF3CB-C0BB-4C21-93EC-FF63C42AA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95275"/>
            <a:ext cx="12125323" cy="190501"/>
          </a:xfrm>
        </p:spPr>
        <p:txBody>
          <a:bodyPr/>
          <a:lstStyle/>
          <a:p>
            <a:r>
              <a:rPr lang="pl-PL" sz="2800" i="1" dirty="0" err="1"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8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– przykład kontraktu werbalnego</a:t>
            </a:r>
            <a:br>
              <a:rPr lang="pl-PL" sz="28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A06259D-B18E-4624-A532-6F8F6FEAB7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22" y="485776"/>
            <a:ext cx="12125324" cy="7462837"/>
          </a:xfrm>
        </p:spPr>
        <p:txBody>
          <a:bodyPr/>
          <a:lstStyle/>
          <a:p>
            <a:r>
              <a:rPr kumimoji="0" lang="pl-PL" sz="2300" b="0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Stypulacja a zasada swobody formy umowy i pisemność w późniejszej tradycji prawnej</a:t>
            </a:r>
          </a:p>
          <a:p>
            <a:endParaRPr kumimoji="0" lang="pl-PL" sz="2300" b="0" i="0" u="none" strike="noStrike" kern="1200" cap="none" spc="0" normalizeH="0" baseline="0" noProof="0" dirty="0">
              <a:ln>
                <a:noFill/>
              </a:ln>
              <a:solidFill>
                <a:srgbClr val="FFC000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Kauzalność a abstrakcyjność stypulacji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rozważania poświęcone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były jednym z przypadków, w których rzymscy juryści posłużyli się terminem 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 </a:t>
            </a:r>
            <a:endParaRPr lang="pl-PL" sz="2300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Rozważania jurystów: czy stypulacja będzie ważna w przypadku, gdy przyczyna jej dokonania nie istnieje? – stąd późnoklasyczne ograniczenie abstrakcyjności stypulacji</a:t>
            </a: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Stypulacja a poręczenie: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sponsio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fideipromissio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fideiussio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(zabezpieczenie)</a:t>
            </a:r>
          </a:p>
          <a:p>
            <a:pPr>
              <a:buFontTx/>
              <a:buChar char="-"/>
            </a:pP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Akcesyjność;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divisionis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(dłużnicy) - Hadrian; justyniańskie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cedendarum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actionum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beneficium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excusionis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3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ordinis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(poręczyciele)</a:t>
            </a:r>
            <a:r>
              <a:rPr lang="pl-PL" sz="23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uogólnienie w tradycji romanistycznej</a:t>
            </a:r>
          </a:p>
          <a:p>
            <a:pPr>
              <a:buFontTx/>
              <a:buChar char="-"/>
            </a:pP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 formy zabezpieczenia: </a:t>
            </a:r>
            <a:r>
              <a:rPr lang="pl-PL" sz="23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pl-PL" sz="23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(powiernictwo)</a:t>
            </a:r>
            <a:r>
              <a:rPr lang="pl-PL" sz="23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3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realny </a:t>
            </a:r>
            <a:r>
              <a:rPr lang="pl-PL" sz="2300" i="1" u="sng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300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[etapy zastawu rzymskiego]</a:t>
            </a:r>
            <a:endParaRPr lang="pl-PL" sz="23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121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309" y="166255"/>
            <a:ext cx="11448859" cy="6691745"/>
          </a:xfrm>
        </p:spPr>
        <p:txBody>
          <a:bodyPr/>
          <a:lstStyle/>
          <a:p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(cum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creditore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contracta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przewłaszczenie na zabezpieczenie rzeczy (własność </a:t>
            </a:r>
            <a:r>
              <a:rPr lang="pl-PL" sz="2400" dirty="0" err="1">
                <a:latin typeface="Arial" panose="020B0604020202020204" pitchFamily="34" charset="0"/>
                <a:cs typeface="Arial" panose="020B0604020202020204" pitchFamily="34" charset="0"/>
              </a:rPr>
              <a:t>kwirytarna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przez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mancipatio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in iure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cessio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plus dodatkowa nieformalne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fiduciae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zobowiązujące do zwrotnego przewłaszczenia rzeczy w razie zaspokojenia jego roszczeń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ułatwione zasiedzenie dla dłużnika jeśli objął rzecz w posiadanie: jednoroczny termin (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usureceptio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fiduciae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causa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) - bez tytułu i dobrej wiary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wierzyciel – nakaz sprzedaży rzeczy i nadwyżka wydawana dłużnikowi (późna Republika) </a:t>
            </a:r>
          </a:p>
          <a:p>
            <a:pPr>
              <a:buFontTx/>
              <a:buChar char="-"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dłużnikowi przysługiwała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4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fiduciae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o wydanie rzeczy (infamia)</a:t>
            </a:r>
          </a:p>
          <a:p>
            <a:pPr>
              <a:buFontTx/>
              <a:buChar char="-"/>
            </a:pP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/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 realny zastawu (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przeniesienie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naturalis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(dzierżenie) rzeczy (też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mancipi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– także będących przedmiotem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bonorum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endParaRPr lang="pl-PL" sz="24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zastawnik: ochrona jako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possessio</a:t>
            </a:r>
            <a:r>
              <a:rPr lang="pl-PL" sz="24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</a:t>
            </a:r>
            <a:r>
              <a:rPr lang="pl-PL" sz="24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interdicta</a:t>
            </a:r>
            <a:r>
              <a:rPr lang="pl-PL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pl-PL" sz="24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24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usus </a:t>
            </a:r>
            <a:r>
              <a:rPr lang="pl-PL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wobec obu stron</a:t>
            </a:r>
          </a:p>
        </p:txBody>
      </p:sp>
    </p:spTree>
    <p:extLst>
      <p:ext uri="{BB962C8B-B14F-4D97-AF65-F5344CB8AC3E}">
        <p14:creationId xmlns:p14="http://schemas.microsoft.com/office/powerpoint/2010/main" val="351708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CF5629-F3D0-4296-9BE6-F1626E146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287249" cy="1466849"/>
          </a:xfrm>
        </p:spPr>
        <p:txBody>
          <a:bodyPr/>
          <a:lstStyle/>
          <a:p>
            <a:r>
              <a:rPr lang="pl-PL" sz="20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Kontrakty realne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- wiążące i zaskarżalne stawały się dopiero, wtedy, gdy pomiędzy stronami nastąpiło, przesunięcie majątkowe w postaci wydania rzeczy (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mutuum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użyczenie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depozyt;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pignus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zastaw ręczny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C6342D-95CE-494B-A064-FD6073913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72378"/>
            <a:ext cx="12192000" cy="5581651"/>
          </a:xfrm>
        </p:spPr>
        <p:txBody>
          <a:bodyPr/>
          <a:lstStyle/>
          <a:p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Archaiczne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nexum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—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należała do grupy uroczystych aktów prawnych dokonywanych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aes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libram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(przy użyciu spiżu i wagi) 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UWAGA</a:t>
            </a:r>
          </a:p>
          <a:p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mutuum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: pożyczka</a:t>
            </a:r>
            <a:r>
              <a:rPr lang="pl-PL" sz="20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pożyczkobiorca otrzymywał (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ew. 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t.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brevi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manu</a:t>
            </a:r>
            <a:r>
              <a:rPr lang="pl-PL" sz="2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t. </a:t>
            </a:r>
            <a:r>
              <a:rPr lang="pl-PL" sz="20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ficta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określoną ilość rzeczy zamiennych z obowiązkiem zwrotu takiej samej ilości rzeczy tego samego rodzaju rzeczy i jakości </a:t>
            </a:r>
          </a:p>
          <a:p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Rzeczy zużywalne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2000" u="sng" dirty="0">
                <a:latin typeface="Arial" panose="020B0604020202020204" pitchFamily="34" charset="0"/>
                <a:cs typeface="Arial" panose="020B0604020202020204" pitchFamily="34" charset="0"/>
              </a:rPr>
              <a:t>zboże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później pieniądze) przenoszone na własność (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casus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sentit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dominus –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zasada ryzyka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rzecz indywidualnie oznaczona z możliwością sprzedaży -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contractus</a:t>
            </a:r>
            <a:r>
              <a:rPr lang="pl-PL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mohatrae</a:t>
            </a:r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stricti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iuris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– tylko pożyczkodawca (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rei-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condictio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triticaria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cretitae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pecuniae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) – umowa jednostronnie zobowiązująca </a:t>
            </a: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Nieodpłatna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– procent tylko dodatkowe </a:t>
            </a:r>
            <a:r>
              <a:rPr lang="pl-PL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stipulationes</a:t>
            </a:r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Wysokość – 6 % rocznie Justynian I </a:t>
            </a:r>
            <a:r>
              <a:rPr lang="pl-PL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zakaz poboru odsetek przekraczających kwotę należności głównej, anatocyzmu (odsetki od odsetek) i kapitalizacji odsetek za dany czas i doliczania ich do należności głównej: dyskusja od Republiki – 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wpływ na późniejszą tradycje romanistyczną (obok kanonicznego zakazu lichwy) – problem wysokości odsetek i nieodpłatności</a:t>
            </a:r>
          </a:p>
          <a:p>
            <a:pPr>
              <a:buFontTx/>
              <a:buChar char="-"/>
            </a:pPr>
            <a:endParaRPr lang="pl-PL" sz="2000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realności pożyczki</a:t>
            </a: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Char char="-"/>
            </a:pPr>
            <a:endParaRPr lang="pl-PL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382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18FA16-09D0-4658-938F-B338F309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0"/>
            <a:ext cx="12068175" cy="6858000"/>
          </a:xfrm>
        </p:spPr>
        <p:txBody>
          <a:bodyPr/>
          <a:lstStyle/>
          <a:p>
            <a:r>
              <a:rPr lang="pl-PL" sz="2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Pożyczka morska: 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pecunia </a:t>
            </a:r>
            <a:r>
              <a:rPr lang="pl-PL" sz="23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traiecticia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>
                <a:latin typeface="Arial" panose="020B0604020202020204" pitchFamily="34" charset="0"/>
                <a:cs typeface="Arial" panose="020B0604020202020204" pitchFamily="34" charset="0"/>
              </a:rPr>
              <a:t>- j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eśli finansowany z pożyczonych pieniędzy przewóz ładunku nie dotarł do portu przeznaczenia, obowiązek zwrotu pożyczki ustawał. </a:t>
            </a:r>
          </a:p>
          <a:p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	Ryzyko pożyczkodawcy równoważono uprawnieniem do pobierania wyższych odsetek i prawem zastrzeżenia sobie wysokiej kary umownej </a:t>
            </a:r>
          </a:p>
          <a:p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	Górna granica odsetek (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23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adiectum</a:t>
            </a:r>
            <a:r>
              <a:rPr lang="pl-PL" sz="2300" dirty="0">
                <a:latin typeface="Arial" panose="020B0604020202020204" pitchFamily="34" charset="0"/>
                <a:cs typeface="Arial" panose="020B0604020202020204" pitchFamily="34" charset="0"/>
              </a:rPr>
              <a:t>) – dopiero Justynian I: 12 % </a:t>
            </a:r>
          </a:p>
          <a:p>
            <a:endParaRPr lang="pl-PL" sz="23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Rozkładu ryzyka w umowie o przewóz morski: 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 </a:t>
            </a:r>
            <a:r>
              <a:rPr lang="pl-PL" sz="23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Rhodia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l-PL" sz="2300" b="1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iactu</a:t>
            </a:r>
            <a:r>
              <a:rPr lang="pl-PL" sz="2300" b="1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(ustawa rodyjska o zrzucie [morskim])</a:t>
            </a:r>
          </a:p>
          <a:p>
            <a:r>
              <a:rPr lang="pl-PL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Gdy sytuacja statku i ładunku była wyjątkowo trudna, jeśli w celu usunięcia wspólnego zagrożenia zachodziła konieczność wyrzucenia części lub całości ładunku lub gdy pomyślnym wynikiem tego wyrzucenia było uratowanie statku i pozostałego na nim ładunku</a:t>
            </a: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skargi z kontraktu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3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którego przedmiotem było właśnie przewiezienie ładunku do wskazanego portu (wartość ładunku i statku, który </a:t>
            </a:r>
            <a:r>
              <a:rPr lang="pl-PL" sz="23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ocałał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– proporcjonalność):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locati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– najmujący przewóz/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2300" b="0" i="1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300" b="0" i="1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conducti</a:t>
            </a:r>
            <a:r>
              <a:rPr lang="pl-PL" sz="23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– kapitan</a:t>
            </a:r>
          </a:p>
          <a:p>
            <a:pPr algn="l"/>
            <a:r>
              <a:rPr lang="pl-PL" sz="23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Rozwój w prawie późniejszym</a:t>
            </a:r>
            <a:endParaRPr lang="pl-PL" sz="23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6271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B1CBF6-B564-4CE8-A3DC-00D19DF57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28625"/>
          </a:xfrm>
        </p:spPr>
        <p:txBody>
          <a:bodyPr/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Kontrakty realne: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 (użyczenie), </a:t>
            </a:r>
            <a:r>
              <a:rPr lang="pl-PL" sz="2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</a:t>
            </a:r>
            <a:r>
              <a:rPr lang="pl-PL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(depozyt)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587DD4-54E6-486E-81CC-ED5B5BD0A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450" y="428626"/>
            <a:ext cx="11925301" cy="6324598"/>
          </a:xfrm>
        </p:spPr>
        <p:txBody>
          <a:bodyPr/>
          <a:lstStyle/>
          <a:p>
            <a:r>
              <a:rPr lang="pl-PL" sz="17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commodatum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(użyczenie – późna Republika): pierwotna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fiducia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cum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amico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contracta</a:t>
            </a:r>
            <a:endParaRPr lang="pl-PL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	Przedmiotem użyczenia mogły być rzeczy niezużywalne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a biorący w użyczenie obowiązany był do zwrotu otrzymanych rzeczy w stanie niepogorszonym (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exastima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diligentia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l-PL" sz="17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commodati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contraria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przysługująca obu stronom w przypadku niewykonania zobowiązania lub wyrządzenia kontrahentowi szkody (</a:t>
            </a:r>
            <a:r>
              <a:rPr lang="pl-PL" sz="1700" dirty="0" err="1">
                <a:latin typeface="Arial" panose="020B0604020202020204" pitchFamily="34" charset="0"/>
                <a:cs typeface="Arial" panose="020B0604020202020204" pitchFamily="34" charset="0"/>
              </a:rPr>
              <a:t>komodant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ius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retentionis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	Kontrakt 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bona fides,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nieodpłatny, dwustronne zobowiązujący niezupełny (</a:t>
            </a:r>
            <a:r>
              <a:rPr lang="pl-PL" sz="1700" dirty="0" err="1">
                <a:latin typeface="Arial" panose="020B0604020202020204" pitchFamily="34" charset="0"/>
                <a:cs typeface="Arial" panose="020B0604020202020204" pitchFamily="34" charset="0"/>
              </a:rPr>
              <a:t>komodant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dolus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culpa lata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dirty="0" err="1">
                <a:latin typeface="Arial" panose="020B0604020202020204" pitchFamily="34" charset="0"/>
                <a:cs typeface="Arial" panose="020B0604020202020204" pitchFamily="34" charset="0"/>
              </a:rPr>
              <a:t>Kommodatariusz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detentor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obowiązek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custodia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casus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fortuitus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pl-PL" sz="1700" dirty="0" err="1">
                <a:latin typeface="Arial" panose="020B0604020202020204" pitchFamily="34" charset="0"/>
                <a:cs typeface="Arial" panose="020B0604020202020204" pitchFamily="34" charset="0"/>
              </a:rPr>
              <a:t>uwolniała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vis maior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usus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Tradycja romanistyczna</a:t>
            </a:r>
          </a:p>
          <a:p>
            <a:r>
              <a:rPr lang="pl-PL" sz="17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Precarium</a:t>
            </a:r>
            <a:r>
              <a:rPr lang="pl-PL" sz="17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nadanie rzeczy w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detentio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odwołalne w każdej chwili (patronat - stosunki klienckie); kontrakt nienazwany u Justyniana;, ochrona </a:t>
            </a:r>
            <a:r>
              <a:rPr lang="pl-PL" sz="1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interdyktalna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zanik (dzierżawa czasowa)</a:t>
            </a:r>
          </a:p>
          <a:p>
            <a:r>
              <a:rPr lang="pl-PL" sz="17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(depozyt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 – późna Republika)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windykacja i</a:t>
            </a:r>
            <a:r>
              <a:rPr lang="pl-PL" sz="17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latin typeface="Arial" panose="020B0604020202020204" pitchFamily="34" charset="0"/>
                <a:cs typeface="Arial" panose="020B0604020202020204" pitchFamily="34" charset="0"/>
              </a:rPr>
              <a:t>duplum</a:t>
            </a:r>
            <a:endParaRPr lang="pl-PL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Zachowanie przez depozytariusza w stanie niepogorszonym </a:t>
            </a:r>
            <a:r>
              <a:rPr lang="pl-PL" sz="170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rzeczy ruchoma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którą otrzymał na przechowanie od deponenta </a:t>
            </a:r>
          </a:p>
          <a:p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actio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depositi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infamia) i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contraria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(wcześniej pretorska 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factum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7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Kontrakt 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 fides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nieodpłatny (wynagrodzenie –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 </a:t>
            </a:r>
            <a:r>
              <a:rPr lang="pl-PL" sz="1700" dirty="0">
                <a:latin typeface="Arial" panose="020B0604020202020204" pitchFamily="34" charset="0"/>
                <a:cs typeface="Arial" panose="020B0604020202020204" pitchFamily="34" charset="0"/>
              </a:rPr>
              <a:t>dwustronne zobowiązujący niezupełny 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Deponet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omnis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culpa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depozytariusz (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dolus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culpa lata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-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furtum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usus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Rodzaje depozytu: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necessarium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/konieczny (dwukrotna kara pieniężna);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sequestre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/sekwestrowy; 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depositum </a:t>
            </a:r>
            <a:r>
              <a:rPr lang="pl-PL" sz="17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irregularum</a:t>
            </a:r>
            <a:r>
              <a:rPr lang="pl-PL" sz="17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(pożyczka ? ale możliwość odsetek bez stypulacji, na podstawie </a:t>
            </a:r>
            <a:r>
              <a:rPr lang="pl-PL" sz="17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pactum</a:t>
            </a:r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pl-PL" sz="17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pl-PL" sz="17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Tradycja romanistyczna</a:t>
            </a:r>
          </a:p>
          <a:p>
            <a:endParaRPr lang="pl-PL" sz="17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90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38200"/>
            <a:ext cx="12192000" cy="140856"/>
          </a:xfrm>
        </p:spPr>
        <p:txBody>
          <a:bodyPr/>
          <a:lstStyle/>
          <a:p>
            <a:pPr algn="l"/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Kontrakty konsensualne - przez porozumienie stron objawione na zewnątrz, bez jakichkolwiek dalszych wymogów (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kupno-sprzedaż,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conductio</a:t>
            </a:r>
            <a:r>
              <a:rPr lang="pl-PL" sz="24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- najem,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mandatum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– zlecenie; </a:t>
            </a:r>
            <a:r>
              <a:rPr lang="pl-PL" sz="24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societas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- spółka) </a:t>
            </a: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127" y="1523999"/>
            <a:ext cx="12044218" cy="5209309"/>
          </a:xfrm>
        </p:spPr>
        <p:txBody>
          <a:bodyPr/>
          <a:lstStyle/>
          <a:p>
            <a:r>
              <a:rPr lang="pl-PL" sz="22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zamiana (kontrakt nienazwany – ‚realne’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permutatio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) do sprzedaży gotówkowej –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emptio-veditio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(późna Republika)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artość realna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G. 3.139; I. 3.23 pr.: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kontrakt dochodził do skutku przez osiągnięcie </a:t>
            </a:r>
            <a:r>
              <a:rPr lang="pl-PL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porozumienia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conventio</a:t>
            </a:r>
            <a:r>
              <a:rPr lang="pl-PL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co do ceny (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pretium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zwycięstwo </a:t>
            </a:r>
            <a:r>
              <a:rPr lang="pl-PL" sz="22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Prokulianów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certa 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uwaga: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</a:t>
            </a:r>
            <a:r>
              <a:rPr lang="pl-PL" sz="22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laesio</a:t>
            </a:r>
            <a:r>
              <a:rPr lang="pl-PL" sz="22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enormis</a:t>
            </a:r>
            <a:r>
              <a:rPr lang="pl-PL" sz="2200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 </a:t>
            </a:r>
            <a:r>
              <a:rPr lang="pl-PL" sz="2200" i="1" u="sng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i równocześnie porozumienie </a:t>
            </a:r>
            <a:r>
              <a:rPr lang="pl-PL" sz="2200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 do rzeczy sprzedanej (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res/</a:t>
            </a:r>
            <a:r>
              <a:rPr lang="pl-PL" sz="2200" i="1" u="sng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merx</a:t>
            </a:r>
            <a:r>
              <a:rPr lang="pl-PL" sz="22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venditio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hereditatis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spei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oraz</a:t>
            </a:r>
            <a:r>
              <a:rPr lang="pl-PL" sz="22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emptio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 </a:t>
            </a:r>
            <a:r>
              <a:rPr lang="pl-PL" sz="2200" i="1" dirty="0" err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speratae</a:t>
            </a:r>
            <a:r>
              <a:rPr lang="pl-PL" sz="22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essentialia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negotii</a:t>
            </a:r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	zobowiązanie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dwustronnie zobowiązujące zupełne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jak wszystkie kontrakty konsensualne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bonae</a:t>
            </a:r>
            <a:r>
              <a:rPr lang="pl-PL" sz="22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fidei</a:t>
            </a:r>
            <a:endParaRPr lang="pl-PL" sz="220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	(możliwa forma pisemna wyrażenia konsensusu)</a:t>
            </a:r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	Sprzedaż kredytowa – poza </a:t>
            </a:r>
            <a:r>
              <a:rPr lang="pl-PL" sz="2200" i="1" dirty="0">
                <a:latin typeface="Arial" panose="020B0604020202020204" pitchFamily="34" charset="0"/>
                <a:cs typeface="Arial" panose="020B0604020202020204" pitchFamily="34" charset="0"/>
              </a:rPr>
              <a:t>fides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, ew. </a:t>
            </a:r>
            <a:r>
              <a:rPr lang="pl-PL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stipulatio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lub kontrakt literalny</a:t>
            </a:r>
          </a:p>
          <a:p>
            <a:endParaRPr lang="pl-PL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2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Pacta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adiecta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klauzule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w interesie </a:t>
            </a:r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sprzedawcy</a:t>
            </a:r>
            <a:r>
              <a:rPr lang="pl-PL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l-PL" sz="22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sprzedaż z zastrzeżeniem własności </a:t>
            </a:r>
            <a:r>
              <a:rPr lang="pl-PL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całkowitej zapłaty ceny?</a:t>
            </a:r>
          </a:p>
          <a:p>
            <a:endParaRPr lang="pl-PL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7885363"/>
      </p:ext>
    </p:extLst>
  </p:cSld>
  <p:clrMapOvr>
    <a:masterClrMapping/>
  </p:clrMapOvr>
</p:sld>
</file>

<file path=ppt/theme/theme1.xml><?xml version="1.0" encoding="utf-8"?>
<a:theme xmlns:a="http://schemas.openxmlformats.org/drawingml/2006/main" name="9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pl-PL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1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7_Motyw pakietu Office">
  <a:themeElements>
    <a:clrScheme name="Motyw pakiet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yw pakietu Offic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otyw pakiet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yw pakiet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yw pakiet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3796</TotalTime>
  <Words>2552</Words>
  <Application>Microsoft Office PowerPoint</Application>
  <PresentationFormat>Panoramiczny</PresentationFormat>
  <Paragraphs>169</Paragraphs>
  <Slides>16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3</vt:i4>
      </vt:variant>
      <vt:variant>
        <vt:lpstr>Tytuły slajdów</vt:lpstr>
      </vt:variant>
      <vt:variant>
        <vt:i4>16</vt:i4>
      </vt:variant>
    </vt:vector>
  </HeadingPairs>
  <TitlesOfParts>
    <vt:vector size="23" baseType="lpstr">
      <vt:lpstr>Arial</vt:lpstr>
      <vt:lpstr>Calibri</vt:lpstr>
      <vt:lpstr>Tahoma</vt:lpstr>
      <vt:lpstr>Times New Roman</vt:lpstr>
      <vt:lpstr>9_Motyw pakietu Office</vt:lpstr>
      <vt:lpstr>11_Motyw pakietu Office</vt:lpstr>
      <vt:lpstr>17_Motyw pakietu Office</vt:lpstr>
      <vt:lpstr>Prawo rzymskie – Zobowiązania III</vt:lpstr>
      <vt:lpstr>Prezentacja programu PowerPoint</vt:lpstr>
      <vt:lpstr>Stipulatio – przykład kontraktu werbalnego </vt:lpstr>
      <vt:lpstr>Stipulatio – przykład kontraktu werbalnego </vt:lpstr>
      <vt:lpstr>Prezentacja programu PowerPoint</vt:lpstr>
      <vt:lpstr>Kontrakty realne - wiążące i zaskarżalne stawały się dopiero, wtedy, gdy pomiędzy stronami nastąpiło, przesunięcie majątkowe w postaci wydania rzeczy (nexum — mutuum: pożyczka; commodatum: użyczenie), precarium; depositum: depozyt; pignus: zastaw ręczny) </vt:lpstr>
      <vt:lpstr>Prezentacja programu PowerPoint</vt:lpstr>
      <vt:lpstr>Kontrakty realne: commodatum (użyczenie), precarium, depositum (depozyt)</vt:lpstr>
      <vt:lpstr>Kontrakty konsensualne - przez porozumienie stron objawione na zewnątrz, bez jakichkolwiek dalszych wymogów (emptio venditio – kupno-sprzedaż, locatio conductio - najem, mandatum – zlecenie; societas - spółka)   </vt:lpstr>
      <vt:lpstr>kontrakt emptio venditio </vt:lpstr>
      <vt:lpstr>Prezentacja programu PowerPoint</vt:lpstr>
      <vt:lpstr>locatio conductio - najem</vt:lpstr>
      <vt:lpstr>locatio conductio - najem</vt:lpstr>
      <vt:lpstr>mandatum – zlecenie</vt:lpstr>
      <vt:lpstr>societas - spółka</vt:lpstr>
      <vt:lpstr>Kolejny wykład: Zobowiązania (wskazówki bibliograficzne)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Prawo rzymskie –prawo rzeczowe III</dc:title>
  <dc:creator>Jacek Wiewiorowski</dc:creator>
  <cp:lastModifiedBy>Jacek Wiewiorowski</cp:lastModifiedBy>
  <cp:revision>369</cp:revision>
  <dcterms:created xsi:type="dcterms:W3CDTF">2017-05-25T21:35:03Z</dcterms:created>
  <dcterms:modified xsi:type="dcterms:W3CDTF">2021-01-25T15:50:01Z</dcterms:modified>
</cp:coreProperties>
</file>