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1"/>
  </p:notesMasterIdLst>
  <p:sldIdLst>
    <p:sldId id="409" r:id="rId3"/>
    <p:sldId id="382" r:id="rId4"/>
    <p:sldId id="383" r:id="rId5"/>
    <p:sldId id="384" r:id="rId6"/>
    <p:sldId id="385" r:id="rId7"/>
    <p:sldId id="389" r:id="rId8"/>
    <p:sldId id="390" r:id="rId9"/>
    <p:sldId id="381" r:id="rId10"/>
    <p:sldId id="395" r:id="rId11"/>
    <p:sldId id="336" r:id="rId12"/>
    <p:sldId id="398" r:id="rId13"/>
    <p:sldId id="399" r:id="rId14"/>
    <p:sldId id="400" r:id="rId15"/>
    <p:sldId id="402" r:id="rId16"/>
    <p:sldId id="403" r:id="rId17"/>
    <p:sldId id="404" r:id="rId18"/>
    <p:sldId id="406" r:id="rId19"/>
    <p:sldId id="407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05.02.2025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A72F1C33-33D9-4DBF-8D4B-5AE8563E2E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617567C-4142-4CD9-B29A-695F739E6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37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1A5A395-419C-43F3-98F8-0F243929E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304491A-51A4-4524-BD1F-0FAB177ECF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D664C3F-1DC0-42F4-ACEE-373F342CFF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483B1-2532-4B0C-9F9C-223D796DDE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586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3028A2-AA02-4464-B8F8-FA79B4C199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27973C0-AAF2-4169-9DF2-03D87563596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165EAE8-BCCD-4A6F-ADF6-BD91412DE6B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79CC-A83C-4114-A3A0-695565C5C8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3184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0DD0B96-CA5B-49D7-99EE-BD3A7E7A36B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4CCA8E4-AC13-41FF-B6DC-1D34ACAF76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7968A81-9C72-4459-8E4B-EF6724F984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BD76-E8ED-4A17-B8CA-972F47707A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0787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7CACEEC-5526-4C53-9655-806186AA5B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28DE1D3-ABC2-4792-BE79-A7D8698F3C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309E8A7B-96D4-4C7A-9183-48DE34EF33A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871D9-E959-4F5B-BDC8-12D435F3E6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92025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B0B9ADB-4FC8-47AF-93B3-CFCB011A0C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CC245E8-65D3-4F3B-BA14-5B2CE54572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A809669-C579-477A-A2C7-A48B33C9E7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81B9-7201-4B89-B528-D4C8A8B06B3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7383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C5EA609-9E92-4A19-827D-B623B2E5663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FB27512-3650-4853-8DDC-5CA46EC6DB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74CCF9-8EEC-4853-A182-EC4F07BF6C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09391-C324-4F05-9629-AF2DCA8BC7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495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EDF1E8A-CA96-47AD-BDD7-53C5A16931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EFDCD09-C55E-48C9-A47F-C72338342E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B70C96B-71E7-4217-99BD-D3646C5FF1E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2D23-A7BF-4E19-896C-6DFCAE410B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818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B66978-ADB2-42D9-8CB3-4E823E999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9B831DF-B83C-4F2F-83CC-FA7D63BA51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86DC54E-6258-426F-81D3-F51144A903C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2BE9-D597-40BB-B175-BF33DFC109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8253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605423F-59C6-4EAE-80AF-85C668B813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C501B48-FDBC-478C-B4E2-279688D945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75D38A1-49D7-4B1E-95EA-E9A8BAEE80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270D-6034-411F-B332-75BEE31456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2561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C3A68C0-F0A3-42DB-8217-2151D4B26E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964539-81E1-406A-B8BD-6A8E6EA841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AA8214C-C2E3-427A-993C-ACA7386CF6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1B05-CB2D-4BF5-B542-C67BE49C9C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869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F8334D3-8D44-409B-BE02-088067EFB14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7851C32-C1AD-4B91-926F-9D3AFCDC7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C70D4A7-059A-4E4A-A8AE-D6C52779B3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71D30-2962-435C-8F4E-27C73F23D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2173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DD3CA672-B6FF-4747-9A17-93EC45B65E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298FE7DA-C510-4131-AA78-D5171C801C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0FC5EF2-B094-4314-ABE6-2FA68DAF21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A2EB6-71BD-43A5-9FC2-48F37B31FAB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621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05010970-2991-4485-8924-049ADE29DEF9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DB8D95C7-20FC-49C6-B694-28CC9314C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9AEE2F87-EE7C-4349-845B-2EE95292F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B2257830-E0D8-47CD-856D-2E26233D1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A0CBB0E7-E158-4DF5-B72C-6A58856B2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80443A13-9958-4D90-9AB1-935DD48F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965816E7-0720-4FC6-B5D7-7F899634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A5AEA92A-93C1-41FE-AC9F-DC51C098B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EB665E9-171B-4D32-A238-BA3910F95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1C5D284B-A3A2-47F9-8AA5-5A4D06168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5E2FE53E-7F34-4B80-805B-6C2D396DA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C433B16C-B51C-4D75-98EF-D5770F5FD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FEA5FF76-F22B-45F1-9B47-055F3E238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79F3DBE7-9398-436E-B0A6-7BC4569E9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39CC2E57-EDA9-4BDA-A14E-42BD55601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88016866-BEB6-4DA9-8FC1-C20848E8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FCE0B07A-0118-4ED6-B4D5-D30E3130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04D9BDF4-6E7A-4C4C-9404-6BECA7D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C2252B33-F259-415F-92FC-E6ADA6CFE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95D113DC-7A36-488E-97F5-3E333DE5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70F9AE2-5A8B-470E-A28C-E7A6E475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F591FF54-172D-41D8-A68D-33DD57E1C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E5B0871-9D43-425C-8E0D-D77E7358C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C705AD97-7922-4584-8601-B002FF0343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7D6BFD2-1677-4AEC-B989-BA4A41D5AC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E28C967F-84FF-4B30-B26D-730FC572F2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A4278C0E-AE62-4BB2-942B-EF17288FDE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EC54F0AB-1EED-4EE8-8048-CABC1445F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290063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AD13826-EBD2-42F3-A90A-F78077C1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3425" y="0"/>
            <a:ext cx="8713788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Zobowiązania IV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E724EC-CB94-4C35-A80D-87C13FFA947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9011" y="741872"/>
            <a:ext cx="12033849" cy="5782753"/>
          </a:xfrm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Katedra Prawa Cywilnego </a:t>
            </a:r>
            <a:r>
              <a:rPr lang="pl-PL" sz="1600" dirty="0" err="1">
                <a:latin typeface="Arial" panose="020B0604020202020204" pitchFamily="34" charset="0"/>
              </a:rPr>
              <a:t>WPiA</a:t>
            </a:r>
            <a:r>
              <a:rPr lang="pl-PL" sz="1600" dirty="0">
                <a:latin typeface="Arial" panose="020B0604020202020204" pitchFamily="34" charset="0"/>
              </a:rPr>
              <a:t> UG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Dalsze informacje: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sz="1600" dirty="0" err="1">
                <a:latin typeface="Arial" panose="020B0604020202020204" pitchFamily="34" charset="0"/>
              </a:rPr>
              <a:t>Teams</a:t>
            </a: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Link: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endParaRPr lang="pl-PL" sz="1600" dirty="0">
              <a:latin typeface="Arial" panose="020B0604020202020204" pitchFamily="34" charset="0"/>
            </a:endParaRP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Kontakt: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Telefon: +48 58 523 29 50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Pokój  4039 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Strona Zakładu Prawa Rzymskiego:  http://www.praworzymskie.ug.edu.pl/</a:t>
            </a:r>
          </a:p>
          <a:p>
            <a:pPr marL="0" indent="0" defTabSz="336947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8581" algn="l"/>
                <a:tab pos="415529" algn="l"/>
                <a:tab pos="752475" algn="l"/>
                <a:tab pos="1089422" algn="l"/>
                <a:tab pos="1426369" algn="l"/>
                <a:tab pos="1763316" algn="l"/>
                <a:tab pos="2100263" algn="l"/>
                <a:tab pos="2437210" algn="l"/>
                <a:tab pos="2774156" algn="l"/>
                <a:tab pos="3111104" algn="l"/>
                <a:tab pos="3448050" algn="l"/>
                <a:tab pos="3784997" algn="l"/>
                <a:tab pos="4121944" algn="l"/>
                <a:tab pos="4458891" algn="l"/>
                <a:tab pos="4795838" algn="l"/>
                <a:tab pos="5132785" algn="l"/>
                <a:tab pos="5469731" algn="l"/>
                <a:tab pos="5806679" algn="l"/>
                <a:tab pos="6143625" algn="l"/>
                <a:tab pos="6480572" algn="l"/>
              </a:tabLst>
              <a:defRPr/>
            </a:pPr>
            <a:r>
              <a:rPr lang="pl-PL" sz="1600" dirty="0">
                <a:latin typeface="Arial" panose="020B0604020202020204" pitchFamily="34" charset="0"/>
              </a:rPr>
              <a:t>Link – wykład: 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</p:txBody>
      </p:sp>
    </p:spTree>
    <p:extLst>
      <p:ext uri="{BB962C8B-B14F-4D97-AF65-F5344CB8AC3E}">
        <p14:creationId xmlns:p14="http://schemas.microsoft.com/office/powerpoint/2010/main" val="3280321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52400" y="1"/>
            <a:ext cx="12477749" cy="914400"/>
          </a:xfrm>
        </p:spPr>
        <p:txBody>
          <a:bodyPr/>
          <a:lstStyle/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z deliktów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delictum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maleficium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crimen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publicum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delikta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kontrakt – inne skargi):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(nominalizm deliktowy)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quasi ex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14401"/>
            <a:ext cx="12192000" cy="5213350"/>
          </a:xfrm>
        </p:spPr>
        <p:txBody>
          <a:bodyPr/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Delikty prawa cywilnego: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(kradzież)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rapina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(rabunek)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damnum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(bezprawne wyrządzenie szkody)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1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(zniewaga)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Delikty prawa pretorskiego: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(groźba)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(podstęp)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fraus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creditorum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(działanie na szkodę wierzyciela)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corruptio</a:t>
            </a:r>
            <a:r>
              <a:rPr lang="pl-PL" sz="18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(gorszenie [cudzego] niewolnika)</a:t>
            </a:r>
          </a:p>
          <a:p>
            <a:endParaRPr lang="pl-PL" sz="20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Zobowiązania jak gdyby z deliktu </a:t>
            </a:r>
            <a:r>
              <a:rPr lang="pl-PL" sz="200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quasi ex </a:t>
            </a:r>
            <a:r>
              <a:rPr lang="pl-PL" sz="2000" i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r>
              <a:rPr lang="pl-PL" sz="2000" i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Actiones</a:t>
            </a:r>
            <a:r>
              <a:rPr lang="pl-PL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poenales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pl-PL" sz="20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reipersecutoriae</a:t>
            </a:r>
            <a:r>
              <a:rPr lang="pl-PL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a. </a:t>
            </a:r>
            <a:r>
              <a:rPr lang="pl-PL" sz="20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mixtae</a:t>
            </a:r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b="1" u="sng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Osobna kwestia: </a:t>
            </a:r>
            <a:r>
              <a:rPr lang="pl-PL" sz="2000" b="1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odpowiedzialność za zwierzęta</a:t>
            </a:r>
          </a:p>
          <a:p>
            <a:endParaRPr lang="pl-PL" sz="2000" b="1" u="sng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Rzymskie prawo zobowiązań – ewolucja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winy jako przesłanka odpowiedzialności za szkodę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wyjątkowość odpowiedzialności na zasadzie ryzyka dopuszczalna w prawie </a:t>
            </a:r>
            <a:r>
              <a:rPr lang="pl-PL" sz="20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późnorepublikańskim</a:t>
            </a:r>
            <a:endParaRPr lang="pl-PL" sz="20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Delikty –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represja a odszkodowanie; kumulatywna odpowiedzialność współsprawców; osobista odpowiedzialność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pieniężny charakter </a:t>
            </a:r>
          </a:p>
          <a:p>
            <a:pPr lvl="0"/>
            <a:r>
              <a:rPr lang="pl-PL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Publicyzacja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prawie prywatnym większe znaczenie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damnum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endParaRPr lang="pl-PL" sz="20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8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F5615-9AF9-499C-93D9-28496DE75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91438"/>
            <a:ext cx="12058650" cy="6671312"/>
          </a:xfrm>
        </p:spPr>
        <p:txBody>
          <a:bodyPr/>
          <a:lstStyle/>
          <a:p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(kradzież) – XII Tablic (kazuistyka)</a:t>
            </a:r>
          </a:p>
          <a:p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manifestum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f. m.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)– ‚noc’ (zabicie); dzień (chłosta i odszkodowanie – małoletni: chłosta i zobowiązanie do naprawienia; niewolnik –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mons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Tarpeius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praetor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quadruplum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sporna jawność: schwytanie w miejscu kradzieży -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f.n.m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.) –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Rzeczy ruchome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(też osoby) – nie nieruchomości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zawsze infamia oraz ochrona petytoryjna lub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furtiva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(zwrot rzeczy)</a:t>
            </a: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Definiowanie szerokie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furtum</a:t>
            </a:r>
            <a:endParaRPr lang="pl-PL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Szeroko zakres uprawnionych do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furti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także odpowiedzialni za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zastawnicy i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possessores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Odpowiedzialność podżegacza i pomocnika </a:t>
            </a: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Stosunki małżeńskie – odrębna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rerum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amotarum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wartość rzeczy (brak infamii i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poenales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Rapina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(rabunek) – banda, kradzież z użyciem przemocy i broń (pretor I w. p.n.e.) - okoliczności historyczne (inne jurysprudencja – też w czasie pożaru, zawalenia budynku, katastrofy morskiej) -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bonorum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raptorum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rok - penalna)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quadruplum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(złagodzenie – obejmuje odszkodowanie –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mixtae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zawsze Infamia</a:t>
            </a:r>
          </a:p>
          <a:p>
            <a:pPr marL="0" indent="0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publicyzacja</a:t>
            </a: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92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E7B5EE-5496-4467-B0BE-4EE5A85F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61949"/>
          </a:xfrm>
        </p:spPr>
        <p:txBody>
          <a:bodyPr/>
          <a:lstStyle/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damnum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bezprawne wyrządzenie szkody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3575F7-0309-4DE4-AF1F-AB90269A0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428625"/>
            <a:ext cx="12125325" cy="6353175"/>
          </a:xfrm>
        </p:spPr>
        <p:txBody>
          <a:bodyPr/>
          <a:lstStyle/>
          <a:p>
            <a:r>
              <a:rPr lang="pl-PL" sz="1850" dirty="0">
                <a:latin typeface="Arial" panose="020B0604020202020204" pitchFamily="34" charset="0"/>
                <a:cs typeface="Arial" panose="020B0604020202020204" pitchFamily="34" charset="0"/>
              </a:rPr>
              <a:t>Korzenie historyczne – Ustawa XII Tablic</a:t>
            </a:r>
            <a:endParaRPr lang="pl-PL" sz="18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Aquilia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plebiscitum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287 lub 286 p.n.e.)</a:t>
            </a:r>
          </a:p>
          <a:p>
            <a:pPr>
              <a:buFontTx/>
              <a:buChar char="-"/>
            </a:pP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trzy rozdziały: odpowiedzialność za zabicie (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occidere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cudzego niewolnika lub zwierzęcia czworonożnego, żyjącego w stadzie; nieuzasadnione umorzenie cudzego zobowiązania (przez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adstipulator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bezprawne uszkodzenie cudzej rzeczy materialnej przez jej spalenie (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urere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połamanie (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frangere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lub rozbicie (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rumpere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18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bezprawność, bezpośredni związek </a:t>
            </a:r>
            <a:r>
              <a:rPr lang="pl-PL" sz="185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przyczynowo-skutkowy</a:t>
            </a:r>
            <a:r>
              <a:rPr lang="pl-PL" sz="18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działanie</a:t>
            </a:r>
            <a:r>
              <a:rPr lang="pl-PL" sz="18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mixta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legis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Aquiliae</a:t>
            </a:r>
            <a:r>
              <a:rPr lang="pl-PL" sz="18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8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niedziedziczne</a:t>
            </a:r>
          </a:p>
          <a:p>
            <a:pPr>
              <a:buFontTx/>
              <a:buChar char="-"/>
            </a:pP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Poszkodowany – kwota pieniężna (I rozdział: wartość zabitego zwierzęcia lub niewolnika w ciągu roku; II rozdział: utracona kwota (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wypiera); III rozdział: najwyższa wartość w ciągu 30 dni) – zaprzeczenie: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endParaRPr lang="pl-PL" sz="185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8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Reinterpretacja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(od późnej Republiki)</a:t>
            </a:r>
          </a:p>
          <a:p>
            <a:pPr>
              <a:buFontTx/>
              <a:buChar char="-"/>
            </a:pP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actiones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utiles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(per analogiam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lex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Aquilia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proces </a:t>
            </a:r>
            <a:r>
              <a:rPr lang="pl-PL" sz="18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formularny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pośredni związek </a:t>
            </a:r>
            <a:r>
              <a:rPr lang="pl-PL" sz="18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przyczynowo-skutkowy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zaniechanie; rozszerzenie kręgu uprawnionych poza właścicielami </a:t>
            </a:r>
            <a:r>
              <a:rPr lang="pl-PL" sz="18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kwirytarnymi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zranienie wolnych – sporne</a:t>
            </a:r>
          </a:p>
          <a:p>
            <a:pPr>
              <a:buFontTx/>
              <a:buChar char="-"/>
            </a:pPr>
            <a:r>
              <a:rPr lang="pl-PL" sz="18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wina </a:t>
            </a:r>
            <a:r>
              <a:rPr lang="pl-PL" sz="185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akwiliańska</a:t>
            </a:r>
            <a:r>
              <a:rPr lang="pl-PL" sz="18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damnum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 </a:t>
            </a:r>
            <a:r>
              <a:rPr lang="pl-PL" sz="18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pl-PL" sz="18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 miejsce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d.iniuria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kazuistyka (utożsamienie 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obiektywny wzorzec zachowania: typowe umiejętności i zdolności; stopnie winy justyniańskie 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neglegentia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okoliczności wyłączające winę (kazuistyka) – obrona przed bezpośrednim i bezprawnym zamachem (obrona konieczna?);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(stan wyższej konieczności?); legalność przemocy; ‚ryzyko sportowe’</a:t>
            </a:r>
          </a:p>
          <a:p>
            <a:pPr>
              <a:buFontTx/>
              <a:buChar char="-"/>
            </a:pP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 - 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quod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pl-PL" sz="18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(funkcja odszkodowawcza – w pełni?)</a:t>
            </a:r>
          </a:p>
          <a:p>
            <a:pPr>
              <a:buFontTx/>
              <a:buChar char="-"/>
            </a:pPr>
            <a:endParaRPr lang="pl-PL" sz="18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8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18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b. duży wpływ i zmienność rozwiązań</a:t>
            </a:r>
          </a:p>
          <a:p>
            <a:endParaRPr lang="pl-PL" sz="18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0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18C534-47A4-4300-AB06-1BB9728B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295274"/>
          </a:xfrm>
        </p:spPr>
        <p:txBody>
          <a:bodyPr/>
          <a:lstStyle/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zniewaga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uwaga: ogólne też pojęcie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endParaRPr lang="pl-PL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892F42-303D-4F39-A868-76315EF5C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95276"/>
            <a:ext cx="12192000" cy="6562723"/>
          </a:xfrm>
        </p:spPr>
        <p:txBody>
          <a:bodyPr/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Korzenie: ustawa XII Tablic – termin </a:t>
            </a:r>
            <a:r>
              <a:rPr lang="pl-PL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i kilka przypadków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obiektywna odpowiedzialność; odwet - talion; kwotowo lekkie naruszenia – problem nieefektywności w I w. p.n.e. </a:t>
            </a:r>
          </a:p>
          <a:p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rozwój w praktyce pretorów i rozważaniach jurystów 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bezpośrednia i pośrednia): rozszerzanie</a:t>
            </a:r>
          </a:p>
          <a:p>
            <a:pPr>
              <a:buFontTx/>
              <a:buChar char="-"/>
            </a:pP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edykty pretorskie I w p.n.e. (korzenie historyczne - elastyczne): 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convictio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(obelga); 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ademptata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pudicitia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(czyny naruszające obyczaje)</a:t>
            </a:r>
            <a:r>
              <a:rPr lang="pl-PL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infamandi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 factum 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zamiar szkodzenia” konkretnej osobie); 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servum</a:t>
            </a:r>
            <a:r>
              <a:rPr lang="pl-PL" sz="1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alienum</a:t>
            </a:r>
            <a:endParaRPr lang="pl-PL" sz="18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Labeo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deliktem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może być każde świadome, dokonane słowem lub czynem naruszenie dóbr osobistych innej osoby </a:t>
            </a:r>
          </a:p>
          <a:p>
            <a:pPr>
              <a:buFontTx/>
              <a:buChar char="-"/>
            </a:pP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Ulpian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obejmuje on ochronę takich dóbr, jak ciało 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godność 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dignitas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dobre imię (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przesłanka:„zamiar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wyrządzenia bezprawia”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iniurandi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już I w. p.n.e.): kazuistyka rozszerzanie (niedbalstwo)</a:t>
            </a:r>
          </a:p>
          <a:p>
            <a:pPr>
              <a:buFontTx/>
              <a:buChar char="-"/>
            </a:pP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odpowiedzialności odszkodowawczej 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Cornelia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iniuriis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(kary publiczne); pretorska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iniuriarum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aestimatoria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Infamia – nawet, gdy pogodził się; powód – 1/10 jeśli nie doprowadził do zasądzenia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Problem odpowiedzialności prywatnoprawnej czy karnej</a:t>
            </a:r>
          </a:p>
          <a:p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różnorodny wpływ</a:t>
            </a:r>
          </a:p>
        </p:txBody>
      </p:sp>
    </p:spTree>
    <p:extLst>
      <p:ext uri="{BB962C8B-B14F-4D97-AF65-F5344CB8AC3E}">
        <p14:creationId xmlns:p14="http://schemas.microsoft.com/office/powerpoint/2010/main" val="215747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99AE72-2D6F-48CA-8FBE-2C7F6E1CE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9550" y="2"/>
            <a:ext cx="12401549" cy="600074"/>
          </a:xfrm>
        </p:spPr>
        <p:txBody>
          <a:bodyPr/>
          <a:lstStyle/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Delikty prawa pretorskiego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groźba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podstęp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ED9AD7-D651-4532-929A-99D3C0D97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62000"/>
            <a:ext cx="12191998" cy="6095999"/>
          </a:xfrm>
        </p:spPr>
        <p:txBody>
          <a:bodyPr/>
          <a:lstStyle/>
          <a:p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(groźba), 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(podstęp) 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wspomniane przy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ocenie postępowania przy zawieraniu umowy</a:t>
            </a: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 -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wyrządzenie szkody przez podstępne wprowadzenie w błąd – najczęściej oszustwo</a:t>
            </a:r>
            <a:endParaRPr lang="pl-PL" sz="2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definiowanie: 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polega na przebiegłym, kłamliwym, stanowiącym zasadzkę postępowaniu w celu podejścia innej osoby i oszukania jej;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doli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penalna,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simplum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infamia; rok (pretor) i subsydiarność; niedopuszczalna wobec patron, rodzic, osoby wyższej pozycji społecznej;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arbitaria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uniknięcie infamii jeśli zaspokojone roszczenie na wezwanie sędziego</a:t>
            </a: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Rozwój w tradycji romanistycznej i różne rozwiązania</a:t>
            </a:r>
          </a:p>
          <a:p>
            <a:endParaRPr lang="pl-PL" sz="22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bezprawne przymuszenie innej osoby do niekorzystnej czynności prawnej</a:t>
            </a:r>
          </a:p>
          <a:p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Definiowanie:  „obawa powstająca u człowieka niewzruszonych zasad” i kazuistyka </a:t>
            </a:r>
          </a:p>
          <a:p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quo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II w. </a:t>
            </a:r>
            <a:r>
              <a:rPr lang="pl-PL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p.n.e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rok –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quadruplum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później –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simplum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infamia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arbitaria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uniknięcie infamii i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quadruplum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jeśli zaspokojone roszczenie na wezwanie sędziego</a:t>
            </a:r>
            <a:endParaRPr lang="pl-PL" sz="2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Rozwój w tradycji romanistycznej i różne rozwiązania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8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0785EE-A98A-4CDA-8FBC-F99B2BED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2208361"/>
          </a:xfrm>
        </p:spPr>
        <p:txBody>
          <a:bodyPr/>
          <a:lstStyle/>
          <a:p>
            <a:pPr algn="l"/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Delikty prawa pretorskiego: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na szkodę wierzyciela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corruptio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gorszenie [cudzego] niewolnika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servus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fugitivus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corrupti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karne, wieczyste)</a:t>
            </a:r>
            <a:b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BACA9-D69D-45E5-AF62-13A7F75DB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6" y="1777041"/>
            <a:ext cx="12087224" cy="5080957"/>
          </a:xfrm>
        </p:spPr>
        <p:txBody>
          <a:bodyPr/>
          <a:lstStyle/>
          <a:p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creditorum</a:t>
            </a:r>
            <a:endParaRPr lang="pl-PL" sz="2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Aquilia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(287 lub 286 p.n.e.) - wyjście z użycia rozdziału o nieuzasadnionym umorzeniu cudzego zobowiązania (przez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adstipulator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honorarium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sytuacje, w których dłużnik zbywał majątek (np. sprzedawał, ustanowił posag, darował, pozorne zwolnienie itp.), aby skierowana przeciwko niemu egzekucja nie była skuteczna: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restitutio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egzekucji lub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interdictum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fraudatorium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pko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wyzwoleniom na szkodę wierzycieli -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Aelia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Sentia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r. n.e.)</a:t>
            </a:r>
          </a:p>
          <a:p>
            <a:pPr>
              <a:buFontTx/>
              <a:buChar char="-"/>
            </a:pP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koniec okresu klasycznego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Pauliana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rok</a:t>
            </a:r>
          </a:p>
          <a:p>
            <a:pPr marL="0" indent="0"/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prowadzący egzekucję lub wierzyciel mogli żądać zwrotu podstępnie zbytego majątku od osoby, która wiedziała, że nabyła go z pokrzywdzeniem wierzyciela, i w każdym przypadku, gdy nabyła go nieodpłatnie (nawet w dobrej wierze); obowiązek zwrotu obejmował także uzyskane z takiej rzeczy pożytki </a:t>
            </a:r>
          </a:p>
          <a:p>
            <a:pPr>
              <a:buFontTx/>
              <a:buChar char="-"/>
            </a:pP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dalsze umocnienie pozycji wierzyciela przed upadłością dłużnika i modyfikacje. </a:t>
            </a:r>
            <a:r>
              <a:rPr lang="pl-PL" sz="2000" dirty="0">
                <a:solidFill>
                  <a:srgbClr val="FFFF00"/>
                </a:solidFill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Znaczenie </a:t>
            </a:r>
            <a:r>
              <a:rPr lang="pl-PL" sz="2000" i="1" dirty="0" err="1">
                <a:solidFill>
                  <a:srgbClr val="FFFF00"/>
                </a:solidFill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FF00"/>
                </a:solidFill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Pauliana</a:t>
            </a:r>
            <a:endParaRPr lang="pl-PL" sz="2000" dirty="0">
              <a:solidFill>
                <a:srgbClr val="FFFF00"/>
              </a:solidFill>
              <a:highlight>
                <a:srgbClr val="00008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60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F4EB21-05C2-439F-B1D1-9A340F72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523874"/>
          </a:xfrm>
        </p:spPr>
        <p:txBody>
          <a:bodyPr/>
          <a:lstStyle/>
          <a:p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jak gdyby z deliktu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quasi ex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delicto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Justynian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Institutiones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4.5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41AD85-4BC3-4321-8B1E-EB039915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49"/>
            <a:ext cx="12191999" cy="5886449"/>
          </a:xfrm>
        </p:spPr>
        <p:txBody>
          <a:bodyPr/>
          <a:lstStyle/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deiectum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effusum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skarga o wyrzucenie lub wylanie czegoś z pomieszczenia na zewnątrz (przyczyny – pretorska praktyka) –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habitator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obiektywna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popularis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(w praktyce osoby najbliższe)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lub wysoka kara prywatna za śmierć</a:t>
            </a:r>
          </a:p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suspensum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skarga przeciwko osobie, która umieściła na fasadzie lub okapie budynku przedmiot stwarzający zagrożenie dla przechodniów (przyczyny – pretorska praktyka) – </a:t>
            </a:r>
            <a:r>
              <a:rPr lang="pl-PL" sz="2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obiektywna-stworzenie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zagrożenia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; wysoka kara pieniężna;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popularis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odpowiedzialność przewoźników (morskich), oberżystów i prowadzących gospody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 szkody wyrządzone przez ich podwładnych oraz za popełnioną przez nich kradzież (przyczyny) – pretorski edykt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receptis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nauta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caupones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stabularii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(osobiście do granic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custodia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obiektywna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endParaRPr lang="pl-PL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iudex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litem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facit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odpowiedzialność sędziego za nierzetelność w prowadzeniu sprawy (przyczyny) – brak roztropności 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imprudentia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zanik i odrodzenie?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83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E22897-67CC-4432-8FCA-003B5B76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514349"/>
          </a:xfrm>
        </p:spPr>
        <p:txBody>
          <a:bodyPr/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Szkody wyrządzone przez zwierzęta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6ABE17-5AAE-41F5-9495-579CFDA07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09600"/>
            <a:ext cx="12191998" cy="6248399"/>
          </a:xfrm>
        </p:spPr>
        <p:txBody>
          <a:bodyPr/>
          <a:lstStyle/>
          <a:p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pauperie</a:t>
            </a:r>
            <a:r>
              <a:rPr lang="pl-PL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- Ustawa dwunastu tablic  – odpowiedzialność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noksalna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(jak niewolników i osób </a:t>
            </a:r>
            <a:r>
              <a:rPr lang="pl-PL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alieni</a:t>
            </a:r>
            <a:r>
              <a:rPr lang="pl-PL" sz="2800" i="1" dirty="0">
                <a:latin typeface="Arial" panose="020B0604020202020204" pitchFamily="34" charset="0"/>
                <a:cs typeface="Arial" panose="020B0604020202020204" pitchFamily="34" charset="0"/>
              </a:rPr>
              <a:t> iuris)</a:t>
            </a:r>
          </a:p>
          <a:p>
            <a:endParaRPr lang="pl-PL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Granice odpowiedzialności za zwierzęta – </a:t>
            </a:r>
            <a:r>
              <a:rPr lang="pl-PL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obiektywna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honorarium – 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edyl kurulny</a:t>
            </a:r>
            <a:r>
              <a:rPr lang="pl-PL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 jurysprudencja) –</a:t>
            </a:r>
            <a:r>
              <a:rPr lang="pl-PL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bestiae</a:t>
            </a:r>
            <a:r>
              <a:rPr lang="pl-PL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domesticae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działające z ‚własnego popędu’ i ‚niezgodnie ze swą naturą’ (osobna pozycja psa?)</a:t>
            </a:r>
            <a:endParaRPr lang="pl-PL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ferae</a:t>
            </a:r>
            <a:r>
              <a:rPr lang="pl-PL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naturae</a:t>
            </a:r>
            <a:r>
              <a:rPr lang="pl-PL" sz="28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zwierzęta o dzikiej naturze, </a:t>
            </a:r>
            <a:r>
              <a:rPr lang="pl-PL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odpowiedzialność na zasadzie winy, polegającej na naruszaniu zakazu trzymania ich w miejscach, gdzie ”zwykło się przechodzić”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simplum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(szkody osobiste) lub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duplum</a:t>
            </a:r>
            <a:r>
              <a:rPr lang="pl-PL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(szkody rzeczowe)</a:t>
            </a:r>
          </a:p>
          <a:p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kontynuacja i zmiany</a:t>
            </a:r>
          </a:p>
        </p:txBody>
      </p:sp>
    </p:spTree>
    <p:extLst>
      <p:ext uri="{BB962C8B-B14F-4D97-AF65-F5344CB8AC3E}">
        <p14:creationId xmlns:p14="http://schemas.microsoft.com/office/powerpoint/2010/main" val="653904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96749" cy="6857999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4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Serdecznie dziękuję Państwu za uwagę, dyscyplinę i cierpliwość okazywaną podczas wszystkich spotkań</a:t>
            </a:r>
            <a:endParaRPr lang="pl-PL" sz="40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9C2EE-A1EF-460A-B02C-C678915CC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2"/>
            <a:ext cx="12191999" cy="175589"/>
          </a:xfrm>
        </p:spPr>
        <p:txBody>
          <a:bodyPr/>
          <a:lstStyle/>
          <a:p>
            <a:r>
              <a:rPr lang="pl-PL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najem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74994C-025C-4360-B7A4-AA3CEDD07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424070"/>
            <a:ext cx="12192000" cy="6357729"/>
          </a:xfrm>
        </p:spPr>
        <p:txBody>
          <a:bodyPr/>
          <a:lstStyle/>
          <a:p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Wykształcił się z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emptio-venditio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: odpłatne korzystanie z rzeczy/wykonania rzeczy/świadczenia usług</a:t>
            </a:r>
          </a:p>
          <a:p>
            <a:pPr>
              <a:buFontTx/>
              <a:buChar char="-"/>
            </a:pPr>
            <a:r>
              <a:rPr lang="pl-PL" sz="205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pandektystyczny</a:t>
            </a:r>
            <a:r>
              <a:rPr lang="pl-PL" sz="205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podział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rei</a:t>
            </a:r>
            <a:r>
              <a:rPr lang="pl-PL" sz="20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(korzystania z rzeczy </a:t>
            </a:r>
            <a:r>
              <a:rPr lang="pl-PL" sz="2050" u="sng" dirty="0">
                <a:latin typeface="Arial" panose="020B0604020202020204" pitchFamily="34" charset="0"/>
                <a:cs typeface="Arial" panose="020B0604020202020204" pitchFamily="34" charset="0"/>
              </a:rPr>
              <a:t>niezużywalnych</a:t>
            </a:r>
            <a:r>
              <a:rPr lang="pl-PL" sz="205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– ruchomych oraz nieruchomych/późniejsza dzierżawa);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operis</a:t>
            </a:r>
            <a:r>
              <a:rPr lang="pl-PL" sz="2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(do umowy o dzieło);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operarum</a:t>
            </a:r>
            <a:r>
              <a:rPr lang="pl-PL" sz="2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– do umowy o świadczenie usług-umowa o pracę)</a:t>
            </a:r>
          </a:p>
          <a:p>
            <a:pPr marL="0" indent="0"/>
            <a:r>
              <a:rPr lang="pl-PL" sz="20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Bona fides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– odpowiedzialność za szkody kazuistyczna; dwustronnie zobowiązujący zupełny (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culpa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locati-actio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</a:t>
            </a:r>
            <a:endParaRPr lang="pl-PL" sz="20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Wady prawne rzeczy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– ewikcja (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) – obniżenie czynszu, rozwiązanie umowy</a:t>
            </a: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Wady fizyczne rzeczy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– odpowiedzialność wynajmującego (rozszerzana w kazuistyce)</a:t>
            </a:r>
            <a:endParaRPr lang="pl-PL" sz="20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05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Wpływ zdarzeń losowych na wysokość czynszu </a:t>
            </a:r>
            <a:r>
              <a:rPr lang="pl-PL" sz="2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dzierżawa gruntów uprawnych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remissio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mercedis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obniżenia czynszu dzierżawnego</a:t>
            </a:r>
            <a:r>
              <a:rPr lang="pl-PL" sz="20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maior </a:t>
            </a:r>
            <a:r>
              <a:rPr lang="pl-PL" sz="2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i odmiennie</a:t>
            </a: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kompetencji osoby wynajętej </a:t>
            </a:r>
            <a:r>
              <a:rPr lang="pl-PL" sz="20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conductor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operis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operaum</a:t>
            </a:r>
            <a:r>
              <a:rPr lang="pl-PL" sz="205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20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imperitia</a:t>
            </a:r>
            <a:r>
              <a:rPr lang="pl-PL" sz="20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Osobny problem podwykonawców oraz swoboda wykonawcy i warunków pracy</a:t>
            </a:r>
          </a:p>
          <a:p>
            <a:pPr marL="0" indent="0"/>
            <a:endParaRPr lang="pl-PL" sz="205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</a:p>
          <a:p>
            <a:pPr marL="0" indent="0"/>
            <a:endParaRPr lang="pl-PL" sz="205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9C2EE-A1EF-460A-B02C-C678915CC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76202"/>
            <a:ext cx="12087225" cy="409573"/>
          </a:xfrm>
        </p:spPr>
        <p:txBody>
          <a:bodyPr/>
          <a:lstStyle/>
          <a:p>
            <a:r>
              <a:rPr lang="pl-PL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</a:t>
            </a:r>
            <a:r>
              <a:rPr lang="pl-PL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conductio</a:t>
            </a:r>
            <a:r>
              <a:rPr lang="pl-PL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najem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74994C-025C-4360-B7A4-AA3CEDD07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609601"/>
            <a:ext cx="12087225" cy="6172198"/>
          </a:xfrm>
        </p:spPr>
        <p:txBody>
          <a:bodyPr/>
          <a:lstStyle/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 najemcy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(słaba: status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detentora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prawa zastawu wynajmującego na rzeczach wniesionych do najętego lokalu i na zbiorach) – alternatywą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superficies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vectigalis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 okresie poklasycznym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emphyteuticarium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Czas trwania umowy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określony lub nieokreślony (często 5 lat grunty wiejskie)</a:t>
            </a:r>
          </a:p>
          <a:p>
            <a:pPr>
              <a:buFontTx/>
              <a:buChar char="-"/>
            </a:pP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swobodne zakończenie po zakończeniu umowy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3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konstrukcja wypowiedzenia nieznana prawu rzymskiemu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endParaRPr lang="pl-PL" sz="23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Zmiana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locator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ew. klauzula gwarantującej poszanowanie przez kupującego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uprawnień </a:t>
            </a:r>
            <a:r>
              <a:rPr lang="pl-PL" sz="23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conductor</a:t>
            </a:r>
            <a:r>
              <a:rPr lang="pl-PL" sz="23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kazuistyka - </a:t>
            </a:r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zasada „kupno uchyla najem” (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tollit</a:t>
            </a:r>
            <a:r>
              <a:rPr lang="pl-PL" sz="23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locatum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jej modyfikacje</a:t>
            </a: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Zmiana </a:t>
            </a:r>
            <a:r>
              <a:rPr lang="pl-PL" sz="23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conductor</a:t>
            </a:r>
            <a:r>
              <a:rPr lang="pl-PL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(podnajem) - dopuszczalna, jeśli strony tego wyraźnie nie wykluczyły, a przedmiotem kontraktu jest rzecz przynosząca pożytki </a:t>
            </a:r>
          </a:p>
          <a:p>
            <a:pPr marL="0" indent="0"/>
            <a:endParaRPr lang="pl-PL" sz="23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3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Modyfikacje w tradycji romanistycznej</a:t>
            </a:r>
            <a:endParaRPr lang="pl-PL" sz="23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40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65613A-ED82-4638-8EDF-5B805E1A1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1999" cy="342898"/>
          </a:xfrm>
        </p:spPr>
        <p:txBody>
          <a:bodyPr/>
          <a:lstStyle/>
          <a:p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zlecenie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62FDAC-FD89-44A1-A050-2EAC69EC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2900"/>
            <a:ext cx="12191999" cy="6515097"/>
          </a:xfrm>
        </p:spPr>
        <p:txBody>
          <a:bodyPr/>
          <a:lstStyle/>
          <a:p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Okres wojen punickich (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honorarium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i jurysprudencja) </a:t>
            </a:r>
          </a:p>
          <a:p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Mandatariusz zobowiązywał się do wykonania takich czynności (niesprzecznych z prawem i dobrymi obyczajami), które leżały we własnym interesie jego mandanta (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mortem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dopuszczalne za Justyniana I), lub były zgodne z intencją mandanta, w interesie osoby trzeciej: </a:t>
            </a:r>
            <a:r>
              <a:rPr lang="pl-PL" sz="21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</a:t>
            </a:r>
            <a:r>
              <a:rPr lang="pl-PL" sz="21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gratia</a:t>
            </a:r>
            <a:r>
              <a:rPr lang="pl-PL" sz="21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(zlecenie w wyłącznym) interesie przyjmującego) to</a:t>
            </a:r>
            <a:r>
              <a:rPr lang="pl-PL" sz="21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consilium</a:t>
            </a:r>
            <a:r>
              <a:rPr lang="pl-PL" sz="21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(rada)</a:t>
            </a:r>
            <a:r>
              <a:rPr lang="pl-PL" sz="21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Nieodpłatność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przyczyny i modyfikacje (kwestia 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honorarium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mandati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contraria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dwustronnie zobowiązujący niezupełny; 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Justynian I </a:t>
            </a:r>
            <a:r>
              <a:rPr lang="pl-PL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 </a:t>
            </a:r>
            <a:r>
              <a:rPr lang="pl-PL" sz="2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levis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infamia mandatariusz</a:t>
            </a:r>
          </a:p>
          <a:p>
            <a:r>
              <a:rPr lang="pl-PL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1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 starannego działania a nie rezultat</a:t>
            </a:r>
          </a:p>
          <a:p>
            <a:r>
              <a:rPr lang="pl-PL" sz="2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Związanie granicami zlecenia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Sabinański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rygoryzm a </a:t>
            </a:r>
            <a:r>
              <a:rPr lang="pl-P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Prokulianie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zleceniodawca, który wykonał zobowiązanie, może żądać zwrotu wydatków do kwoty wytyczonej granicy zlecenia oraz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incertum</a:t>
            </a:r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pecuniae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credentae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zlecał mandatariuszowi, ażeby udzielił kredytu osobie trzeciej (poręczenie </a:t>
            </a:r>
            <a:r>
              <a:rPr lang="pl-P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mandatora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 a pełnomocnictwo: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zastępstwo pośrednie i opór wobec idei zastępstwa bezpośredniego</a:t>
            </a:r>
          </a:p>
          <a:p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tradycji romanistycznej</a:t>
            </a:r>
            <a:endParaRPr lang="pl-PL" sz="2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0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ECD53D-2569-4082-9765-E837CD14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2192000" cy="361949"/>
          </a:xfrm>
        </p:spPr>
        <p:txBody>
          <a:bodyPr/>
          <a:lstStyle/>
          <a:p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spółka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2DED98-C65E-44BD-825D-D126EED89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6251"/>
            <a:ext cx="12191999" cy="6381750"/>
          </a:xfrm>
        </p:spPr>
        <p:txBody>
          <a:bodyPr/>
          <a:lstStyle/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Korzenie: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prawo spadkowe – brak podziału spadku lub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consortium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innowacja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honorarium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praetor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peregrinus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opierała się na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ratio </a:t>
            </a:r>
          </a:p>
          <a:p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fraternitatis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(staranność wspólników/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socii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justyniańska 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 in concreto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 fides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cele spółki musiały być godziwe i dopuszczalne;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Koniec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śmierć wspólnika (też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capitis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deminutio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maxima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oraz m.in. bankructwo)</a:t>
            </a:r>
            <a:endParaRPr lang="pl-PL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Typy: </a:t>
            </a:r>
          </a:p>
          <a:p>
            <a:pPr>
              <a:buFontTx/>
              <a:buChar char="-"/>
            </a:pP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spółki zawierane w interesie prywatnym (osobowa) - z uwagi na wielkość wkładów lub cel gospodarczy (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omnium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bonorum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 jedna czynność oraz jeden typ czynności)</a:t>
            </a:r>
            <a:endParaRPr lang="pl-PL" sz="2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spółki do realizacji funkcji publicznych (podatki):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publicanorum</a:t>
            </a:r>
            <a:endParaRPr lang="pl-PL" sz="22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2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skutki strony (problem osób trzecich – tylko ew.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publicanorum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Brak reprezentacji</a:t>
            </a:r>
            <a:endParaRPr lang="pl-PL" sz="2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Swobodne kształtowanie treści -  spory na temat wkładów</a:t>
            </a:r>
          </a:p>
          <a:p>
            <a:pPr marL="0" indent="0"/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Niedopuszczalność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societas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leonina</a:t>
            </a:r>
            <a:r>
              <a:rPr lang="pl-PL" sz="2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(spółka lwia)</a:t>
            </a:r>
          </a:p>
          <a:p>
            <a:endParaRPr lang="pl-P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4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BE35AC-542C-4F69-919E-182549C1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1924" y="1"/>
            <a:ext cx="12353924" cy="400049"/>
          </a:xfrm>
        </p:spPr>
        <p:txBody>
          <a:bodyPr/>
          <a:lstStyle/>
          <a:p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Kontrakty nienazwane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1E0749-20D9-4DD9-BAE7-7EC87AAE2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0050"/>
            <a:ext cx="12192000" cy="6362701"/>
          </a:xfrm>
        </p:spPr>
        <p:txBody>
          <a:bodyPr/>
          <a:lstStyle/>
          <a:p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Kontrakty nienazwane dochodziły do skutku podobnie jak kontrakty realne: jedna ze stron musiała spełnić swoje świadczenie (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dare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facere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). Schematy: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(„daję, ażebyś dał”) -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facias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(„daję, ażebyś uczynił”) -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(„czynię, ażebyś dał”) -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facias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(„czynię, ażebyś uczynił”) </a:t>
            </a:r>
          </a:p>
          <a:p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Najważniejsze: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zamiana i ugoda oraz kontrakt </a:t>
            </a:r>
            <a:r>
              <a:rPr lang="pl-PL" sz="1900" dirty="0" err="1">
                <a:latin typeface="Arial" panose="020B0604020202020204" pitchFamily="34" charset="0"/>
                <a:cs typeface="Arial" panose="020B0604020202020204" pitchFamily="34" charset="0"/>
              </a:rPr>
              <a:t>estymatoryjny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(tytuły w D. i C.)</a:t>
            </a:r>
          </a:p>
          <a:p>
            <a:r>
              <a:rPr lang="pl-PL" sz="19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Zamiana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permutatio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wyodrębniana przez jurystów klasycznych od kupna-sprzedaży w ramach schematu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factum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później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praescriptis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verbis):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realny sposób zawarcia, kredytowy charakter tylko po jednej stronie, wymóg przeniesienia własności po obu stronach</a:t>
            </a:r>
          </a:p>
          <a:p>
            <a:r>
              <a:rPr lang="pl-PL" sz="19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Ugoda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transactio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facias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 strona zrzekała się wątpliwego uprawnienia lub rezygnowała z prowadzenia niepewnego procesu w zamian za przyrzeczenie ustępstwa z drugiej strony (chroniona w drodze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praescriptis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verbis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Prawo poklasyczne i justyniańskie: także </a:t>
            </a:r>
            <a:r>
              <a:rPr lang="pl-PL" sz="19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endParaRPr lang="pl-PL" sz="1900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9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 </a:t>
            </a:r>
            <a:r>
              <a:rPr lang="pl-PL" sz="19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estymatoryjny</a:t>
            </a:r>
            <a:r>
              <a:rPr lang="pl-PL" sz="19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aestimatum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pośrednictwo handlowe: jedna strona oddawała drugiej do sprzedaży rzecz oszacowaną - odbiorca zobowiązywał się bądź to zapłacić sumę wynikającą z oszacowania, bądź też zwrócić samą rzecz) 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(jeżeli nastąpiła sprzedaż i zapłata ceny) albo 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facio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facias</a:t>
            </a:r>
            <a:r>
              <a:rPr lang="pl-PL" sz="1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(jeżeli odbiorca zwrócił rzecz)</a:t>
            </a:r>
            <a:endParaRPr lang="pl-PL" sz="19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pretorska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19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aestimatio</a:t>
            </a:r>
            <a:r>
              <a:rPr lang="pl-PL" sz="19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ryzyko przypadkowej utraty rzeczy (pośrednik ale nie, gdy oszacowanie zaproponował sprzedawca)</a:t>
            </a:r>
          </a:p>
          <a:p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  <a:endParaRPr lang="pl-PL" sz="19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i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1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9BAC5-6633-4EF5-B109-394B5652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66676"/>
            <a:ext cx="12182475" cy="251376"/>
          </a:xfrm>
        </p:spPr>
        <p:txBody>
          <a:bodyPr/>
          <a:lstStyle/>
          <a:p>
            <a:pPr algn="l"/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porozumienia nieformalne 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C14B17-3AB8-49E7-821A-399749F6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8052"/>
            <a:ext cx="12182474" cy="5809698"/>
          </a:xfrm>
        </p:spPr>
        <p:txBody>
          <a:bodyPr/>
          <a:lstStyle/>
          <a:p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Antyczne rozróżnienie na umowy stanowiące źródło zobowiązania (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vestita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) i pozostałe (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nuda </a:t>
            </a:r>
            <a:r>
              <a:rPr lang="pl-PL" sz="195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środek ochrony defensywnej w postępowaniu – m.in. </a:t>
            </a:r>
            <a:r>
              <a:rPr lang="pl-PL" sz="1950" i="1" dirty="0" err="1">
                <a:latin typeface="Arial" panose="020B0604020202020204" pitchFamily="34" charset="0"/>
                <a:cs typeface="Arial" panose="020B0604020202020204" pitchFamily="34" charset="0"/>
              </a:rPr>
              <a:t>exceptio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adiecta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najważniejsze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emptio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venditio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(ale i inne kontrakty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bonae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195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95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195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praetoria</a:t>
            </a:r>
            <a:r>
              <a:rPr lang="pl-PL" sz="195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19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praktyka pretorska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iusiurandum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voluntarium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; zaskarżalność przyrzeczenia zapłaty istniejącego długu własnego 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constitutum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debiti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proprii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), istniejącego długu innej osoby 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constitutum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debiti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alieni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), czy też gwarancji określonego zachowania w przyszłości 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receptum</a:t>
            </a:r>
            <a:r>
              <a:rPr lang="pl-PL" sz="195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najważniejsze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receptum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argentarii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pl-PL" sz="195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Pacta </a:t>
            </a:r>
            <a:r>
              <a:rPr lang="pl-PL" sz="195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</a:t>
            </a:r>
            <a:r>
              <a:rPr lang="pl-PL" sz="195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9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ochrona prawa cesarskiego</a:t>
            </a:r>
          </a:p>
          <a:p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nieformalne przyrzeczenie posagu 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pollicitatio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dotis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kompromis</a:t>
            </a:r>
            <a:r>
              <a:rPr lang="pl-PL" sz="19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compromissum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– Justynian I: jeżeli tylko został umocniony przysięgą stron i arbitra. Wystarczyło też pisemne uznanie wyroku, a nawet pozostawienie go bez zaczepienia przez 10 dni </a:t>
            </a:r>
          </a:p>
          <a:p>
            <a:pPr>
              <a:buFontTx/>
              <a:buChar char="-"/>
            </a:pP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darowizna</a:t>
            </a:r>
            <a:r>
              <a:rPr lang="pl-PL" sz="19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9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– znana nieodpłatność przesunięcia majątkowego</a:t>
            </a:r>
            <a:r>
              <a:rPr lang="pl-PL" sz="1950" i="1" dirty="0">
                <a:latin typeface="Arial" panose="020B0604020202020204" pitchFamily="34" charset="0"/>
                <a:cs typeface="Arial" panose="020B0604020202020204" pitchFamily="34" charset="0"/>
              </a:rPr>
              <a:t> (causa </a:t>
            </a:r>
            <a:r>
              <a:rPr lang="pl-PL" sz="1950" i="1" dirty="0" err="1">
                <a:latin typeface="Arial" panose="020B0604020202020204" pitchFamily="34" charset="0"/>
                <a:cs typeface="Arial" panose="020B0604020202020204" pitchFamily="34" charset="0"/>
              </a:rPr>
              <a:t>donandi</a:t>
            </a:r>
            <a:r>
              <a:rPr lang="pl-PL" sz="195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, w innej formie ew. </a:t>
            </a:r>
            <a:r>
              <a:rPr lang="pl-PL" sz="1950" dirty="0" err="1">
                <a:latin typeface="Arial" panose="020B0604020202020204" pitchFamily="34" charset="0"/>
                <a:cs typeface="Arial" panose="020B0604020202020204" pitchFamily="34" charset="0"/>
              </a:rPr>
              <a:t>sancjonowana</a:t>
            </a:r>
            <a:r>
              <a:rPr lang="pl-PL" sz="1950" dirty="0">
                <a:latin typeface="Arial" panose="020B0604020202020204" pitchFamily="34" charset="0"/>
                <a:cs typeface="Arial" panose="020B0604020202020204" pitchFamily="34" charset="0"/>
              </a:rPr>
              <a:t> - dopiero Konstantyn I oraz ostatecznie Justynian I: przyrzeczenie darowizny rodzi zobowiązanie darczyńcy</a:t>
            </a:r>
          </a:p>
          <a:p>
            <a:pPr marL="0" indent="0"/>
            <a:r>
              <a:rPr lang="pl-PL" sz="19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</a:t>
            </a:r>
          </a:p>
          <a:p>
            <a:pPr marL="0" indent="0"/>
            <a:endParaRPr lang="pl-PL" sz="195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19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Szczególne rozwiązania wzmacniające ochronę kontrahentów przedsiębiorcy</a:t>
            </a:r>
            <a:r>
              <a:rPr lang="pl-PL" sz="19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średniowieczny termin -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actiones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adiecticiae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qualitatis</a:t>
            </a:r>
            <a:r>
              <a:rPr lang="pl-PL" sz="19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peculio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tributoria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quod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iussu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institoria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exercitoria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95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9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in rem verso</a:t>
            </a:r>
          </a:p>
          <a:p>
            <a:pPr marL="0" indent="0"/>
            <a:endParaRPr lang="pl-PL" sz="19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5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4F919-C83D-4E78-A1CB-0B828B2D4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6674" y="-1"/>
            <a:ext cx="12372974" cy="2182483"/>
          </a:xfrm>
        </p:spPr>
        <p:txBody>
          <a:bodyPr/>
          <a:lstStyle/>
          <a:p>
            <a:pPr algn="l"/>
            <a:r>
              <a:rPr lang="pl-PL" sz="21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quasi ex-</a:t>
            </a:r>
            <a:r>
              <a:rPr lang="pl-PL" sz="21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</a:t>
            </a:r>
            <a:r>
              <a:rPr lang="pl-PL" sz="21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I. 3.27</a:t>
            </a: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prowadzenie cudzych spraw bez zlecenia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8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18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gestio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(antyczne </a:t>
            </a:r>
            <a:r>
              <a:rPr lang="pl-PL" sz="18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negotia</a:t>
            </a:r>
            <a:r>
              <a:rPr lang="pl-PL" sz="18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gesta</a:t>
            </a:r>
            <a:r>
              <a:rPr lang="pl-PL" sz="18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negotium</a:t>
            </a:r>
            <a:r>
              <a:rPr lang="pl-PL" sz="18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u="sng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gestum</a:t>
            </a:r>
            <a:r>
              <a:rPr lang="pl-PL" sz="18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pl-PL" sz="1800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bezpodstawne wzbogacenie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800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condictiones</a:t>
            </a:r>
            <a:r>
              <a:rPr lang="pl-PL" sz="1800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l-PL" sz="18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1800" i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zobowiązania z tytułu opieki, chronione za pomocą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tutelae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zobowiązania pomiędzy uczestnikami przypadkowej wspólności majątkowej –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communio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zobowiązanie spadkobiercy wobec legatariuszy, zawiązane przez objęcie spadku.</a:t>
            </a:r>
            <a:b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AA1709-98AD-4C88-BECB-1738BB9F3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6" y="1906438"/>
            <a:ext cx="11915774" cy="4846786"/>
          </a:xfrm>
        </p:spPr>
        <p:txBody>
          <a:bodyPr/>
          <a:lstStyle/>
          <a:p>
            <a:r>
              <a:rPr lang="pl-PL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prowadzenie cudzych spraw bez zlecenia </a:t>
            </a:r>
            <a:r>
              <a:rPr lang="pl-PL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2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gestio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(bliskie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endParaRPr lang="pl-PL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edykt pretorski: „Jeżeli ktoś będzie prowadził sprawy drugiego lub sprawy tego, który zmarł, udzielę z tego tytułu powództwa”. </a:t>
            </a: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dominus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negotii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gestorum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żądanie wydanie tego, co działający otrzymał w związku	z prowadzeniem cudzych spraw oraz odszkodowania, jeśli powstała szkoda (w 	wyniku niezachowania staranności 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exactissima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diligentia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wyższy standard niż mandat ale nie infamia</a:t>
            </a:r>
          </a:p>
          <a:p>
            <a:pPr>
              <a:buFontTx/>
              <a:buChar char="-"/>
            </a:pP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gestor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gestorum</a:t>
            </a:r>
            <a:r>
              <a:rPr lang="pl-PL" sz="20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contraria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zwrot poniesionych wydatków i zwolnienia od zaciągniętych zobowiązań (nieodpłatność) –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funeraria</a:t>
            </a:r>
            <a:r>
              <a:rPr lang="pl-PL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pko</a:t>
            </a:r>
            <a:r>
              <a:rPr lang="pl-PL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spadkobiercom w przypadku kosztów pogrzebu</a:t>
            </a: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użyteczność (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utilitas</a:t>
            </a:r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działań gestora – kryterium przyjęte w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Institutiones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Iustiniani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Staranność gestora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podobna jak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dolus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kazuistyka, nawet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okoliczności historyczne kształtowania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negotiorum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gestio </a:t>
            </a:r>
          </a:p>
          <a:p>
            <a:pPr marL="0" indent="0"/>
            <a:endParaRPr lang="pl-PL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spory </a:t>
            </a:r>
            <a:r>
              <a:rPr lang="pl-PL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utilitas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rozbieżności</a:t>
            </a:r>
          </a:p>
          <a:p>
            <a:pPr marL="0" indent="0"/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99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D50B4A-6ED6-4681-B922-3EA083839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15799" cy="6734175"/>
          </a:xfrm>
        </p:spPr>
        <p:txBody>
          <a:bodyPr/>
          <a:lstStyle/>
          <a:p>
            <a:r>
              <a:rPr lang="pl-PL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bezpodstawne wzbogacenie – </a:t>
            </a:r>
            <a:r>
              <a:rPr lang="pl-PL" sz="2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condictiones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skargi</a:t>
            </a:r>
            <a:endParaRPr lang="pl-PL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Okres klasyczny (późna Republika):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konkretne stany faktyczne – dopuszczenie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stricti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iuris</a:t>
            </a: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(zbiorczo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ab initio sine causa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jak gdyby pożyczka)</a:t>
            </a:r>
          </a:p>
          <a:p>
            <a:endParaRPr lang="pl-PL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Justyniańska typologia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kazuistyka zachowana </a:t>
            </a:r>
          </a:p>
          <a:p>
            <a:pPr marL="0" indent="0"/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 data causa non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secuta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(dawne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dochodzenie tego, co przekazano w celu osiągnięcia określonego rezultatu, gdy ten jednak nie został osiągnięty)</a:t>
            </a:r>
          </a:p>
          <a:p>
            <a:pPr marL="285750" indent="-285750">
              <a:buFontTx/>
              <a:buChar char="-"/>
            </a:pPr>
            <a:r>
              <a:rPr lang="pt-BR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 ob turpem vel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iniustam causam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(przyczyna niegodziwa lub niesłuszna)</a:t>
            </a:r>
          </a:p>
          <a:p>
            <a:pPr marL="285750" indent="-285750">
              <a:buFontTx/>
              <a:buChar char="-"/>
            </a:pP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indebiti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(najpopularniejsze - różne postacie nienależnego świadczenia, czyli działania pod wpływem błędu/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errorem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celu wykonania nieistniejącego lub nieważnego zobowiązania)</a:t>
            </a:r>
          </a:p>
          <a:p>
            <a:pPr>
              <a:buFontTx/>
              <a:buChar char="-"/>
            </a:pP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sine causa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(braku akceptowanej przez prawo podstawy do zatrzymania uzyskanego przysporzenia)</a:t>
            </a:r>
          </a:p>
          <a:p>
            <a:pPr>
              <a:buFontTx/>
              <a:buChar char="-"/>
            </a:pP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condictio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furtiva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obok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vindicatio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skuteczna nawet gdyby okazało się, że złodziej utracił skradzioną rzecz)</a:t>
            </a:r>
          </a:p>
          <a:p>
            <a:pPr>
              <a:buFontTx/>
              <a:buChar char="-"/>
            </a:pP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Tradycja romanistyczna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uogólnienie ale nie wyłącznie</a:t>
            </a:r>
            <a:endParaRPr lang="pl-PL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pl-PL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pl-PL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593975"/>
      </p:ext>
    </p:extLst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3119</Words>
  <Application>Microsoft Office PowerPoint</Application>
  <PresentationFormat>Panoramiczny</PresentationFormat>
  <Paragraphs>199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9_Motyw pakietu Office</vt:lpstr>
      <vt:lpstr>11_Motyw pakietu Office</vt:lpstr>
      <vt:lpstr>Prawo rzymskie – Zobowiązania IV</vt:lpstr>
      <vt:lpstr>locatio conductio - najem</vt:lpstr>
      <vt:lpstr>locatio conductio - najem</vt:lpstr>
      <vt:lpstr>mandatum – zlecenie</vt:lpstr>
      <vt:lpstr>societas - spółka</vt:lpstr>
      <vt:lpstr>Kontrakty nienazwane </vt:lpstr>
      <vt:lpstr>Pacta – porozumienia nieformalne (solo consensu)</vt:lpstr>
      <vt:lpstr>quasi ex-contracto – I. 3.27:  prowadzenie cudzych spraw bez zlecenia - negotiorum gestio (antyczne negotia gesta, negotium gestum); bezpodstawne wzbogacenie – condictiones;  inne - zobowiązania z tytułu opieki, chronione za pomocą actio tutelae zobowiązania pomiędzy uczestnikami przypadkowej wspólności majątkowej – communio, zobowiązanie spadkobiercy wobec legatariuszy, zawiązane przez objęcie spadku.   </vt:lpstr>
      <vt:lpstr>Prezentacja programu PowerPoint</vt:lpstr>
      <vt:lpstr>Zobowiązania z deliktów (delictum privatum/maleficium a crimen publicum; delikta a kontrakt – inne skargi): delictum (nominalizm deliktowy) – quasi ex delicto</vt:lpstr>
      <vt:lpstr>Prezentacja programu PowerPoint</vt:lpstr>
      <vt:lpstr>damnum iniuria datum (bezprawne wyrządzenie szkody)</vt:lpstr>
      <vt:lpstr>iniuria (zniewaga) – uwaga: ogólne też pojęcie iniuria</vt:lpstr>
      <vt:lpstr>Delikty prawa pretorskiego: metus (groźba), dolus (podstęp) </vt:lpstr>
      <vt:lpstr>Delikty prawa pretorskiego: fraus creditorum (działanie na szkodę wierzyciela), servi corruptio (gorszenie [cudzego] niewolnika) - servus fugitivus (actio servi corrupti – duplum, karne, wieczyste)   </vt:lpstr>
      <vt:lpstr>Zobowiązania jak gdyby z deliktu (quasi ex delicto) – Justynian Institutiones I. 4.5</vt:lpstr>
      <vt:lpstr>Szkody wyrządzone przez zwierzęta</vt:lpstr>
      <vt:lpstr>Serdecznie dziękuję Państwu za uwagę, dyscyplinę i cierpliwość okazywaną podczas wszystkich spotkań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346</cp:revision>
  <dcterms:created xsi:type="dcterms:W3CDTF">2017-05-25T21:35:03Z</dcterms:created>
  <dcterms:modified xsi:type="dcterms:W3CDTF">2025-02-05T11:53:07Z</dcterms:modified>
</cp:coreProperties>
</file>