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1"/>
  </p:notesMasterIdLst>
  <p:sldIdLst>
    <p:sldId id="409" r:id="rId3"/>
    <p:sldId id="382" r:id="rId4"/>
    <p:sldId id="383" r:id="rId5"/>
    <p:sldId id="384" r:id="rId6"/>
    <p:sldId id="385" r:id="rId7"/>
    <p:sldId id="389" r:id="rId8"/>
    <p:sldId id="390" r:id="rId9"/>
    <p:sldId id="381" r:id="rId10"/>
    <p:sldId id="395" r:id="rId11"/>
    <p:sldId id="336" r:id="rId12"/>
    <p:sldId id="398" r:id="rId13"/>
    <p:sldId id="399" r:id="rId14"/>
    <p:sldId id="400" r:id="rId15"/>
    <p:sldId id="402" r:id="rId16"/>
    <p:sldId id="403" r:id="rId17"/>
    <p:sldId id="404" r:id="rId18"/>
    <p:sldId id="406" r:id="rId19"/>
    <p:sldId id="407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E46A4-F1F9-40D7-BFFD-E93A7B9DF57A}" type="datetimeFigureOut">
              <a:rPr lang="pl-PL" smtClean="0"/>
              <a:t>05.02.2025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8D846-EFF9-472A-8EBD-210963B0AE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616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A72F1C33-33D9-4DBF-8D4B-5AE8563E2E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617567C-4142-4CD9-B29A-695F739E6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73707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874F26-C7C6-4938-8965-DA9C1B86707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10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D393953-E761-4048-99C3-74C4696E0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9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1B88CCB7-59C5-4B51-A341-51C227DBDC1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574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F710133-550B-4ADD-ABEC-62ADC71B9E0B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68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C1A5A395-419C-43F3-98F8-0F243929E00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F304491A-51A4-4524-BD1F-0FAB177ECFA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CD664C3F-1DC0-42F4-ACEE-373F342CFF3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483B1-2532-4B0C-9F9C-223D796DDED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7586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993028A2-AA02-4464-B8F8-FA79B4C1998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127973C0-AAF2-4169-9DF2-03D87563596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F165EAE8-BCCD-4A6F-ADF6-BD91412DE6B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79CC-A83C-4114-A3A0-695565C5C8E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73184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50DD0B96-CA5B-49D7-99EE-BD3A7E7A36B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E4CCA8E4-AC13-41FF-B6DC-1D34ACAF767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77968A81-9C72-4459-8E4B-EF6724F9849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EBD76-E8ED-4A17-B8CA-972F47707AC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0787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2" y="1604963"/>
            <a:ext cx="5380567" cy="4521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3367" y="1604963"/>
            <a:ext cx="5382684" cy="4521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A7CACEEC-5526-4C53-9655-806186AA5B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628DE1D3-ABC2-4792-BE79-A7D8698F3C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309E8A7B-96D4-4C7A-9183-48DE34EF33A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871D9-E959-4F5B-BDC8-12D435F3E6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92025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4B0B9ADB-4FC8-47AF-93B3-CFCB011A0C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DCC245E8-65D3-4F3B-BA14-5B2CE545728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5A809669-C579-477A-A2C7-A48B33C9E78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581B9-7201-4B89-B528-D4C8A8B06B3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67383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DC5EA609-9E92-4A19-827D-B623B2E5663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9FB27512-3650-4853-8DDC-5CA46EC6DB1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5E74CCF9-8EEC-4853-A182-EC4F07BF6C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09391-C324-4F05-9629-AF2DCA8BC7B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2495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9EDF1E8A-CA96-47AD-BDD7-53C5A16931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5EFDCD09-C55E-48C9-A47F-C72338342E9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FB70C96B-71E7-4217-99BD-D3646C5FF1E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2D23-A7BF-4E19-896C-6DFCAE410BB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6818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0617490-0340-4671-B33D-6384E199DB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833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8B66978-ADB2-42D9-8CB3-4E823E999B1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59B831DF-B83C-4F2F-83CC-FA7D63BA510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186DC54E-6258-426F-81D3-F51144A903C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82BE9-D597-40BB-B175-BF33DFC109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782530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605423F-59C6-4EAE-80AF-85C668B8137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6C501B48-FDBC-478C-B4E2-279688D945D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E75D38A1-49D7-4B1E-95EA-E9A8BAEE80F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3270D-6034-411F-B332-75BEE31456D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325613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6C3A68C0-F0A3-42DB-8217-2151D4B26E6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55964539-81E1-406A-B8BD-6A8E6EA841A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6AA8214C-C2E3-427A-993C-ACA7386CF64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71B05-CB2D-4BF5-B542-C67BE49C9C5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869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4967" y="1600203"/>
            <a:ext cx="2741084" cy="4525963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8022167" cy="452596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AF8334D3-8D44-409B-BE02-088067EFB14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C7851C32-C1AD-4B91-926F-9D3AFCDC724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2C70D4A7-059A-4E4A-A8AE-D6C52779B3D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71D30-2962-435C-8F4E-27C73F23D2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521731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0"/>
            <a:ext cx="10356851" cy="1824038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DD3CA672-B6FF-4747-9A17-93EC45B65E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298FE7DA-C510-4131-AA78-D5171C801CA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D0FC5EF2-B094-4314-ABE6-2FA68DAF217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A2EB6-71BD-43A5-9FC2-48F37B31FAB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6621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E47926-F7E3-4078-9B1C-2C7570CE7FF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03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9488557-ABA8-4504-9426-0C23A42CE2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66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D06AB90-75EA-4836-BD4A-3F56D333EB7D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3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2F8DC65-DF25-49C9-A1F2-58E8BF05C07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45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F4B96A-B893-4A90-B440-F07D5DB47BC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9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4920335-0ED6-460A-9DD7-9A3A1E03758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78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05F1B01-70CB-476E-85A7-888A2A340108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9B4EC4E-0456-4B85-A93A-2FCC8E561AD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127082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>
            <a:extLst>
              <a:ext uri="{FF2B5EF4-FFF2-40B4-BE49-F238E27FC236}">
                <a16:creationId xmlns:a16="http://schemas.microsoft.com/office/drawing/2014/main" id="{05010970-2991-4485-8924-049ADE29DEF9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06817" cy="6853238"/>
            <a:chOff x="0" y="0"/>
            <a:chExt cx="5767" cy="4317"/>
          </a:xfrm>
        </p:grpSpPr>
        <p:sp>
          <p:nvSpPr>
            <p:cNvPr id="2056" name="Rectangle 2">
              <a:extLst>
                <a:ext uri="{FF2B5EF4-FFF2-40B4-BE49-F238E27FC236}">
                  <a16:creationId xmlns:a16="http://schemas.microsoft.com/office/drawing/2014/main" id="{DB8D95C7-20FC-49C6-B694-28CC9314C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5" cy="4316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7" name="Rectangle 3">
              <a:extLst>
                <a:ext uri="{FF2B5EF4-FFF2-40B4-BE49-F238E27FC236}">
                  <a16:creationId xmlns:a16="http://schemas.microsoft.com/office/drawing/2014/main" id="{9AEE2F87-EE7C-4349-845B-2EE95292F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8" name="Rectangle 4">
              <a:extLst>
                <a:ext uri="{FF2B5EF4-FFF2-40B4-BE49-F238E27FC236}">
                  <a16:creationId xmlns:a16="http://schemas.microsoft.com/office/drawing/2014/main" id="{B2257830-E0D8-47CD-856D-2E26233D1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2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9" name="Rectangle 5">
              <a:extLst>
                <a:ext uri="{FF2B5EF4-FFF2-40B4-BE49-F238E27FC236}">
                  <a16:creationId xmlns:a16="http://schemas.microsoft.com/office/drawing/2014/main" id="{A0CBB0E7-E158-4DF5-B72C-6A58856B2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7" cy="431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0" name="Rectangle 6">
              <a:extLst>
                <a:ext uri="{FF2B5EF4-FFF2-40B4-BE49-F238E27FC236}">
                  <a16:creationId xmlns:a16="http://schemas.microsoft.com/office/drawing/2014/main" id="{80443A13-9958-4D90-9AB1-935DD48F4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1" name="Rectangle 7">
              <a:extLst>
                <a:ext uri="{FF2B5EF4-FFF2-40B4-BE49-F238E27FC236}">
                  <a16:creationId xmlns:a16="http://schemas.microsoft.com/office/drawing/2014/main" id="{965816E7-0720-4FC6-B5D7-7F8996346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3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2" name="Rectangle 8">
              <a:extLst>
                <a:ext uri="{FF2B5EF4-FFF2-40B4-BE49-F238E27FC236}">
                  <a16:creationId xmlns:a16="http://schemas.microsoft.com/office/drawing/2014/main" id="{A5AEA92A-93C1-41FE-AC9F-DC51C098B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3" name="Rectangle 9">
              <a:extLst>
                <a:ext uri="{FF2B5EF4-FFF2-40B4-BE49-F238E27FC236}">
                  <a16:creationId xmlns:a16="http://schemas.microsoft.com/office/drawing/2014/main" id="{1EB665E9-171B-4D32-A238-BA3910F95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5" cy="4317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4" name="Rectangle 10">
              <a:extLst>
                <a:ext uri="{FF2B5EF4-FFF2-40B4-BE49-F238E27FC236}">
                  <a16:creationId xmlns:a16="http://schemas.microsoft.com/office/drawing/2014/main" id="{1C5D284B-A3A2-47F9-8AA5-5A4D06168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5" name="Rectangle 11">
              <a:extLst>
                <a:ext uri="{FF2B5EF4-FFF2-40B4-BE49-F238E27FC236}">
                  <a16:creationId xmlns:a16="http://schemas.microsoft.com/office/drawing/2014/main" id="{5E2FE53E-7F34-4B80-805B-6C2D396DA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6" name="Rectangle 12">
              <a:extLst>
                <a:ext uri="{FF2B5EF4-FFF2-40B4-BE49-F238E27FC236}">
                  <a16:creationId xmlns:a16="http://schemas.microsoft.com/office/drawing/2014/main" id="{C433B16C-B51C-4D75-98EF-D5770F5FD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1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7" name="Rectangle 13">
              <a:extLst>
                <a:ext uri="{FF2B5EF4-FFF2-40B4-BE49-F238E27FC236}">
                  <a16:creationId xmlns:a16="http://schemas.microsoft.com/office/drawing/2014/main" id="{FEA5FF76-F22B-45F1-9B47-055F3E238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49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8" name="Rectangle 14">
              <a:extLst>
                <a:ext uri="{FF2B5EF4-FFF2-40B4-BE49-F238E27FC236}">
                  <a16:creationId xmlns:a16="http://schemas.microsoft.com/office/drawing/2014/main" id="{79F3DBE7-9398-436E-B0A6-7BC4569E9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1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9" name="Rectangle 15">
              <a:extLst>
                <a:ext uri="{FF2B5EF4-FFF2-40B4-BE49-F238E27FC236}">
                  <a16:creationId xmlns:a16="http://schemas.microsoft.com/office/drawing/2014/main" id="{39CC2E57-EDA9-4BDA-A14E-42BD55601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69" cy="431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70" name="Rectangle 16">
              <a:extLst>
                <a:ext uri="{FF2B5EF4-FFF2-40B4-BE49-F238E27FC236}">
                  <a16:creationId xmlns:a16="http://schemas.microsoft.com/office/drawing/2014/main" id="{88016866-BEB6-4DA9-8FC1-C20848E8C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" name="Rectangle 17">
              <a:extLst>
                <a:ext uri="{FF2B5EF4-FFF2-40B4-BE49-F238E27FC236}">
                  <a16:creationId xmlns:a16="http://schemas.microsoft.com/office/drawing/2014/main" id="{FCE0B07A-0118-4ED6-B4D5-D30E3130B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" name="Rectangle 18">
              <a:extLst>
                <a:ext uri="{FF2B5EF4-FFF2-40B4-BE49-F238E27FC236}">
                  <a16:creationId xmlns:a16="http://schemas.microsoft.com/office/drawing/2014/main" id="{04D9BDF4-6E7A-4C4C-9404-6BECA7DCE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4" name="Rectangle 19">
              <a:extLst>
                <a:ext uri="{FF2B5EF4-FFF2-40B4-BE49-F238E27FC236}">
                  <a16:creationId xmlns:a16="http://schemas.microsoft.com/office/drawing/2014/main" id="{C2252B33-F259-415F-92FC-E6ADA6CFE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4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5" name="Rectangle 20">
              <a:extLst>
                <a:ext uri="{FF2B5EF4-FFF2-40B4-BE49-F238E27FC236}">
                  <a16:creationId xmlns:a16="http://schemas.microsoft.com/office/drawing/2014/main" id="{95D113DC-7A36-488E-97F5-3E333DE5A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3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6" name="Freeform 21">
              <a:extLst>
                <a:ext uri="{FF2B5EF4-FFF2-40B4-BE49-F238E27FC236}">
                  <a16:creationId xmlns:a16="http://schemas.microsoft.com/office/drawing/2014/main" id="{A70F9AE2-5A8B-470E-A28C-E7A6E4757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7" cy="442"/>
            </a:xfrm>
            <a:custGeom>
              <a:avLst/>
              <a:gdLst>
                <a:gd name="T0" fmla="*/ 5652 w 5760"/>
                <a:gd name="T1" fmla="*/ 74 h 445"/>
                <a:gd name="T2" fmla="*/ 5460 w 5760"/>
                <a:gd name="T3" fmla="*/ 74 h 445"/>
                <a:gd name="T4" fmla="*/ 5406 w 5760"/>
                <a:gd name="T5" fmla="*/ 74 h 445"/>
                <a:gd name="T6" fmla="*/ 5400 w 5760"/>
                <a:gd name="T7" fmla="*/ 65 h 445"/>
                <a:gd name="T8" fmla="*/ 5394 w 5760"/>
                <a:gd name="T9" fmla="*/ 44 h 445"/>
                <a:gd name="T10" fmla="*/ 5366 w 5760"/>
                <a:gd name="T11" fmla="*/ 18 h 445"/>
                <a:gd name="T12" fmla="*/ 5284 w 5760"/>
                <a:gd name="T13" fmla="*/ 7 h 445"/>
                <a:gd name="T14" fmla="*/ 5003 w 5760"/>
                <a:gd name="T15" fmla="*/ 22 h 445"/>
                <a:gd name="T16" fmla="*/ 4938 w 5760"/>
                <a:gd name="T17" fmla="*/ 55 h 445"/>
                <a:gd name="T18" fmla="*/ 4806 w 5760"/>
                <a:gd name="T19" fmla="*/ 86 h 445"/>
                <a:gd name="T20" fmla="*/ 4708 w 5760"/>
                <a:gd name="T21" fmla="*/ 96 h 445"/>
                <a:gd name="T22" fmla="*/ 4630 w 5760"/>
                <a:gd name="T23" fmla="*/ 75 h 445"/>
                <a:gd name="T24" fmla="*/ 4566 w 5760"/>
                <a:gd name="T25" fmla="*/ 25 h 445"/>
                <a:gd name="T26" fmla="*/ 4482 w 5760"/>
                <a:gd name="T27" fmla="*/ 9 h 445"/>
                <a:gd name="T28" fmla="*/ 4378 w 5760"/>
                <a:gd name="T29" fmla="*/ 39 h 445"/>
                <a:gd name="T30" fmla="*/ 4204 w 5760"/>
                <a:gd name="T31" fmla="*/ 74 h 445"/>
                <a:gd name="T32" fmla="*/ 3988 w 5760"/>
                <a:gd name="T33" fmla="*/ 86 h 445"/>
                <a:gd name="T34" fmla="*/ 3778 w 5760"/>
                <a:gd name="T35" fmla="*/ 86 h 445"/>
                <a:gd name="T36" fmla="*/ 3622 w 5760"/>
                <a:gd name="T37" fmla="*/ 74 h 445"/>
                <a:gd name="T38" fmla="*/ 3562 w 5760"/>
                <a:gd name="T39" fmla="*/ 50 h 445"/>
                <a:gd name="T40" fmla="*/ 3496 w 5760"/>
                <a:gd name="T41" fmla="*/ 44 h 445"/>
                <a:gd name="T42" fmla="*/ 3448 w 5760"/>
                <a:gd name="T43" fmla="*/ 55 h 445"/>
                <a:gd name="T44" fmla="*/ 3388 w 5760"/>
                <a:gd name="T45" fmla="*/ 74 h 445"/>
                <a:gd name="T46" fmla="*/ 3016 w 5760"/>
                <a:gd name="T47" fmla="*/ 96 h 445"/>
                <a:gd name="T48" fmla="*/ 2828 w 5760"/>
                <a:gd name="T49" fmla="*/ 112 h 445"/>
                <a:gd name="T50" fmla="*/ 2726 w 5760"/>
                <a:gd name="T51" fmla="*/ 101 h 445"/>
                <a:gd name="T52" fmla="*/ 2694 w 5760"/>
                <a:gd name="T53" fmla="*/ 56 h 445"/>
                <a:gd name="T54" fmla="*/ 2642 w 5760"/>
                <a:gd name="T55" fmla="*/ 50 h 445"/>
                <a:gd name="T56" fmla="*/ 2542 w 5760"/>
                <a:gd name="T57" fmla="*/ 79 h 445"/>
                <a:gd name="T58" fmla="*/ 2428 w 5760"/>
                <a:gd name="T59" fmla="*/ 93 h 445"/>
                <a:gd name="T60" fmla="*/ 2306 w 5760"/>
                <a:gd name="T61" fmla="*/ 75 h 445"/>
                <a:gd name="T62" fmla="*/ 2258 w 5760"/>
                <a:gd name="T63" fmla="*/ 70 h 445"/>
                <a:gd name="T64" fmla="*/ 2169 w 5760"/>
                <a:gd name="T65" fmla="*/ 3 h 445"/>
                <a:gd name="T66" fmla="*/ 2032 w 5760"/>
                <a:gd name="T67" fmla="*/ 64 h 445"/>
                <a:gd name="T68" fmla="*/ 1778 w 5760"/>
                <a:gd name="T69" fmla="*/ 86 h 445"/>
                <a:gd name="T70" fmla="*/ 1544 w 5760"/>
                <a:gd name="T71" fmla="*/ 75 h 445"/>
                <a:gd name="T72" fmla="*/ 1466 w 5760"/>
                <a:gd name="T73" fmla="*/ 74 h 445"/>
                <a:gd name="T74" fmla="*/ 1412 w 5760"/>
                <a:gd name="T75" fmla="*/ 50 h 445"/>
                <a:gd name="T76" fmla="*/ 1358 w 5760"/>
                <a:gd name="T77" fmla="*/ 44 h 445"/>
                <a:gd name="T78" fmla="*/ 1292 w 5760"/>
                <a:gd name="T79" fmla="*/ 55 h 445"/>
                <a:gd name="T80" fmla="*/ 1124 w 5760"/>
                <a:gd name="T81" fmla="*/ 91 h 445"/>
                <a:gd name="T82" fmla="*/ 948 w 5760"/>
                <a:gd name="T83" fmla="*/ 127 h 445"/>
                <a:gd name="T84" fmla="*/ 708 w 5760"/>
                <a:gd name="T85" fmla="*/ 122 h 445"/>
                <a:gd name="T86" fmla="*/ 534 w 5760"/>
                <a:gd name="T87" fmla="*/ 80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80 h 445"/>
                <a:gd name="T98" fmla="*/ 192 w 5760"/>
                <a:gd name="T99" fmla="*/ 96 h 445"/>
                <a:gd name="T100" fmla="*/ 90 w 5760"/>
                <a:gd name="T101" fmla="*/ 96 h 445"/>
                <a:gd name="T102" fmla="*/ 0 w 5760"/>
                <a:gd name="T103" fmla="*/ 80 h 445"/>
                <a:gd name="T104" fmla="*/ 5712 w 5760"/>
                <a:gd name="T105" fmla="*/ 397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  <p:sp>
          <p:nvSpPr>
            <p:cNvPr id="2076" name="Freeform 22">
              <a:extLst>
                <a:ext uri="{FF2B5EF4-FFF2-40B4-BE49-F238E27FC236}">
                  <a16:creationId xmlns:a16="http://schemas.microsoft.com/office/drawing/2014/main" id="{F591FF54-172D-41D8-A68D-33DD57E1C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7" cy="171"/>
            </a:xfrm>
            <a:custGeom>
              <a:avLst/>
              <a:gdLst>
                <a:gd name="T0" fmla="*/ 4945 w 5770"/>
                <a:gd name="T1" fmla="*/ 50 h 174"/>
                <a:gd name="T2" fmla="*/ 4739 w 5770"/>
                <a:gd name="T3" fmla="*/ 100 h 174"/>
                <a:gd name="T4" fmla="*/ 4608 w 5770"/>
                <a:gd name="T5" fmla="*/ 75 h 174"/>
                <a:gd name="T6" fmla="*/ 4566 w 5770"/>
                <a:gd name="T7" fmla="*/ 29 h 174"/>
                <a:gd name="T8" fmla="*/ 4446 w 5770"/>
                <a:gd name="T9" fmla="*/ 29 h 174"/>
                <a:gd name="T10" fmla="*/ 4154 w 5770"/>
                <a:gd name="T11" fmla="*/ 81 h 174"/>
                <a:gd name="T12" fmla="*/ 3783 w 5770"/>
                <a:gd name="T13" fmla="*/ 88 h 174"/>
                <a:gd name="T14" fmla="*/ 3585 w 5770"/>
                <a:gd name="T15" fmla="*/ 56 h 174"/>
                <a:gd name="T16" fmla="*/ 3478 w 5770"/>
                <a:gd name="T17" fmla="*/ 44 h 174"/>
                <a:gd name="T18" fmla="*/ 3304 w 5770"/>
                <a:gd name="T19" fmla="*/ 75 h 174"/>
                <a:gd name="T20" fmla="*/ 2830 w 5770"/>
                <a:gd name="T21" fmla="*/ 116 h 174"/>
                <a:gd name="T22" fmla="*/ 2687 w 5770"/>
                <a:gd name="T23" fmla="*/ 75 h 174"/>
                <a:gd name="T24" fmla="*/ 2603 w 5770"/>
                <a:gd name="T25" fmla="*/ 72 h 174"/>
                <a:gd name="T26" fmla="*/ 2400 w 5770"/>
                <a:gd name="T27" fmla="*/ 100 h 174"/>
                <a:gd name="T28" fmla="*/ 2262 w 5770"/>
                <a:gd name="T29" fmla="*/ 68 h 174"/>
                <a:gd name="T30" fmla="*/ 2135 w 5770"/>
                <a:gd name="T31" fmla="*/ 29 h 174"/>
                <a:gd name="T32" fmla="*/ 1931 w 5770"/>
                <a:gd name="T33" fmla="*/ 88 h 174"/>
                <a:gd name="T34" fmla="*/ 1509 w 5770"/>
                <a:gd name="T35" fmla="*/ 78 h 174"/>
                <a:gd name="T36" fmla="*/ 1413 w 5770"/>
                <a:gd name="T37" fmla="*/ 44 h 174"/>
                <a:gd name="T38" fmla="*/ 1317 w 5770"/>
                <a:gd name="T39" fmla="*/ 44 h 174"/>
                <a:gd name="T40" fmla="*/ 1042 w 5770"/>
                <a:gd name="T41" fmla="*/ 116 h 174"/>
                <a:gd name="T42" fmla="*/ 652 w 5770"/>
                <a:gd name="T43" fmla="*/ 116 h 174"/>
                <a:gd name="T44" fmla="*/ 442 w 5770"/>
                <a:gd name="T45" fmla="*/ 50 h 174"/>
                <a:gd name="T46" fmla="*/ 377 w 5770"/>
                <a:gd name="T47" fmla="*/ 32 h 174"/>
                <a:gd name="T48" fmla="*/ 305 w 5770"/>
                <a:gd name="T49" fmla="*/ 81 h 174"/>
                <a:gd name="T50" fmla="*/ 144 w 5770"/>
                <a:gd name="T51" fmla="*/ 106 h 174"/>
                <a:gd name="T52" fmla="*/ 0 w 5770"/>
                <a:gd name="T53" fmla="*/ 75 h 174"/>
                <a:gd name="T54" fmla="*/ 167 w 5770"/>
                <a:gd name="T55" fmla="*/ 88 h 174"/>
                <a:gd name="T56" fmla="*/ 323 w 5770"/>
                <a:gd name="T57" fmla="*/ 68 h 174"/>
                <a:gd name="T58" fmla="*/ 383 w 5770"/>
                <a:gd name="T59" fmla="*/ 24 h 174"/>
                <a:gd name="T60" fmla="*/ 460 w 5770"/>
                <a:gd name="T61" fmla="*/ 44 h 174"/>
                <a:gd name="T62" fmla="*/ 706 w 5770"/>
                <a:gd name="T63" fmla="*/ 112 h 174"/>
                <a:gd name="T64" fmla="*/ 1084 w 5770"/>
                <a:gd name="T65" fmla="*/ 88 h 174"/>
                <a:gd name="T66" fmla="*/ 1329 w 5770"/>
                <a:gd name="T67" fmla="*/ 29 h 174"/>
                <a:gd name="T68" fmla="*/ 1425 w 5770"/>
                <a:gd name="T69" fmla="*/ 32 h 174"/>
                <a:gd name="T70" fmla="*/ 1545 w 5770"/>
                <a:gd name="T71" fmla="*/ 72 h 174"/>
                <a:gd name="T72" fmla="*/ 1955 w 5770"/>
                <a:gd name="T73" fmla="*/ 75 h 174"/>
                <a:gd name="T74" fmla="*/ 2219 w 5770"/>
                <a:gd name="T75" fmla="*/ 3 h 174"/>
                <a:gd name="T76" fmla="*/ 2334 w 5770"/>
                <a:gd name="T77" fmla="*/ 78 h 174"/>
                <a:gd name="T78" fmla="*/ 2543 w 5770"/>
                <a:gd name="T79" fmla="*/ 75 h 174"/>
                <a:gd name="T80" fmla="*/ 2699 w 5770"/>
                <a:gd name="T81" fmla="*/ 24 h 174"/>
                <a:gd name="T82" fmla="*/ 2776 w 5770"/>
                <a:gd name="T83" fmla="*/ 100 h 174"/>
                <a:gd name="T84" fmla="*/ 3095 w 5770"/>
                <a:gd name="T85" fmla="*/ 78 h 174"/>
                <a:gd name="T86" fmla="*/ 3454 w 5770"/>
                <a:gd name="T87" fmla="*/ 32 h 174"/>
                <a:gd name="T88" fmla="*/ 3550 w 5770"/>
                <a:gd name="T89" fmla="*/ 29 h 174"/>
                <a:gd name="T90" fmla="*/ 3699 w 5770"/>
                <a:gd name="T91" fmla="*/ 72 h 174"/>
                <a:gd name="T92" fmla="*/ 4046 w 5770"/>
                <a:gd name="T93" fmla="*/ 78 h 174"/>
                <a:gd name="T94" fmla="*/ 4387 w 5770"/>
                <a:gd name="T95" fmla="*/ 29 h 174"/>
                <a:gd name="T96" fmla="*/ 4542 w 5770"/>
                <a:gd name="T97" fmla="*/ 6 h 174"/>
                <a:gd name="T98" fmla="*/ 4596 w 5770"/>
                <a:gd name="T99" fmla="*/ 44 h 174"/>
                <a:gd name="T100" fmla="*/ 4692 w 5770"/>
                <a:gd name="T101" fmla="*/ 81 h 174"/>
                <a:gd name="T102" fmla="*/ 4879 w 5770"/>
                <a:gd name="T103" fmla="*/ 68 h 174"/>
                <a:gd name="T104" fmla="*/ 5070 w 5770"/>
                <a:gd name="T105" fmla="*/ 14 h 174"/>
                <a:gd name="T106" fmla="*/ 5232 w 5770"/>
                <a:gd name="T107" fmla="*/ 9 h 174"/>
                <a:gd name="T108" fmla="*/ 5405 w 5770"/>
                <a:gd name="T109" fmla="*/ 29 h 174"/>
                <a:gd name="T110" fmla="*/ 5417 w 5770"/>
                <a:gd name="T111" fmla="*/ 56 h 174"/>
                <a:gd name="T112" fmla="*/ 5608 w 5770"/>
                <a:gd name="T113" fmla="*/ 72 h 174"/>
                <a:gd name="T114" fmla="*/ 5662 w 5770"/>
                <a:gd name="T115" fmla="*/ 78 h 174"/>
                <a:gd name="T116" fmla="*/ 5429 w 5770"/>
                <a:gd name="T117" fmla="*/ 72 h 174"/>
                <a:gd name="T118" fmla="*/ 5405 w 5770"/>
                <a:gd name="T119" fmla="*/ 44 h 174"/>
                <a:gd name="T120" fmla="*/ 5345 w 5770"/>
                <a:gd name="T121" fmla="*/ 29 h 174"/>
                <a:gd name="T122" fmla="*/ 5171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</p:grpSp>
      <p:sp>
        <p:nvSpPr>
          <p:cNvPr id="2071" name="Rectangle 23">
            <a:extLst>
              <a:ext uri="{FF2B5EF4-FFF2-40B4-BE49-F238E27FC236}">
                <a16:creationId xmlns:a16="http://schemas.microsoft.com/office/drawing/2014/main" id="{3E5B0871-9D43-425C-8E0D-D77E7358C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600200"/>
            <a:ext cx="10356851" cy="1824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tytułu</a:t>
            </a:r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C705AD97-7922-4584-8601-B002FF03439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C7D6BFD2-1677-4AEC-B989-BA4A41D5AC5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8400"/>
            <a:ext cx="3854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  <a:tab pos="1628775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E28C967F-84FF-4B30-B26D-730FC572F2A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336947" eaLnBrk="1" hangingPunct="1">
              <a:buClrTx/>
              <a:buSzPct val="100000"/>
              <a:buFontTx/>
              <a:buNone/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A4278C0E-AE62-4BB2-942B-EF17288FDE6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2075" name="Rectangle 27">
            <a:extLst>
              <a:ext uri="{FF2B5EF4-FFF2-40B4-BE49-F238E27FC236}">
                <a16:creationId xmlns:a16="http://schemas.microsoft.com/office/drawing/2014/main" id="{EC54F0AB-1EED-4EE8-8048-CABC1445F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66451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konspektu</a:t>
            </a:r>
          </a:p>
          <a:p>
            <a:pPr lvl="1"/>
            <a:r>
              <a:rPr lang="en-GB"/>
              <a:t>Drugi poziom konspektu</a:t>
            </a:r>
          </a:p>
          <a:p>
            <a:pPr lvl="2"/>
            <a:r>
              <a:rPr lang="en-GB"/>
              <a:t>Trzeci poziom konspektu</a:t>
            </a:r>
          </a:p>
          <a:p>
            <a:pPr lvl="3"/>
            <a:r>
              <a:rPr lang="en-GB"/>
              <a:t>Czwarty poziom konspektu</a:t>
            </a:r>
          </a:p>
          <a:p>
            <a:pPr lvl="4"/>
            <a:r>
              <a:rPr lang="en-GB"/>
              <a:t>Piąty poziom konspektu</a:t>
            </a:r>
          </a:p>
          <a:p>
            <a:pPr lvl="4"/>
            <a:r>
              <a:rPr lang="en-GB"/>
              <a:t>Szósty poziom konspektu</a:t>
            </a:r>
          </a:p>
          <a:p>
            <a:pPr lvl="4"/>
            <a:r>
              <a:rPr lang="en-GB"/>
              <a:t>Siódmy poziom konspektu</a:t>
            </a:r>
          </a:p>
          <a:p>
            <a:pPr lvl="4"/>
            <a:r>
              <a:rPr lang="en-GB"/>
              <a:t>Ósmy poziom konspektu</a:t>
            </a:r>
          </a:p>
          <a:p>
            <a:pPr lvl="4"/>
            <a:r>
              <a:rPr lang="en-GB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290063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2pPr>
      <a:lvl3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3pPr>
      <a:lvl4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4pPr>
      <a:lvl5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5pPr>
      <a:lvl6pPr marL="18859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6pPr>
      <a:lvl7pPr marL="22288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7pPr>
      <a:lvl8pPr marL="25717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8pPr>
      <a:lvl9pPr marL="29146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9pPr>
    </p:titleStyle>
    <p:bodyStyle>
      <a:lvl1pPr marL="257175" indent="-257175" algn="l" defTabSz="33655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defTabSz="33655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857250" indent="-171450" algn="l" defTabSz="33655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2001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5430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18859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2288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25717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29146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8AD13826-EBD2-42F3-A90A-F78077C165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3425" y="0"/>
            <a:ext cx="8713788" cy="908050"/>
          </a:xfrm>
        </p:spPr>
        <p:txBody>
          <a:bodyPr/>
          <a:lstStyle/>
          <a:p>
            <a:pPr defTabSz="336947" eaLnBrk="1" hangingPunct="1">
              <a:buClrTx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/>
            </a:pP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Prawo rzymskie – Zobowiązania IV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87E724EC-CB94-4C35-A80D-87C13FFA947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69011" y="741872"/>
            <a:ext cx="12033849" cy="5782753"/>
          </a:xfrm>
        </p:spPr>
        <p:txBody>
          <a:bodyPr vert="horz" wrap="square" lIns="67500" tIns="35100" rIns="67500" bIns="35100" numCol="1" anchor="t" anchorCtr="0" compatLnSpc="1">
            <a:prstTxWarp prst="textNoShape">
              <a:avLst/>
            </a:prstTxWarp>
          </a:bodyPr>
          <a:lstStyle/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dr hab. Jacek Wiewiorowski, profesor uczelni 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Kierownik Zakładu Prawa Rzymskiego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Katedra Prawa Cywilnego </a:t>
            </a:r>
            <a:r>
              <a:rPr lang="pl-PL" sz="1600" dirty="0" err="1">
                <a:latin typeface="Arial" panose="020B0604020202020204" pitchFamily="34" charset="0"/>
              </a:rPr>
              <a:t>WPiA</a:t>
            </a:r>
            <a:r>
              <a:rPr lang="pl-PL" sz="1600" dirty="0">
                <a:latin typeface="Arial" panose="020B0604020202020204" pitchFamily="34" charset="0"/>
              </a:rPr>
              <a:t> UG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Dalsze informacje: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http://prawo.ug.edu.pl/pracownik/59485/jacek_wiewiorowski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6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6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Konsultacje: poniedziałek, godz. 17.15-18.45, pokój 4039/MS </a:t>
            </a:r>
            <a:r>
              <a:rPr lang="pl-PL" sz="1600" dirty="0" err="1">
                <a:latin typeface="Arial" panose="020B0604020202020204" pitchFamily="34" charset="0"/>
              </a:rPr>
              <a:t>Teams</a:t>
            </a:r>
            <a:endParaRPr lang="pl-PL" sz="16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Link: 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https://teams.microsoft.com/l/meetup-join/19%3ameeting_MTE3Y2ZjNzYtYzJiYS00ODM1LWE3ZDUtOWMwMGEwOTgzYTll%40thread.v2/0?context=%7b%22Tid%22%3a%222d9a5a9f-69b7-4940-a1a6-af55f35ba069%22%2c%22Oid%22%3a%22c7c36e68-500b-45ca-a104-6b5cd7098bed%22%7d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6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Kontakt: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E-mail: jacek.wiewiorowski@prawo.ug.edu.pl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Telefon: +48 58 523 29 50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Pokój  4039 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E-mail do sekretariatu: sekretariat04@prawo.ug.edu.pl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Telefon do sekretariatu: +48 58 523 28 51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Strona Zakładu Prawa Rzymskiego:  http://www.praworzymskie.ug.edu.pl/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Link – wykład: https://teams.microsoft.com/l/meetup-join/19%3aoCH9bipu86UNylZuQX4V5xBWqodpjs-ONumUyGCP3IY1%40thread.tacv2/1728982393616?context=%7b%22Tid%22%3a%222d9a5a9f-69b7-4940-a1a6-af55f35ba069%22%2c%22Oid%22%3a%22c7c36e68-500b-45ca-a104-6b5cd7098bed%22%7d</a:t>
            </a:r>
          </a:p>
        </p:txBody>
      </p:sp>
    </p:spTree>
    <p:extLst>
      <p:ext uri="{BB962C8B-B14F-4D97-AF65-F5344CB8AC3E}">
        <p14:creationId xmlns:p14="http://schemas.microsoft.com/office/powerpoint/2010/main" val="32803215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52400" y="1"/>
            <a:ext cx="12477749" cy="914400"/>
          </a:xfrm>
        </p:spPr>
        <p:txBody>
          <a:bodyPr/>
          <a:lstStyle/>
          <a:p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Zobowiązania z deliktów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delictum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privatum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maleficium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crimen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publicum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delikta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kontrakt – inne skargi):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delictum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(nominalizm deliktowy)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quasi ex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delicto</a:t>
            </a:r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14401"/>
            <a:ext cx="12192000" cy="5213350"/>
          </a:xfrm>
        </p:spPr>
        <p:txBody>
          <a:bodyPr/>
          <a:lstStyle/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Delikty prawa cywilnego: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furtum</a:t>
            </a:r>
            <a:r>
              <a:rPr lang="pl-PL" sz="1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(kradzież)</a:t>
            </a:r>
            <a:r>
              <a:rPr lang="pl-PL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rapina</a:t>
            </a:r>
            <a:r>
              <a:rPr lang="pl-PL" sz="1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(rabunek)</a:t>
            </a:r>
            <a:r>
              <a:rPr lang="pl-PL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damnum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iniuria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(bezprawne wyrządzenie szkody)</a:t>
            </a:r>
            <a:r>
              <a:rPr lang="pl-PL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iniuria</a:t>
            </a:r>
            <a:r>
              <a:rPr lang="pl-PL" sz="1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(zniewaga)</a:t>
            </a: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Delikty prawa pretorskiego: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l-PL" sz="1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(groźba)</a:t>
            </a:r>
            <a:r>
              <a:rPr lang="pl-PL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dolus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(podstęp)</a:t>
            </a:r>
            <a:r>
              <a:rPr lang="pl-PL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fraus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creditorum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(działanie na szkodę wierzyciela)</a:t>
            </a:r>
            <a:r>
              <a:rPr lang="pl-PL" sz="1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corruptio</a:t>
            </a:r>
            <a:r>
              <a:rPr lang="pl-PL" sz="1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(gorszenie [cudzego] niewolnika)</a:t>
            </a:r>
          </a:p>
          <a:p>
            <a:endParaRPr lang="pl-PL" sz="20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Zobowiązania jak gdyby z deliktu </a:t>
            </a:r>
            <a:r>
              <a:rPr lang="pl-PL" sz="2000" i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00" i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quasi ex </a:t>
            </a:r>
            <a:r>
              <a:rPr lang="pl-PL" sz="2000" i="1" dirty="0" err="1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delicto</a:t>
            </a:r>
            <a:r>
              <a:rPr lang="pl-PL" sz="2000" i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sz="1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Actiones</a:t>
            </a:r>
            <a:r>
              <a:rPr lang="pl-PL" sz="2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poenales</a:t>
            </a:r>
            <a:r>
              <a:rPr lang="pl-PL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pl-PL" sz="200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reipersecutoriae</a:t>
            </a:r>
            <a:r>
              <a:rPr lang="pl-PL" sz="2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a. </a:t>
            </a:r>
            <a:r>
              <a:rPr lang="pl-PL" sz="200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mixtae</a:t>
            </a:r>
            <a:endParaRPr lang="pl-PL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b="1" u="sng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Osobna kwestia: </a:t>
            </a:r>
            <a:r>
              <a:rPr lang="pl-PL" sz="2000" b="1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odpowiedzialność za zwierzęta</a:t>
            </a:r>
          </a:p>
          <a:p>
            <a:endParaRPr lang="pl-PL" sz="2000" b="1" u="sng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Rzymskie prawo zobowiązań – ewolucja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kryterium winy jako przesłanka odpowiedzialności za szkodę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0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wyjątkowość odpowiedzialności na zasadzie ryzyka dopuszczalna w prawie </a:t>
            </a:r>
            <a:r>
              <a:rPr lang="pl-PL" sz="2000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późnorepublikańskim</a:t>
            </a:r>
            <a:endParaRPr lang="pl-PL" sz="2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Delikty –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represja a odszkodowanie; kumulatywna odpowiedzialność współsprawców; osobista odpowiedzialność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pieniężny charakter </a:t>
            </a:r>
          </a:p>
          <a:p>
            <a:pPr lvl="0"/>
            <a:r>
              <a:rPr lang="pl-PL" sz="20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Publicyzacja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prawie prywatnym większe znaczenie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damnum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iniuria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dolus</a:t>
            </a:r>
            <a:endParaRPr lang="pl-PL" sz="2000" dirty="0"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780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4F5615-9AF9-499C-93D9-28496DE75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" y="91438"/>
            <a:ext cx="12058650" cy="6671312"/>
          </a:xfrm>
        </p:spPr>
        <p:txBody>
          <a:bodyPr/>
          <a:lstStyle/>
          <a:p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Furtum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(kradzież) – XII Tablic (kazuistyka)</a:t>
            </a:r>
          </a:p>
          <a:p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furtum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manifestum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f. m.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)– ‚noc’ (zabicie); dzień (chłosta i odszkodowanie – małoletni: chłosta i zobowiązanie do naprawienia; niewolnik –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mons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Tarpeius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praetor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quadruplum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sporna jawność: schwytanie w miejscu kradzieży -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furtum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manifestum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f.n.m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.) –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duplum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Rzeczy ruchome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(też osoby) – nie nieruchomości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zawsze infamia oraz ochrona petytoryjna lub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condictio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furtiva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(zwrot rzeczy)</a:t>
            </a:r>
          </a:p>
          <a:p>
            <a:pPr marL="0" indent="0"/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Definiowanie szerokie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furtum</a:t>
            </a:r>
            <a:endParaRPr lang="pl-PL" sz="2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Szeroko zakres uprawnionych do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furti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także odpowiedzialni za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custodia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zastawnicy i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possessores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bonae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</a:t>
            </a:r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Odpowiedzialność podżegacza i pomocnika </a:t>
            </a:r>
            <a:endParaRPr lang="pl-PL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Stosunki małżeńskie – odrębna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rerum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amotarum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wartość rzeczy (brak infamii i 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poenales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/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Rapina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(rabunek) – banda, kradzież z użyciem przemocy i broń (pretor I w. p.n.e.) - okoliczności historyczne (inne jurysprudencja – też w czasie pożaru, zawalenia budynku, katastrofy morskiej) -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bonorum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raptorum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 rok - penalna) 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quadruplum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(złagodzenie – obejmuje odszkodowanie – 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mixtae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zawsze Infamia</a:t>
            </a:r>
          </a:p>
          <a:p>
            <a:pPr marL="0" indent="0"/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publicyzacja</a:t>
            </a:r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192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E7B5EE-5496-4467-B0BE-4EE5A85F4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61949"/>
          </a:xfrm>
        </p:spPr>
        <p:txBody>
          <a:bodyPr/>
          <a:lstStyle/>
          <a:p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damnum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iniuria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bezprawne wyrządzenie szkody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3575F7-0309-4DE4-AF1F-AB90269A0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" y="428625"/>
            <a:ext cx="12125325" cy="6353175"/>
          </a:xfrm>
        </p:spPr>
        <p:txBody>
          <a:bodyPr/>
          <a:lstStyle/>
          <a:p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Korzenie historyczne – Ustawa XII Tablic</a:t>
            </a:r>
            <a:endParaRPr lang="pl-PL" sz="18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8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18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Aquilia</a:t>
            </a:r>
            <a:r>
              <a:rPr lang="pl-PL" sz="18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8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plebiscitum</a:t>
            </a:r>
            <a:r>
              <a:rPr lang="pl-PL" sz="18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287 lub 286 p.n.e.)</a:t>
            </a:r>
          </a:p>
          <a:p>
            <a:pPr>
              <a:buFontTx/>
              <a:buChar char="-"/>
            </a:pP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trzy rozdziały: odpowiedzialność za zabicie (</a:t>
            </a:r>
            <a:r>
              <a:rPr lang="pl-PL" sz="18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occidere</a:t>
            </a: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cudzego niewolnika lub zwierzęcia czworonożnego, żyjącego w stadzie; nieuzasadnione umorzenie cudzego zobowiązania (przez </a:t>
            </a:r>
            <a:r>
              <a:rPr lang="pl-PL" sz="18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adstipulator</a:t>
            </a: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bezprawne uszkodzenie cudzej rzeczy materialnej przez jej spalenie (</a:t>
            </a:r>
            <a:r>
              <a:rPr lang="pl-PL" sz="18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urere</a:t>
            </a: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połamanie (</a:t>
            </a:r>
            <a:r>
              <a:rPr lang="pl-PL" sz="18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frangere</a:t>
            </a: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lub rozbicie (</a:t>
            </a:r>
            <a:r>
              <a:rPr lang="pl-PL" sz="18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rumpere</a:t>
            </a: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185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bezprawność, bezpośredni związek </a:t>
            </a:r>
            <a:r>
              <a:rPr lang="pl-PL" sz="185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przyczynowo-skutkowy</a:t>
            </a:r>
            <a:r>
              <a:rPr lang="pl-PL" sz="185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działanie</a:t>
            </a:r>
            <a:r>
              <a:rPr lang="pl-PL" sz="18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18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18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mixta</a:t>
            </a:r>
            <a:r>
              <a:rPr lang="pl-PL" sz="18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8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legis </a:t>
            </a:r>
            <a:r>
              <a:rPr lang="pl-PL" sz="18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Aquiliae</a:t>
            </a:r>
            <a:r>
              <a:rPr lang="pl-PL" sz="18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18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niedziedziczne</a:t>
            </a:r>
          </a:p>
          <a:p>
            <a:pPr>
              <a:buFontTx/>
              <a:buChar char="-"/>
            </a:pP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Poszkodowany – kwota pieniężna (I rozdział: wartość zabitego zwierzęcia lub niewolnika w ciągu roku; II rozdział: utracona kwota (</a:t>
            </a:r>
            <a:r>
              <a:rPr lang="pl-PL" sz="18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mandatum</a:t>
            </a: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wypiera); III rozdział: najwyższa wartość w ciągu 30 dni) – zaprzeczenie: </a:t>
            </a:r>
            <a:r>
              <a:rPr lang="pl-PL" sz="18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duplum</a:t>
            </a:r>
            <a:endParaRPr lang="pl-PL" sz="185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18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Reinterpretacja</a:t>
            </a: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(od późnej Republiki)</a:t>
            </a:r>
          </a:p>
          <a:p>
            <a:pPr>
              <a:buFontTx/>
              <a:buChar char="-"/>
            </a:pPr>
            <a:r>
              <a:rPr lang="pl-PL" sz="18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actiones</a:t>
            </a:r>
            <a:r>
              <a:rPr lang="pl-PL" sz="18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utiles</a:t>
            </a:r>
            <a:r>
              <a:rPr lang="pl-PL" sz="18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(per analogiam </a:t>
            </a: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pl-PL" sz="18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lex </a:t>
            </a:r>
            <a:r>
              <a:rPr lang="pl-PL" sz="18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Aquilia</a:t>
            </a:r>
            <a:r>
              <a:rPr lang="pl-PL" sz="18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proces </a:t>
            </a:r>
            <a:r>
              <a:rPr lang="pl-PL" sz="18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formularny</a:t>
            </a:r>
            <a:r>
              <a:rPr lang="pl-PL" sz="18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pośredni związek </a:t>
            </a:r>
            <a:r>
              <a:rPr lang="pl-PL" sz="18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przyczynowo-skutkowy</a:t>
            </a: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zaniechanie; rozszerzenie kręgu uprawnionych poza właścicielami </a:t>
            </a:r>
            <a:r>
              <a:rPr lang="pl-PL" sz="18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kwirytarnymi</a:t>
            </a: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zranienie wolnych – sporne</a:t>
            </a:r>
          </a:p>
          <a:p>
            <a:pPr>
              <a:buFontTx/>
              <a:buChar char="-"/>
            </a:pPr>
            <a:r>
              <a:rPr lang="pl-PL" sz="185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wina </a:t>
            </a:r>
            <a:r>
              <a:rPr lang="pl-PL" sz="185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akwiliańska</a:t>
            </a:r>
            <a:r>
              <a:rPr lang="pl-PL" sz="185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18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damnum</a:t>
            </a:r>
            <a:r>
              <a:rPr lang="pl-PL" sz="18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culpa </a:t>
            </a:r>
            <a:r>
              <a:rPr lang="pl-PL" sz="18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</a:t>
            </a:r>
            <a:r>
              <a:rPr lang="pl-PL" sz="18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 miejsce</a:t>
            </a:r>
            <a:r>
              <a:rPr lang="pl-PL" sz="18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d.iniuria</a:t>
            </a:r>
            <a:r>
              <a:rPr lang="pl-PL" sz="18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</a:t>
            </a:r>
            <a:r>
              <a:rPr lang="pl-PL" sz="18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kazuistyka (utożsamienie </a:t>
            </a:r>
            <a:r>
              <a:rPr lang="pl-PL" sz="18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culpa</a:t>
            </a: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pl-PL" sz="18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iniuria</a:t>
            </a: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obiektywny wzorzec zachowania: typowe umiejętności i zdolności; stopnie winy justyniańskie </a:t>
            </a:r>
            <a:r>
              <a:rPr lang="pl-PL" sz="18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dolus</a:t>
            </a: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18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neglegentia</a:t>
            </a: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okoliczności wyłączające winę (kazuistyka) – obrona przed bezpośrednim i bezprawnym zamachem (obrona konieczna?); </a:t>
            </a:r>
            <a:r>
              <a:rPr lang="pl-PL" sz="18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magna</a:t>
            </a:r>
            <a:r>
              <a:rPr lang="pl-PL" sz="18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vis</a:t>
            </a: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(stan wyższej konieczności?); legalność przemocy; ‚ryzyko sportowe’</a:t>
            </a:r>
          </a:p>
          <a:p>
            <a:pPr>
              <a:buFontTx/>
              <a:buChar char="-"/>
            </a:pP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Kara - </a:t>
            </a:r>
            <a:r>
              <a:rPr lang="pl-PL" sz="18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 </a:t>
            </a:r>
            <a:r>
              <a:rPr lang="pl-PL" sz="18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quod</a:t>
            </a:r>
            <a:r>
              <a:rPr lang="pl-PL" sz="18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</a:t>
            </a:r>
            <a:r>
              <a:rPr lang="pl-PL" sz="18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(funkcja odszkodowawcza – w pełni?)</a:t>
            </a:r>
          </a:p>
          <a:p>
            <a:pPr>
              <a:buFontTx/>
              <a:buChar char="-"/>
            </a:pPr>
            <a:endParaRPr lang="pl-PL" sz="18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18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 </a:t>
            </a:r>
            <a:r>
              <a:rPr lang="pl-PL" sz="18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b. duży wpływ i zmienność rozwiązań</a:t>
            </a:r>
          </a:p>
          <a:p>
            <a:endParaRPr lang="pl-PL" sz="185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602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18C534-47A4-4300-AB06-1BB9728B8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295274"/>
          </a:xfrm>
        </p:spPr>
        <p:txBody>
          <a:bodyPr/>
          <a:lstStyle/>
          <a:p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iniuria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zniewaga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uwaga: ogólne też pojęcie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iniuria</a:t>
            </a:r>
            <a:endParaRPr lang="pl-PL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892F42-303D-4F39-A868-76315EF5C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295276"/>
            <a:ext cx="12192000" cy="6562723"/>
          </a:xfrm>
        </p:spPr>
        <p:txBody>
          <a:bodyPr/>
          <a:lstStyle/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Korzenie: ustawa XII Tablic – termin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iniuria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i kilka przypadków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obiektywna odpowiedzialność; odwet - talion; kwotowo lekkie naruszenia – problem nieefektywności w I w. p.n.e. </a:t>
            </a:r>
          </a:p>
          <a:p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iniuria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rozwój w praktyce pretorów i rozważaniach jurystów (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iniuria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bezpośrednia i pośrednia): rozszerzanie</a:t>
            </a:r>
          </a:p>
          <a:p>
            <a:pPr>
              <a:buFontTx/>
              <a:buChar char="-"/>
            </a:pP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edykty pretorskie I w p.n.e. (korzenie historyczne - elastyczne): 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convictio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(obelga); 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ademptata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pudicitia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(czyny naruszające obyczaje)</a:t>
            </a: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infamandi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causa factum </a:t>
            </a:r>
            <a:r>
              <a:rPr lang="pl-PL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zamiar szkodzenia” konkretnej osobie); 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servum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alienum</a:t>
            </a:r>
            <a:endParaRPr lang="pl-PL" sz="18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pl-PL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Labeo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deliktem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iniuria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może być każde świadome, dokonane słowem lub czynem naruszenie dóbr osobistych innej osoby </a:t>
            </a:r>
          </a:p>
          <a:p>
            <a:pPr>
              <a:buFontTx/>
              <a:buChar char="-"/>
            </a:pPr>
            <a:r>
              <a:rPr lang="pl-P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Ulpian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[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iniuria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obejmuje on ochronę takich dóbr, jak ciało (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corpus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godność (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dignitas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 dobre imię (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fama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pl-PL" sz="20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przesłanka:„zamiar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wyrządzenia bezprawia”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animus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iniurandi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już I w. p.n.e.): kazuistyka rozszerzanie (niedbalstwo)</a:t>
            </a:r>
          </a:p>
          <a:p>
            <a:pPr>
              <a:buFontTx/>
              <a:buChar char="-"/>
            </a:pP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odpowiedzialności odszkodowawczej 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Cornelia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iniuriis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(kary publiczne); pretorska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iniuriarum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aestimatoria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>
              <a:buFontTx/>
              <a:buChar char="-"/>
            </a:pP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Infamia – nawet, gdy pogodził się; powód – 1/10 jeśli nie doprowadził do zasądzenia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Problem odpowiedzialności prywatnoprawnej czy karnej</a:t>
            </a:r>
          </a:p>
          <a:p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różnorodny wpływ</a:t>
            </a:r>
          </a:p>
        </p:txBody>
      </p:sp>
    </p:spTree>
    <p:extLst>
      <p:ext uri="{BB962C8B-B14F-4D97-AF65-F5344CB8AC3E}">
        <p14:creationId xmlns:p14="http://schemas.microsoft.com/office/powerpoint/2010/main" val="2157478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99AE72-2D6F-48CA-8FBE-2C7F6E1CE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09550" y="2"/>
            <a:ext cx="12401549" cy="600074"/>
          </a:xfrm>
        </p:spPr>
        <p:txBody>
          <a:bodyPr/>
          <a:lstStyle/>
          <a:p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Delikty prawa pretorskiego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groźba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dolus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podstęp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ED9AD7-D651-4532-929A-99D3C0D97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762000"/>
            <a:ext cx="12191998" cy="6095999"/>
          </a:xfrm>
        </p:spPr>
        <p:txBody>
          <a:bodyPr/>
          <a:lstStyle/>
          <a:p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(groźba), 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dolus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(podstęp) 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wspomniane przy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ocenie postępowania przy zawieraniu umowy</a:t>
            </a:r>
          </a:p>
          <a:p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DOLUS -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wyrządzenie szkody przez podstępne wprowadzenie w błąd – najczęściej oszustwo</a:t>
            </a:r>
            <a:endParaRPr lang="pl-PL" sz="2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definiowanie: 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dolus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polega na przebiegłym, kłamliwym, stanowiącym zasadzkę postępowaniu w celu podejścia innej osoby i oszukania jej;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doli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penalna,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simplum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infamia; rok (pretor) i subsydiarność; niedopuszczalna wobec patron, rodzic, osoby wyższej pozycji społecznej;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arbitaria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uniknięcie infamii jeśli zaspokojone roszczenie na wezwanie sędziego</a:t>
            </a:r>
          </a:p>
          <a:p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Rozwój w tradycji romanistycznej i różne rozwiązania</a:t>
            </a:r>
          </a:p>
          <a:p>
            <a:endParaRPr lang="pl-PL" sz="22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bezprawne przymuszenie innej osoby do niekorzystnej czynności prawnej</a:t>
            </a:r>
          </a:p>
          <a:p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Definiowanie:  „obawa powstająca u człowieka niewzruszonych zasad” i kazuistyka </a:t>
            </a:r>
          </a:p>
          <a:p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quo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causa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exceptio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causa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II w. </a:t>
            </a:r>
            <a:r>
              <a:rPr lang="pl-PL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p.n.e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rok –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quadruplum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później –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simplum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infamia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arbitaria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uniknięcie infamii i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quadruplum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jeśli zaspokojone roszczenie na wezwanie sędziego</a:t>
            </a:r>
            <a:endParaRPr lang="pl-PL" sz="2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Rozwój w tradycji romanistycznej i różne rozwiązania</a:t>
            </a:r>
            <a:endParaRPr lang="pl-PL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128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0785EE-A98A-4CDA-8FBC-F99B2BED4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2208361"/>
          </a:xfrm>
        </p:spPr>
        <p:txBody>
          <a:bodyPr/>
          <a:lstStyle/>
          <a:p>
            <a:pPr algn="l"/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Delikty prawa pretorskiego: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fraus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creditorum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działanie na szkodę wierzyciela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corruptio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gorszenie [cudzego] niewolnika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servus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fugitivus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corrupti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duplum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karne, wieczyste)</a:t>
            </a:r>
            <a:b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ABACA9-D69D-45E5-AF62-13A7F75DB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6" y="1777041"/>
            <a:ext cx="12087224" cy="5080957"/>
          </a:xfrm>
        </p:spPr>
        <p:txBody>
          <a:bodyPr/>
          <a:lstStyle/>
          <a:p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fraus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creditorum</a:t>
            </a:r>
            <a:endParaRPr lang="pl-PL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Aquilia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(287 lub 286 p.n.e.) - wyjście z użycia rozdziału o nieuzasadnionym umorzeniu cudzego zobowiązania (przez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adstipulator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honorarium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sytuacje, w których dłużnik zbywał majątek (np. sprzedawał, ustanowił posag, darował, pozorne zwolnienie itp.), aby skierowana przeciwko niemu egzekucja nie była skuteczna: 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integrum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restitutio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egzekucji lub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interdictum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fraudatorium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pl-P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pko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wyzwoleniom na szkodę wierzycieli - 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Aelia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Sentia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 r. n.e.)</a:t>
            </a:r>
          </a:p>
          <a:p>
            <a:pPr>
              <a:buFontTx/>
              <a:buChar char="-"/>
            </a:pP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 koniec okresu klasycznego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Pauliana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rok</a:t>
            </a:r>
          </a:p>
          <a:p>
            <a:pPr marL="0" indent="0"/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prowadzący egzekucję lub wierzyciel mogli żądać zwrotu podstępnie zbytego majątku od osoby, która wiedziała, że nabyła go z pokrzywdzeniem wierzyciela, i w każdym przypadku, gdy nabyła go nieodpłatnie (nawet w dobrej wierze); obowiązek zwrotu obejmował także uzyskane z takiej rzeczy pożytki </a:t>
            </a:r>
          </a:p>
          <a:p>
            <a:pPr>
              <a:buFontTx/>
              <a:buChar char="-"/>
            </a:pPr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dalsze umocnienie pozycji wierzyciela przed upadłością dłużnika i modyfikacje. </a:t>
            </a:r>
            <a:r>
              <a:rPr lang="pl-PL" sz="2000" dirty="0">
                <a:solidFill>
                  <a:srgbClr val="FFFF00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Znaczenie </a:t>
            </a:r>
            <a:r>
              <a:rPr lang="pl-PL" sz="2000" i="1" dirty="0" err="1">
                <a:solidFill>
                  <a:srgbClr val="FFFF00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00" i="1" dirty="0">
                <a:solidFill>
                  <a:srgbClr val="FFFF00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Pauliana</a:t>
            </a:r>
            <a:endParaRPr lang="pl-PL" sz="2000" dirty="0">
              <a:solidFill>
                <a:srgbClr val="FFFF00"/>
              </a:solidFill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860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F4EB21-05C2-439F-B1D1-9A340F722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523874"/>
          </a:xfrm>
        </p:spPr>
        <p:txBody>
          <a:bodyPr/>
          <a:lstStyle/>
          <a:p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Zobowiązania jak gdyby z deliktu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quasi ex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delicto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Justynian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Institutiones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4.5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41AD85-4BC3-4321-8B1E-EB0399154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1549"/>
            <a:ext cx="12191999" cy="5886449"/>
          </a:xfrm>
        </p:spPr>
        <p:txBody>
          <a:bodyPr/>
          <a:lstStyle/>
          <a:p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deiectum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effusum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: skarga o wyrzucenie lub wylanie czegoś z pomieszczenia na zewnątrz (przyczyny – pretorska praktyka) –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habitator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obiektywna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popularis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(w praktyce osoby najbliższe)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duplum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lub wysoka kara prywatna za śmierć</a:t>
            </a:r>
          </a:p>
          <a:p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positium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suspensum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: skarga przeciwko osobie, która umieściła na fasadzie lub okapie budynku przedmiot stwarzający zagrożenie dla przechodniów (przyczyny – pretorska praktyka) – </a:t>
            </a:r>
            <a:r>
              <a:rPr lang="pl-PL" sz="24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obiektywna-stworzenie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zagrożenia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; wysoka kara pieniężna;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popularis</a:t>
            </a:r>
            <a:endParaRPr lang="pl-PL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odpowiedzialność przewoźników (morskich), oberżystów i prowadzących gospody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za szkody wyrządzone przez ich podwładnych oraz za popełnioną przez nich kradzież (przyczyny) – pretorski edykt 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receptis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nauta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caupones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stabularii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(osobiście do granic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custodia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obiektywna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duplum</a:t>
            </a:r>
            <a:endParaRPr lang="pl-PL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iudex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litem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suam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facit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odpowiedzialność sędziego za nierzetelność w prowadzeniu sprawy (przyczyny) – brak roztropności (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imprudentia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zanik i odrodzenie?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483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E22897-67CC-4432-8FCA-003B5B760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514349"/>
          </a:xfrm>
        </p:spPr>
        <p:txBody>
          <a:bodyPr/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Szkody wyrządzone przez zwierzęta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6ABE17-5AAE-41F5-9495-579CFDA07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09600"/>
            <a:ext cx="12191998" cy="6248399"/>
          </a:xfrm>
        </p:spPr>
        <p:txBody>
          <a:bodyPr/>
          <a:lstStyle/>
          <a:p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pauperie</a:t>
            </a:r>
            <a: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 Ustawa dwunastu tablic  – odpowiedzialność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noksalna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(jak niewolników i osób </a:t>
            </a:r>
            <a:r>
              <a:rPr lang="pl-P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alieni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 iuris)</a:t>
            </a:r>
          </a:p>
          <a:p>
            <a:endParaRPr lang="pl-PL" sz="2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Granice odpowiedzialności za zwierzęta – </a:t>
            </a:r>
            <a:r>
              <a:rPr lang="pl-PL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obiektywna</a:t>
            </a:r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8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honorarium – </a:t>
            </a:r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edyl kurulny</a:t>
            </a:r>
            <a:r>
              <a:rPr lang="pl-PL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 jurysprudencja) –</a:t>
            </a:r>
            <a:r>
              <a:rPr lang="pl-PL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bestiae</a:t>
            </a:r>
            <a: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domesticae</a:t>
            </a:r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działające z ‚własnego popędu’ i ‚niezgodnie ze swą naturą’ (osobna pozycja psa?)</a:t>
            </a:r>
            <a:endParaRPr lang="pl-PL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ferae</a:t>
            </a:r>
            <a: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naturae</a:t>
            </a:r>
            <a: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zwierzęta o dzikiej naturze, </a:t>
            </a:r>
            <a:r>
              <a:rPr lang="pl-PL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odpowiedzialność na zasadzie winy, polegającej na naruszaniu zakazu trzymania ich w miejscach, gdzie ”zwykło się przechodzić”</a:t>
            </a:r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simplum</a:t>
            </a:r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(szkody osobiste) lub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duplum</a:t>
            </a:r>
            <a:r>
              <a:rPr lang="pl-PL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(szkody rzeczowe)</a:t>
            </a:r>
          </a:p>
          <a:p>
            <a:endParaRPr lang="pl-PL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 </a:t>
            </a:r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kontynuacja i zmiany</a:t>
            </a:r>
          </a:p>
        </p:txBody>
      </p:sp>
    </p:spTree>
    <p:extLst>
      <p:ext uri="{BB962C8B-B14F-4D97-AF65-F5344CB8AC3E}">
        <p14:creationId xmlns:p14="http://schemas.microsoft.com/office/powerpoint/2010/main" val="653904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E7413B-C194-497F-8DA5-40A0D1D3E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096749" cy="6857999"/>
          </a:xfrm>
        </p:spPr>
        <p:txBody>
          <a:bodyPr>
            <a:normAutofit/>
          </a:bodyPr>
          <a:lstStyle/>
          <a:p>
            <a:pPr defTabSz="336947">
              <a:lnSpc>
                <a:spcPct val="90000"/>
              </a:lnSpc>
              <a:defRPr/>
            </a:pPr>
            <a:r>
              <a:rPr lang="pl-PL" sz="4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Serdecznie dziękuję Państwu za uwagę, dyscyplinę i cierpliwość okazywaną podczas wszystkich spotkań</a:t>
            </a:r>
            <a:endParaRPr lang="pl-PL" sz="4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09C2EE-A1EF-460A-B02C-C678915CC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2"/>
            <a:ext cx="12191999" cy="175589"/>
          </a:xfrm>
        </p:spPr>
        <p:txBody>
          <a:bodyPr/>
          <a:lstStyle/>
          <a:p>
            <a:r>
              <a:rPr lang="pl-PL" sz="3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</a:t>
            </a:r>
            <a:r>
              <a:rPr lang="pl-PL" sz="3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conductio</a:t>
            </a:r>
            <a:r>
              <a:rPr lang="pl-PL" sz="3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najem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74994C-025C-4360-B7A4-AA3CEDD07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424070"/>
            <a:ext cx="12192000" cy="6357729"/>
          </a:xfrm>
        </p:spPr>
        <p:txBody>
          <a:bodyPr/>
          <a:lstStyle/>
          <a:p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Wykształcił się z 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emptio-venditio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: odpłatne korzystanie z rzeczy/wykonania rzeczy/świadczenia usług</a:t>
            </a:r>
          </a:p>
          <a:p>
            <a:pPr>
              <a:buFontTx/>
              <a:buChar char="-"/>
            </a:pPr>
            <a:r>
              <a:rPr lang="pl-PL" sz="205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pandektystyczny</a:t>
            </a:r>
            <a:r>
              <a:rPr lang="pl-PL" sz="205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podział 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</a:t>
            </a:r>
            <a:r>
              <a:rPr lang="pl-PL" sz="20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conductio</a:t>
            </a:r>
            <a:r>
              <a:rPr lang="pl-PL" sz="20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rei</a:t>
            </a:r>
            <a:r>
              <a:rPr lang="pl-PL" sz="20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(korzystania z rzeczy </a:t>
            </a:r>
            <a:r>
              <a:rPr lang="pl-PL" sz="2050" u="sng" dirty="0">
                <a:latin typeface="Arial" panose="020B0604020202020204" pitchFamily="34" charset="0"/>
                <a:cs typeface="Arial" panose="020B0604020202020204" pitchFamily="34" charset="0"/>
              </a:rPr>
              <a:t>niezużywalnych</a:t>
            </a:r>
            <a:r>
              <a:rPr lang="pl-PL" sz="205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0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– ruchomych oraz nieruchomych/późniejsza dzierżawa); 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</a:t>
            </a:r>
            <a:r>
              <a:rPr lang="pl-PL" sz="20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conductio</a:t>
            </a:r>
            <a:r>
              <a:rPr lang="pl-PL" sz="20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operis</a:t>
            </a:r>
            <a:r>
              <a:rPr lang="pl-PL" sz="2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(do umowy o dzieło); 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</a:t>
            </a:r>
            <a:r>
              <a:rPr lang="pl-PL" sz="20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conductio</a:t>
            </a:r>
            <a:r>
              <a:rPr lang="pl-PL" sz="20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operarum</a:t>
            </a:r>
            <a:r>
              <a:rPr lang="pl-PL" sz="2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– do umowy o świadczenie usług-umowa o pracę)</a:t>
            </a:r>
          </a:p>
          <a:p>
            <a:pPr marL="0" indent="0"/>
            <a:r>
              <a:rPr lang="pl-PL" sz="20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Bona fides 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– odpowiedzialność za szkody kazuistyczna; dwustronnie zobowiązujący zupełny (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omnis</a:t>
            </a:r>
            <a:r>
              <a:rPr lang="pl-PL" sz="20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culpa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locati-actio</a:t>
            </a:r>
            <a:r>
              <a:rPr lang="pl-PL" sz="20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</a:t>
            </a:r>
            <a:endParaRPr lang="pl-PL" sz="205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0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Wady prawne rzeczy 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– ewikcja (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) – obniżenie czynszu, rozwiązanie umowy</a:t>
            </a:r>
          </a:p>
          <a:p>
            <a:pPr marL="0" indent="0"/>
            <a:r>
              <a:rPr lang="pl-PL" sz="20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Wady fizyczne rzeczy 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– odpowiedzialność wynajmującego (rozszerzana w kazuistyce)</a:t>
            </a:r>
            <a:endParaRPr lang="pl-PL" sz="205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05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0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Wpływ zdarzeń losowych na wysokość czynszu 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dzierżawa gruntów uprawnych 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remissio</a:t>
            </a:r>
            <a:r>
              <a:rPr lang="pl-PL" sz="20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mercedis</a:t>
            </a:r>
            <a:r>
              <a:rPr lang="pl-PL" sz="20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prawo obniżenia czynszu dzierżawnego</a:t>
            </a:r>
            <a:r>
              <a:rPr lang="pl-PL" sz="20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 </a:t>
            </a:r>
            <a:r>
              <a:rPr lang="pl-PL" sz="20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maior 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 i odmiennie</a:t>
            </a:r>
          </a:p>
          <a:p>
            <a:pPr marL="0" indent="0"/>
            <a:r>
              <a:rPr lang="pl-PL" sz="20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kompetencji osoby wynajętej </a:t>
            </a:r>
            <a:r>
              <a:rPr lang="pl-PL" sz="20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conductor</a:t>
            </a:r>
            <a:r>
              <a:rPr lang="pl-PL" sz="20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</a:t>
            </a:r>
            <a:r>
              <a:rPr lang="pl-PL" sz="20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conductio</a:t>
            </a:r>
            <a:r>
              <a:rPr lang="pl-PL" sz="20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operis</a:t>
            </a:r>
            <a:r>
              <a:rPr lang="pl-PL" sz="20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</a:t>
            </a:r>
            <a:r>
              <a:rPr lang="pl-PL" sz="20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conductio</a:t>
            </a:r>
            <a:r>
              <a:rPr lang="pl-PL" sz="20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operaum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imperitia</a:t>
            </a:r>
            <a:r>
              <a:rPr lang="pl-PL" sz="20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/>
            <a:r>
              <a:rPr lang="pl-PL" sz="20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Osobny problem podwykonawców oraz swoboda wykonawcy i warunków pracy</a:t>
            </a:r>
          </a:p>
          <a:p>
            <a:pPr marL="0" indent="0"/>
            <a:endParaRPr lang="pl-PL" sz="205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0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 </a:t>
            </a:r>
          </a:p>
          <a:p>
            <a:pPr marL="0" indent="0"/>
            <a:endParaRPr lang="pl-PL" sz="205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07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09C2EE-A1EF-460A-B02C-C678915CC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" y="76202"/>
            <a:ext cx="12087225" cy="409573"/>
          </a:xfrm>
        </p:spPr>
        <p:txBody>
          <a:bodyPr/>
          <a:lstStyle/>
          <a:p>
            <a:r>
              <a:rPr lang="pl-PL" sz="3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</a:t>
            </a:r>
            <a:r>
              <a:rPr lang="pl-PL" sz="3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conductio</a:t>
            </a:r>
            <a:r>
              <a:rPr lang="pl-PL" sz="3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najem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74994C-025C-4360-B7A4-AA3CEDD07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" y="609601"/>
            <a:ext cx="12087225" cy="6172198"/>
          </a:xfrm>
        </p:spPr>
        <p:txBody>
          <a:bodyPr/>
          <a:lstStyle/>
          <a:p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Ochrona najemcy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(słaba: status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detentora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prawa zastawu wynajmującego na rzeczach wniesionych do najętego lokalu i na zbiorach) – alternatywą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superficies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agro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vectigalis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 okresie poklasycznym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emphyteuticarium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Czas trwania umowy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określony lub nieokreślony (często 5 lat grunty wiejskie)</a:t>
            </a:r>
          </a:p>
          <a:p>
            <a:pPr>
              <a:buFontTx/>
              <a:buChar char="-"/>
            </a:pP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swobodne zakończenie po zakończeniu umowy 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300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konstrukcja wypowiedzenia nieznana prawu rzymskiemu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Tx/>
              <a:buChar char="-"/>
            </a:pPr>
            <a:endParaRPr lang="pl-PL" sz="23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Zmiana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locator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ew. klauzula gwarantującej poszanowanie przez kupującego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uprawnień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conductor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kazuistyka - 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zasada „kupno uchyla najem” (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emptio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tollit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locatum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 jej modyfikacje</a:t>
            </a:r>
          </a:p>
          <a:p>
            <a:pPr marL="0" indent="0"/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Zmiana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conductor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(podnajem) - dopuszczalna, jeśli strony tego wyraźnie nie wykluczyły, a przedmiotem kontraktu jest rzecz przynosząca pożytki </a:t>
            </a:r>
          </a:p>
          <a:p>
            <a:pPr marL="0" indent="0"/>
            <a:endParaRPr lang="pl-PL" sz="23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Modyfikacje w tradycji romanistycznej</a:t>
            </a:r>
            <a:endParaRPr lang="pl-PL" sz="23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401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65613A-ED82-4638-8EDF-5B805E1A1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1999" cy="342898"/>
          </a:xfrm>
        </p:spPr>
        <p:txBody>
          <a:bodyPr/>
          <a:lstStyle/>
          <a:p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mandatum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zlecenie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62FDAC-FD89-44A1-A050-2EAC69ECF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42900"/>
            <a:ext cx="12191999" cy="6515097"/>
          </a:xfrm>
        </p:spPr>
        <p:txBody>
          <a:bodyPr/>
          <a:lstStyle/>
          <a:p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Okres wojen punickich (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honorarium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i jurysprudencja) </a:t>
            </a:r>
          </a:p>
          <a:p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Mandatariusz zobowiązywał się do wykonania takich czynności (niesprzecznych z prawem i dobrymi obyczajami), które leżały we własnym interesie jego mandanta (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mandatum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mortem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dopuszczalne za Justyniana I), lub były zgodne z intencją mandanta, w interesie osoby trzeciej: </a:t>
            </a:r>
            <a:r>
              <a:rPr lang="pl-PL" sz="21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mandatum</a:t>
            </a:r>
            <a:r>
              <a:rPr lang="pl-PL" sz="21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tua</a:t>
            </a:r>
            <a:r>
              <a:rPr lang="pl-PL" sz="21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gratia</a:t>
            </a:r>
            <a:r>
              <a:rPr lang="pl-PL" sz="21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(zlecenie w wyłącznym) interesie przyjmującego) to</a:t>
            </a:r>
            <a:r>
              <a:rPr lang="pl-PL" sz="21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consilium</a:t>
            </a:r>
            <a:r>
              <a:rPr lang="pl-PL" sz="21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(rada)</a:t>
            </a:r>
            <a:r>
              <a:rPr lang="pl-PL" sz="21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Nieodpłatność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przyczyny i modyfikacje (kwestia 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honorarium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2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bonae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mandati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directa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contraria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dwustronnie zobowiązujący niezupełny; 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dolus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Justynian I 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culpa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levis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infamia mandatariusz</a:t>
            </a:r>
          </a:p>
          <a:p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1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obowiązek starannego działania a nie rezultat</a:t>
            </a:r>
          </a:p>
          <a:p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Związanie granicami zlecenia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Sabinański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rygoryzm a </a:t>
            </a:r>
            <a:r>
              <a:rPr lang="pl-PL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Prokulianie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zleceniodawca, który wykonał zobowiązanie, może żądać zwrotu wydatków do kwoty wytyczonej granicy zlecenia oraz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mandatum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incertum</a:t>
            </a:r>
            <a:endParaRPr lang="pl-PL" sz="21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Mandatum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pecuniae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credentae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mandator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zlecał mandatariuszowi, ażeby udzielił kredytu osobie trzeciej (poręczenie </a:t>
            </a:r>
            <a:r>
              <a:rPr lang="pl-PL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mandatora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 a pełnomocnictwo: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zastępstwo pośrednie i opór wobec idei zastępstwa bezpośredniego</a:t>
            </a:r>
          </a:p>
          <a:p>
            <a:endParaRPr lang="pl-PL" sz="2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Mandatum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tradycji romanistycznej</a:t>
            </a:r>
            <a:endParaRPr lang="pl-PL" sz="21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00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ECD53D-2569-4082-9765-E837CD14A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361949"/>
          </a:xfrm>
        </p:spPr>
        <p:txBody>
          <a:bodyPr/>
          <a:lstStyle/>
          <a:p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societas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spółka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2DED98-C65E-44BD-825D-D126EED89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76251"/>
            <a:ext cx="12191999" cy="6381750"/>
          </a:xfrm>
        </p:spPr>
        <p:txBody>
          <a:bodyPr/>
          <a:lstStyle/>
          <a:p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Korzenie: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prawo spadkowe – brak podziału spadku lub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consortium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Societas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innowacja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honorarium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praetor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peregrinus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opierała się na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naturalis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ratio </a:t>
            </a:r>
          </a:p>
          <a:p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Societas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fraternitatis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(staranność wspólników/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socii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justyniańska 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culpa in concreto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 fides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cele spółki musiały być godziwe i dopuszczalne;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Koniec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śmierć wspólnika (też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capitis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deminutio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maxima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oraz m.in. bankructwo)</a:t>
            </a:r>
            <a:endParaRPr lang="pl-PL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Typy: </a:t>
            </a:r>
          </a:p>
          <a:p>
            <a:pPr>
              <a:buFontTx/>
              <a:buChar char="-"/>
            </a:pP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spółki zawierane w interesie prywatnym (osobowa) - z uwagi na wielkość wkładów lub cel gospodarczy (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societas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omnium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bonorum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lub jedna czynność oraz jeden typ czynności)</a:t>
            </a:r>
            <a:endParaRPr lang="pl-PL" sz="2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spółki do realizacji funkcji publicznych (podatki):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societas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publicanorum</a:t>
            </a:r>
            <a:endParaRPr lang="pl-PL" sz="22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pl-PL" sz="22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societas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skutki strony (problem osób trzecich – tylko ew.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societas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publicanorum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Brak reprezentacji</a:t>
            </a:r>
            <a:endParaRPr lang="pl-PL" sz="2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Swobodne kształtowanie treści -  spory na temat wkładów</a:t>
            </a:r>
          </a:p>
          <a:p>
            <a:pPr marL="0" indent="0"/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Niedopuszczalność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societas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leonina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(spółka lwia)</a:t>
            </a:r>
          </a:p>
          <a:p>
            <a:endParaRPr lang="pl-PL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848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BE35AC-542C-4F69-919E-182549C1D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1924" y="1"/>
            <a:ext cx="12353924" cy="400049"/>
          </a:xfrm>
        </p:spPr>
        <p:txBody>
          <a:bodyPr/>
          <a:lstStyle/>
          <a:p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Kontrakty nienazwane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1E0749-20D9-4DD9-BAE7-7EC87AAE2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00050"/>
            <a:ext cx="12192000" cy="6362701"/>
          </a:xfrm>
        </p:spPr>
        <p:txBody>
          <a:bodyPr/>
          <a:lstStyle/>
          <a:p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Kontrakty nienazwane dochodziły do skutku podobnie jak kontrakty realne: jedna ze stron musiała spełnić swoje świadczenie (</a:t>
            </a:r>
            <a:r>
              <a:rPr lang="pl-PL" sz="19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dare</a:t>
            </a:r>
            <a:r>
              <a:rPr lang="pl-PL" sz="19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lub </a:t>
            </a:r>
            <a:r>
              <a:rPr lang="pl-PL" sz="19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facere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). Schematy: </a:t>
            </a:r>
            <a:r>
              <a:rPr lang="pl-PL" sz="19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19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pl-PL" sz="19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</a:t>
            </a:r>
            <a:r>
              <a:rPr lang="pl-PL" sz="19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(„daję, ażebyś dał”) - </a:t>
            </a:r>
            <a:r>
              <a:rPr lang="pl-PL" sz="19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19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pl-PL" sz="19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facias</a:t>
            </a:r>
            <a:r>
              <a:rPr lang="pl-PL" sz="19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(„daję, ażebyś uczynił”) - </a:t>
            </a:r>
            <a:r>
              <a:rPr lang="pl-PL" sz="19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Facio </a:t>
            </a:r>
            <a:r>
              <a:rPr lang="pl-PL" sz="19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pl-PL" sz="19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(„czynię, ażebyś dał”) - </a:t>
            </a:r>
            <a:r>
              <a:rPr lang="pl-PL" sz="19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Facio </a:t>
            </a:r>
            <a:r>
              <a:rPr lang="pl-PL" sz="19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pl-PL" sz="19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facias</a:t>
            </a:r>
            <a:r>
              <a:rPr lang="pl-PL" sz="19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(„czynię, ażebyś uczynił”) </a:t>
            </a:r>
          </a:p>
          <a:p>
            <a:endParaRPr lang="pl-P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9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Najważniejsze: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zamiana i ugoda oraz kontrakt </a:t>
            </a:r>
            <a:r>
              <a:rPr lang="pl-PL" sz="1900" dirty="0" err="1">
                <a:latin typeface="Arial" panose="020B0604020202020204" pitchFamily="34" charset="0"/>
                <a:cs typeface="Arial" panose="020B0604020202020204" pitchFamily="34" charset="0"/>
              </a:rPr>
              <a:t>estymatoryjny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(tytuły w D. i C.)</a:t>
            </a:r>
          </a:p>
          <a:p>
            <a:r>
              <a:rPr lang="pl-PL" sz="19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Zamiana</a:t>
            </a:r>
            <a:r>
              <a:rPr lang="pl-PL" sz="19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19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permutatio</a:t>
            </a:r>
            <a:r>
              <a:rPr lang="pl-PL" sz="19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wyodrębniana przez jurystów klasycznych od kupna-sprzedaży w ramach schematu </a:t>
            </a:r>
            <a:r>
              <a:rPr lang="pl-PL" sz="19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19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pl-PL" sz="19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pl-PL" sz="1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9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1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factum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później </a:t>
            </a:r>
            <a:r>
              <a:rPr lang="pl-PL" sz="19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1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praescriptis</a:t>
            </a:r>
            <a:r>
              <a:rPr lang="pl-PL" sz="1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verbis):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realny sposób zawarcia, kredytowy charakter tylko po jednej stronie, wymóg przeniesienia własności po obu stronach</a:t>
            </a:r>
          </a:p>
          <a:p>
            <a:r>
              <a:rPr lang="pl-PL" sz="19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Ugoda</a:t>
            </a:r>
            <a:r>
              <a:rPr lang="pl-PL" sz="19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19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transactio</a:t>
            </a:r>
            <a:r>
              <a:rPr lang="pl-PL" sz="19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19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facio </a:t>
            </a:r>
            <a:r>
              <a:rPr lang="pl-PL" sz="19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pl-PL" sz="19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facias</a:t>
            </a:r>
            <a:r>
              <a:rPr lang="pl-PL" sz="1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jedna strona zrzekała się wątpliwego uprawnienia lub rezygnowała z prowadzenia niepewnego procesu w zamian za przyrzeczenie ustępstwa z drugiej strony (chroniona w drodze </a:t>
            </a:r>
            <a:r>
              <a:rPr lang="pl-PL" sz="19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1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praescriptis</a:t>
            </a:r>
            <a:r>
              <a:rPr lang="pl-PL" sz="1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verbis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Prawo poklasyczne i justyniańskie: także </a:t>
            </a:r>
            <a:r>
              <a:rPr lang="pl-PL" sz="19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condictio</a:t>
            </a:r>
            <a:endParaRPr lang="pl-PL" sz="1900" i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9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 </a:t>
            </a:r>
            <a:r>
              <a:rPr lang="pl-PL" sz="19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estymatoryjny</a:t>
            </a:r>
            <a:r>
              <a:rPr lang="pl-PL" sz="19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9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aestimatum</a:t>
            </a:r>
            <a:r>
              <a:rPr lang="pl-PL" sz="19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pośrednictwo handlowe: jedna strona oddawała drugiej do sprzedaży rzecz oszacowaną - odbiorca zobowiązywał się bądź to zapłacić sumę wynikającą z oszacowania, bądź też zwrócić samą rzecz) </a:t>
            </a:r>
            <a:r>
              <a:rPr lang="pl-PL" sz="1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19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facio </a:t>
            </a:r>
            <a:r>
              <a:rPr lang="pl-PL" sz="19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pl-PL" sz="19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(jeżeli nastąpiła sprzedaż i zapłata ceny) albo </a:t>
            </a:r>
            <a:r>
              <a:rPr lang="pl-PL" sz="19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facio </a:t>
            </a:r>
            <a:r>
              <a:rPr lang="pl-PL" sz="19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pl-PL" sz="19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facias</a:t>
            </a:r>
            <a:r>
              <a:rPr lang="pl-PL" sz="19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(jeżeli odbiorca zwrócił rzecz)</a:t>
            </a:r>
            <a:endParaRPr lang="pl-PL" sz="19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pretorska </a:t>
            </a:r>
            <a:r>
              <a:rPr lang="pl-PL" sz="19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19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l-PL" sz="19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aestimatio</a:t>
            </a:r>
            <a:r>
              <a:rPr lang="pl-PL" sz="19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ryzyko przypadkowej utraty rzeczy (pośrednik ale nie, gdy oszacowanie zaproponował sprzedawca)</a:t>
            </a:r>
          </a:p>
          <a:p>
            <a:r>
              <a:rPr lang="pl-PL" sz="19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</a:t>
            </a:r>
            <a:endParaRPr lang="pl-PL" sz="19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900" i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9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610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A9BAC5-6633-4EF5-B109-394B5652C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" y="66676"/>
            <a:ext cx="12182475" cy="251376"/>
          </a:xfrm>
        </p:spPr>
        <p:txBody>
          <a:bodyPr/>
          <a:lstStyle/>
          <a:p>
            <a:pPr algn="l"/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Pacta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porozumienia nieformalne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solo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consensu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C14B17-3AB8-49E7-821A-399749F63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18052"/>
            <a:ext cx="12182474" cy="5809698"/>
          </a:xfrm>
        </p:spPr>
        <p:txBody>
          <a:bodyPr/>
          <a:lstStyle/>
          <a:p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Antyczne rozróżnienie na umowy stanowiące źródło zobowiązania (</a:t>
            </a:r>
            <a:r>
              <a:rPr lang="pl-PL" sz="19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pacta 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vestita</a:t>
            </a:r>
            <a:r>
              <a:rPr lang="pl-PL" sz="19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) i pozostałe (</a:t>
            </a:r>
            <a:r>
              <a:rPr lang="pl-PL" sz="19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pacta nuda 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środek ochrony defensywnej w postępowaniu – m.in. 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exceptio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19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Pacta 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adiecta</a:t>
            </a:r>
            <a:r>
              <a:rPr lang="pl-PL" sz="19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najważniejsze</a:t>
            </a:r>
            <a:r>
              <a:rPr lang="pl-PL" sz="19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emptio</a:t>
            </a:r>
            <a:r>
              <a:rPr lang="pl-PL" sz="19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venditio</a:t>
            </a:r>
            <a:r>
              <a:rPr lang="pl-PL" sz="19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(ale i inne kontrakty 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bonae</a:t>
            </a:r>
            <a:r>
              <a:rPr lang="pl-PL" sz="19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</a:t>
            </a:r>
            <a:r>
              <a:rPr lang="pl-PL" sz="1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195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95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pacta </a:t>
            </a:r>
            <a:r>
              <a:rPr lang="pl-PL" sz="195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praetoria</a:t>
            </a:r>
            <a:r>
              <a:rPr lang="pl-PL" sz="195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19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praktyka pretorska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iusiurandum</a:t>
            </a:r>
            <a:r>
              <a:rPr lang="pl-PL" sz="19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voluntarium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; zaskarżalność przyrzeczenia zapłaty istniejącego długu własnego (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constitutum</a:t>
            </a:r>
            <a:r>
              <a:rPr lang="pl-PL" sz="19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debiti</a:t>
            </a:r>
            <a:r>
              <a:rPr lang="pl-PL" sz="19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proprii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), istniejącego długu innej osoby (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constitutum</a:t>
            </a:r>
            <a:r>
              <a:rPr lang="pl-PL" sz="19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debiti</a:t>
            </a:r>
            <a:r>
              <a:rPr lang="pl-PL" sz="19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alieni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), czy też gwarancji określonego zachowania w przyszłości (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receptum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najważniejsze 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receptum</a:t>
            </a:r>
            <a:r>
              <a:rPr lang="pl-PL" sz="19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argentarii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195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Pacta </a:t>
            </a:r>
            <a:r>
              <a:rPr lang="pl-PL" sz="195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legitima</a:t>
            </a:r>
            <a:r>
              <a:rPr lang="pl-PL" sz="195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19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ochrona prawa cesarskiego</a:t>
            </a:r>
          </a:p>
          <a:p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1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nieformalne przyrzeczenie posagu (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pollicitatio</a:t>
            </a:r>
            <a:r>
              <a:rPr lang="pl-PL" sz="19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dotis</a:t>
            </a:r>
            <a:r>
              <a:rPr lang="pl-PL" sz="1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pl-PL" sz="1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kompromis</a:t>
            </a:r>
            <a:r>
              <a:rPr lang="pl-PL" sz="19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compromissum</a:t>
            </a:r>
            <a:r>
              <a:rPr lang="pl-PL" sz="1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– Justynian I: jeżeli tylko został umocniony przysięgą stron i arbitra. Wystarczyło też pisemne uznanie wyroku, a nawet pozostawienie go bez zaczepienia przez 10 dni </a:t>
            </a:r>
          </a:p>
          <a:p>
            <a:pPr>
              <a:buFontTx/>
              <a:buChar char="-"/>
            </a:pPr>
            <a:r>
              <a:rPr lang="pl-PL" sz="1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darowizna</a:t>
            </a:r>
            <a:r>
              <a:rPr lang="pl-PL" sz="19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donatio</a:t>
            </a:r>
            <a:r>
              <a:rPr lang="pl-PL" sz="1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19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– znana nieodpłatność przesunięcia majątkowego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(causa 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donandi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, w innej formie ew. </a:t>
            </a:r>
            <a:r>
              <a:rPr lang="pl-PL" sz="1950" dirty="0" err="1">
                <a:latin typeface="Arial" panose="020B0604020202020204" pitchFamily="34" charset="0"/>
                <a:cs typeface="Arial" panose="020B0604020202020204" pitchFamily="34" charset="0"/>
              </a:rPr>
              <a:t>sancjonowana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 - dopiero Konstantyn I oraz ostatecznie Justynian I: przyrzeczenie darowizny rodzi zobowiązanie darczyńcy</a:t>
            </a:r>
          </a:p>
          <a:p>
            <a:pPr marL="0" indent="0"/>
            <a:r>
              <a:rPr lang="pl-PL" sz="19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</a:t>
            </a:r>
          </a:p>
          <a:p>
            <a:pPr marL="0" indent="0"/>
            <a:endParaRPr lang="pl-PL" sz="195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19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Szczególne rozwiązania wzmacniające ochronę kontrahentów przedsiębiorcy</a:t>
            </a:r>
            <a:r>
              <a:rPr lang="pl-PL" sz="19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1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średniowieczny termin - 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actiones</a:t>
            </a:r>
            <a:r>
              <a:rPr lang="pl-PL" sz="19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adiecticiae</a:t>
            </a:r>
            <a:r>
              <a:rPr lang="pl-PL" sz="19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qualitatis</a:t>
            </a:r>
            <a:r>
              <a:rPr lang="pl-PL" sz="19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19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19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l-PL" sz="19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peculio</a:t>
            </a:r>
            <a:r>
              <a:rPr lang="pl-PL" sz="19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19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19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tributoria</a:t>
            </a:r>
            <a:r>
              <a:rPr lang="pl-PL" sz="19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9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19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quod</a:t>
            </a:r>
            <a:r>
              <a:rPr lang="pl-PL" sz="19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iussu</a:t>
            </a:r>
            <a:r>
              <a:rPr lang="pl-PL" sz="19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9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19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institoria</a:t>
            </a:r>
            <a:r>
              <a:rPr lang="pl-PL" sz="19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9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19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exercitoria</a:t>
            </a:r>
            <a:r>
              <a:rPr lang="pl-PL" sz="19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9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19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in rem verso</a:t>
            </a:r>
          </a:p>
          <a:p>
            <a:pPr marL="0" indent="0"/>
            <a:endParaRPr lang="pl-PL" sz="195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95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59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24F919-C83D-4E78-A1CB-0B828B2D4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6674" y="-1"/>
            <a:ext cx="12372974" cy="2182483"/>
          </a:xfrm>
        </p:spPr>
        <p:txBody>
          <a:bodyPr/>
          <a:lstStyle/>
          <a:p>
            <a:pPr algn="l"/>
            <a:r>
              <a:rPr lang="pl-PL" sz="21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quasi ex-</a:t>
            </a:r>
            <a:r>
              <a:rPr lang="pl-PL" sz="21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contracto</a:t>
            </a:r>
            <a:r>
              <a:rPr lang="pl-PL" sz="21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I. 3.27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prowadzenie cudzych spraw bez zlecenia </a:t>
            </a:r>
            <a:r>
              <a:rPr lang="pl-PL" sz="18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18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negotiorum</a:t>
            </a:r>
            <a:r>
              <a:rPr lang="pl-PL" sz="1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gestio </a:t>
            </a:r>
            <a:r>
              <a:rPr lang="pl-PL" sz="18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(antyczne </a:t>
            </a:r>
            <a:r>
              <a:rPr lang="pl-PL" sz="18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negotia</a:t>
            </a:r>
            <a:r>
              <a:rPr lang="pl-PL" sz="18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gesta</a:t>
            </a:r>
            <a:r>
              <a:rPr lang="pl-PL" sz="18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8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negotium</a:t>
            </a:r>
            <a:r>
              <a:rPr lang="pl-PL" sz="18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gestum</a:t>
            </a:r>
            <a:r>
              <a:rPr lang="pl-PL" sz="18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r>
              <a:rPr lang="pl-PL" sz="1800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bezpodstawne wzbogacenie </a:t>
            </a:r>
            <a:r>
              <a:rPr lang="pl-PL" sz="18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18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condictiones</a:t>
            </a:r>
            <a:r>
              <a:rPr lang="pl-PL" sz="1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pl-PL" sz="18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l-PL" sz="18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zobowiązania z tytułu opieki, chronione za pomocą </a:t>
            </a:r>
            <a:r>
              <a:rPr lang="pl-PL" sz="18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tutelae</a:t>
            </a:r>
            <a:r>
              <a:rPr lang="pl-PL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zobowiązania pomiędzy uczestnikami przypadkowej wspólności majątkowej – </a:t>
            </a:r>
            <a:r>
              <a:rPr lang="pl-PL" sz="18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communio</a:t>
            </a:r>
            <a:r>
              <a:rPr lang="pl-PL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zobowiązanie spadkobiercy wobec legatariuszy, zawiązane przez objęcie spadku.</a:t>
            </a:r>
            <a:b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AA1709-98AD-4C88-BECB-1738BB9F3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6" y="1906438"/>
            <a:ext cx="11915774" cy="4846786"/>
          </a:xfrm>
        </p:spPr>
        <p:txBody>
          <a:bodyPr/>
          <a:lstStyle/>
          <a:p>
            <a:r>
              <a:rPr lang="pl-PL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prowadzenie cudzych spraw bez zlecenia </a:t>
            </a:r>
            <a:r>
              <a:rPr lang="pl-PL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0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negotiorum</a:t>
            </a:r>
            <a:r>
              <a:rPr lang="pl-PL" sz="20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gestio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(bliskie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mandatum</a:t>
            </a:r>
            <a:endParaRPr lang="pl-PL" sz="2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edykt pretorski: „Jeżeli ktoś będzie prowadził sprawy drugiego lub sprawy tego, który zmarł, udzielę z tego tytułu powództwa”. </a:t>
            </a:r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dominus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negotii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negotiorum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gestorum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directa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żądanie wydanie tego, co działający otrzymał w związku	z prowadzeniem cudzych spraw oraz odszkodowania, jeśli powstała szkoda (w 	wyniku niezachowania staranności </a:t>
            </a:r>
            <a:r>
              <a:rPr lang="pl-PL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18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exactissima</a:t>
            </a:r>
            <a:r>
              <a:rPr lang="pl-PL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diligentia</a:t>
            </a:r>
            <a:r>
              <a:rPr lang="pl-PL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wyższy standard niż mandat ale nie infamia</a:t>
            </a:r>
          </a:p>
          <a:p>
            <a:pPr>
              <a:buFontTx/>
              <a:buChar char="-"/>
            </a:pP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gestor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negotiorum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gestorum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contraria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zwrot poniesionych wydatków i zwolnienia od zaciągniętych zobowiązań (nieodpłatność) – </a:t>
            </a:r>
            <a:r>
              <a:rPr lang="pl-PL" sz="18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funeraria</a:t>
            </a:r>
            <a:r>
              <a:rPr lang="pl-PL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pko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spadkobiercom w przypadku kosztów pogrzebu</a:t>
            </a:r>
          </a:p>
          <a:p>
            <a:pPr marL="0" indent="0"/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użyteczność (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utilitas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działań gestora – kryterium przyjęte w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Institutiones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Iustiniani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/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Staranność gestora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podobna jak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mandatum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dolus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culpa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ale kazuistyka, nawet 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casus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okoliczności historyczne kształtowania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negotiorum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gestio </a:t>
            </a:r>
          </a:p>
          <a:p>
            <a:pPr marL="0" indent="0"/>
            <a:endParaRPr lang="pl-PL" sz="2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spory </a:t>
            </a:r>
            <a:r>
              <a:rPr lang="pl-P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utilitas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rozbieżności</a:t>
            </a:r>
          </a:p>
          <a:p>
            <a:pPr marL="0" indent="0"/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299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D50B4A-6ED6-4681-B922-3EA083839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15799" cy="6734175"/>
          </a:xfrm>
        </p:spPr>
        <p:txBody>
          <a:bodyPr/>
          <a:lstStyle/>
          <a:p>
            <a:r>
              <a:rPr lang="pl-PL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bezpodstawne wzbogacenie – </a:t>
            </a:r>
            <a:r>
              <a:rPr lang="pl-PL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condictio</a:t>
            </a:r>
            <a:r>
              <a:rPr lang="pl-PL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condictiones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skargi</a:t>
            </a:r>
            <a:endParaRPr lang="pl-PL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Okres klasyczny (późna Republika):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konkretne stany faktyczne – dopuszczenie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condictio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stricti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iuris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(zbiorczo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condictio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ab initio sine causa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jak gdyby pożyczka)</a:t>
            </a:r>
          </a:p>
          <a:p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Justyniańska typologia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kazuistyka zachowana </a:t>
            </a:r>
          </a:p>
          <a:p>
            <a:pPr marL="0" indent="0"/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condictio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causa data causa non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secuta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(dawne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condictio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rem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dochodzenie tego, co przekazano w celu osiągnięcia określonego rezultatu, gdy ten jednak nie został osiągnięty)</a:t>
            </a:r>
          </a:p>
          <a:p>
            <a:pPr marL="285750" indent="-285750">
              <a:buFontTx/>
              <a:buChar char="-"/>
            </a:pPr>
            <a:r>
              <a:rPr lang="pt-BR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condictio ob turpem vel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iniustam causam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(przyczyna niegodziwa lub niesłuszna)</a:t>
            </a:r>
          </a:p>
          <a:p>
            <a:pPr marL="285750" indent="-285750">
              <a:buFontTx/>
              <a:buChar char="-"/>
            </a:pP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condictio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indebiti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(najpopularniejsze - różne postacie nienależnego świadczenia, czyli działania pod wpływem błędu/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errorem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celu wykonania nieistniejącego lub nieważnego zobowiązania)</a:t>
            </a:r>
          </a:p>
          <a:p>
            <a:pPr>
              <a:buFontTx/>
              <a:buChar char="-"/>
            </a:pP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condictio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sine causa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(braku akceptowanej przez prawo podstawy do zatrzymania uzyskanego przysporzenia)</a:t>
            </a:r>
          </a:p>
          <a:p>
            <a:pPr>
              <a:buFontTx/>
              <a:buChar char="-"/>
            </a:pP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condictio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furtiva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obok 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vindicatio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skuteczna nawet gdyby okazało się, że złodziej utracił skradzioną rzecz)</a:t>
            </a:r>
          </a:p>
          <a:p>
            <a:pPr>
              <a:buFontTx/>
              <a:buChar char="-"/>
            </a:pPr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uogólnienie ale nie wyłącznie</a:t>
            </a:r>
            <a:endParaRPr lang="pl-PL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pl-PL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593975"/>
      </p:ext>
    </p:extLst>
  </p:cSld>
  <p:clrMapOvr>
    <a:masterClrMapping/>
  </p:clrMapOvr>
</p:sld>
</file>

<file path=ppt/theme/theme1.xml><?xml version="1.0" encoding="utf-8"?>
<a:theme xmlns:a="http://schemas.openxmlformats.org/drawingml/2006/main" name="9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1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3160</TotalTime>
  <Words>3119</Words>
  <Application>Microsoft Office PowerPoint</Application>
  <PresentationFormat>Panoramiczny</PresentationFormat>
  <Paragraphs>199</Paragraphs>
  <Slides>18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Arial</vt:lpstr>
      <vt:lpstr>Calibri</vt:lpstr>
      <vt:lpstr>Tahoma</vt:lpstr>
      <vt:lpstr>Times New Roman</vt:lpstr>
      <vt:lpstr>9_Motyw pakietu Office</vt:lpstr>
      <vt:lpstr>11_Motyw pakietu Office</vt:lpstr>
      <vt:lpstr>Prawo rzymskie – Zobowiązania IV</vt:lpstr>
      <vt:lpstr>locatio conductio - najem</vt:lpstr>
      <vt:lpstr>locatio conductio - najem</vt:lpstr>
      <vt:lpstr>mandatum – zlecenie</vt:lpstr>
      <vt:lpstr>societas - spółka</vt:lpstr>
      <vt:lpstr>Kontrakty nienazwane </vt:lpstr>
      <vt:lpstr>Pacta – porozumienia nieformalne (solo consensu)</vt:lpstr>
      <vt:lpstr>quasi ex-contracto – I. 3.27:  prowadzenie cudzych spraw bez zlecenia - negotiorum gestio (antyczne negotia gesta, negotium gestum); bezpodstawne wzbogacenie – condictiones;  inne - zobowiązania z tytułu opieki, chronione za pomocą actio tutelae zobowiązania pomiędzy uczestnikami przypadkowej wspólności majątkowej – communio, zobowiązanie spadkobiercy wobec legatariuszy, zawiązane przez objęcie spadku.   </vt:lpstr>
      <vt:lpstr>Prezentacja programu PowerPoint</vt:lpstr>
      <vt:lpstr>Zobowiązania z deliktów (delictum privatum/maleficium a crimen publicum; delikta a kontrakt – inne skargi): delictum (nominalizm deliktowy) – quasi ex delicto</vt:lpstr>
      <vt:lpstr>Prezentacja programu PowerPoint</vt:lpstr>
      <vt:lpstr>damnum iniuria datum (bezprawne wyrządzenie szkody)</vt:lpstr>
      <vt:lpstr>iniuria (zniewaga) – uwaga: ogólne też pojęcie iniuria</vt:lpstr>
      <vt:lpstr>Delikty prawa pretorskiego: metus (groźba), dolus (podstęp) </vt:lpstr>
      <vt:lpstr>Delikty prawa pretorskiego: fraus creditorum (działanie na szkodę wierzyciela), servi corruptio (gorszenie [cudzego] niewolnika) - servus fugitivus (actio servi corrupti – duplum, karne, wieczyste)   </vt:lpstr>
      <vt:lpstr>Zobowiązania jak gdyby z deliktu (quasi ex delicto) – Justynian Institutiones I. 4.5</vt:lpstr>
      <vt:lpstr>Szkody wyrządzone przez zwierzęta</vt:lpstr>
      <vt:lpstr>Serdecznie dziękuję Państwu za uwagę, dyscyplinę i cierpliwość okazywaną podczas wszystkich spotkań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rzymskie –prawo rzeczowe III</dc:title>
  <dc:creator>Jacek Wiewiorowski</dc:creator>
  <cp:lastModifiedBy>Jacek Wiewiorowski</cp:lastModifiedBy>
  <cp:revision>346</cp:revision>
  <dcterms:created xsi:type="dcterms:W3CDTF">2017-05-25T21:35:03Z</dcterms:created>
  <dcterms:modified xsi:type="dcterms:W3CDTF">2025-02-05T11:53:07Z</dcterms:modified>
</cp:coreProperties>
</file>