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19"/>
  </p:notesMasterIdLst>
  <p:sldIdLst>
    <p:sldId id="409" r:id="rId3"/>
    <p:sldId id="334" r:id="rId4"/>
    <p:sldId id="335" r:id="rId5"/>
    <p:sldId id="375" r:id="rId6"/>
    <p:sldId id="376" r:id="rId7"/>
    <p:sldId id="377" r:id="rId8"/>
    <p:sldId id="378" r:id="rId9"/>
    <p:sldId id="380" r:id="rId10"/>
    <p:sldId id="315" r:id="rId11"/>
    <p:sldId id="316" r:id="rId12"/>
    <p:sldId id="318" r:id="rId13"/>
    <p:sldId id="408" r:id="rId14"/>
    <p:sldId id="337" r:id="rId15"/>
    <p:sldId id="338" r:id="rId16"/>
    <p:sldId id="339" r:id="rId17"/>
    <p:sldId id="410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E46A4-F1F9-40D7-BFFD-E93A7B9DF57A}" type="datetimeFigureOut">
              <a:rPr lang="pl-PL" smtClean="0"/>
              <a:t>31.01.2025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8D846-EFF9-472A-8EBD-210963B0AE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616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A72F1C33-33D9-4DBF-8D4B-5AE8563E2E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617567C-4142-4CD9-B29A-695F739E6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370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10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9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74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68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C1A5A395-419C-43F3-98F8-0F243929E0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304491A-51A4-4524-BD1F-0FAB177ECFA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CD664C3F-1DC0-42F4-ACEE-373F342CFF3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483B1-2532-4B0C-9F9C-223D796DDED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9193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993028A2-AA02-4464-B8F8-FA79B4C1998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127973C0-AAF2-4169-9DF2-03D8756359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165EAE8-BCCD-4A6F-ADF6-BD91412DE6B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79CC-A83C-4114-A3A0-695565C5C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51910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0DD0B96-CA5B-49D7-99EE-BD3A7E7A36B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4CCA8E4-AC13-41FF-B6DC-1D34ACAF767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7968A81-9C72-4459-8E4B-EF6724F984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EBD76-E8ED-4A17-B8CA-972F47707AC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96645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4963"/>
            <a:ext cx="5380567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4963"/>
            <a:ext cx="5382684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A7CACEEC-5526-4C53-9655-806186AA5B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28DE1D3-ABC2-4792-BE79-A7D8698F3C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309E8A7B-96D4-4C7A-9183-48DE34EF33A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871D9-E959-4F5B-BDC8-12D435F3E6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9423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4B0B9ADB-4FC8-47AF-93B3-CFCB011A0C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DCC245E8-65D3-4F3B-BA14-5B2CE54572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5A809669-C579-477A-A2C7-A48B33C9E78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81B9-7201-4B89-B528-D4C8A8B06B3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26005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C5EA609-9E92-4A19-827D-B623B2E566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9FB27512-3650-4853-8DDC-5CA46EC6DB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5E74CCF9-8EEC-4853-A182-EC4F07BF6C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09391-C324-4F05-9629-AF2DCA8BC7B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2595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9EDF1E8A-CA96-47AD-BDD7-53C5A16931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5EFDCD09-C55E-48C9-A47F-C72338342E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FB70C96B-71E7-4217-99BD-D3646C5FF1E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2D23-A7BF-4E19-896C-6DFCAE410BB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9948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33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B66978-ADB2-42D9-8CB3-4E823E999B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59B831DF-B83C-4F2F-83CC-FA7D63BA510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186DC54E-6258-426F-81D3-F51144A903C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82BE9-D597-40BB-B175-BF33DFC109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1791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605423F-59C6-4EAE-80AF-85C668B8137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C501B48-FDBC-478C-B4E2-279688D945D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75D38A1-49D7-4B1E-95EA-E9A8BAEE80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3270D-6034-411F-B332-75BEE31456D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70333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6C3A68C0-F0A3-42DB-8217-2151D4B26E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55964539-81E1-406A-B8BD-6A8E6EA841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AA8214C-C2E3-427A-993C-ACA7386CF64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1B05-CB2D-4BF5-B542-C67BE49C9C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053388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0203"/>
            <a:ext cx="2741084" cy="452596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8022167" cy="45259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AF8334D3-8D44-409B-BE02-088067EFB1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C7851C32-C1AD-4B91-926F-9D3AFCDC724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2C70D4A7-059A-4E4A-A8AE-D6C52779B3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71D30-2962-435C-8F4E-27C73F23D2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305496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0"/>
            <a:ext cx="10356851" cy="18240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D3CA672-B6FF-4747-9A17-93EC45B65E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298FE7DA-C510-4131-AA78-D5171C801CA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D0FC5EF2-B094-4314-ABE6-2FA68DAF21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A2EB6-71BD-43A5-9FC2-48F37B31FAB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3979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3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6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3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5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9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8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27082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>
            <a:extLst>
              <a:ext uri="{FF2B5EF4-FFF2-40B4-BE49-F238E27FC236}">
                <a16:creationId xmlns:a16="http://schemas.microsoft.com/office/drawing/2014/main" id="{05010970-2991-4485-8924-049ADE29DEF9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2056" name="Rectangle 2">
              <a:extLst>
                <a:ext uri="{FF2B5EF4-FFF2-40B4-BE49-F238E27FC236}">
                  <a16:creationId xmlns:a16="http://schemas.microsoft.com/office/drawing/2014/main" id="{DB8D95C7-20FC-49C6-B694-28CC9314C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7" name="Rectangle 3">
              <a:extLst>
                <a:ext uri="{FF2B5EF4-FFF2-40B4-BE49-F238E27FC236}">
                  <a16:creationId xmlns:a16="http://schemas.microsoft.com/office/drawing/2014/main" id="{9AEE2F87-EE7C-4349-845B-2EE95292F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8" name="Rectangle 4">
              <a:extLst>
                <a:ext uri="{FF2B5EF4-FFF2-40B4-BE49-F238E27FC236}">
                  <a16:creationId xmlns:a16="http://schemas.microsoft.com/office/drawing/2014/main" id="{B2257830-E0D8-47CD-856D-2E26233D1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9" name="Rectangle 5">
              <a:extLst>
                <a:ext uri="{FF2B5EF4-FFF2-40B4-BE49-F238E27FC236}">
                  <a16:creationId xmlns:a16="http://schemas.microsoft.com/office/drawing/2014/main" id="{A0CBB0E7-E158-4DF5-B72C-6A58856B2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0" name="Rectangle 6">
              <a:extLst>
                <a:ext uri="{FF2B5EF4-FFF2-40B4-BE49-F238E27FC236}">
                  <a16:creationId xmlns:a16="http://schemas.microsoft.com/office/drawing/2014/main" id="{80443A13-9958-4D90-9AB1-935DD48F4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1" name="Rectangle 7">
              <a:extLst>
                <a:ext uri="{FF2B5EF4-FFF2-40B4-BE49-F238E27FC236}">
                  <a16:creationId xmlns:a16="http://schemas.microsoft.com/office/drawing/2014/main" id="{965816E7-0720-4FC6-B5D7-7F8996346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2" name="Rectangle 8">
              <a:extLst>
                <a:ext uri="{FF2B5EF4-FFF2-40B4-BE49-F238E27FC236}">
                  <a16:creationId xmlns:a16="http://schemas.microsoft.com/office/drawing/2014/main" id="{A5AEA92A-93C1-41FE-AC9F-DC51C098B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3" name="Rectangle 9">
              <a:extLst>
                <a:ext uri="{FF2B5EF4-FFF2-40B4-BE49-F238E27FC236}">
                  <a16:creationId xmlns:a16="http://schemas.microsoft.com/office/drawing/2014/main" id="{1EB665E9-171B-4D32-A238-BA3910F95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4" name="Rectangle 10">
              <a:extLst>
                <a:ext uri="{FF2B5EF4-FFF2-40B4-BE49-F238E27FC236}">
                  <a16:creationId xmlns:a16="http://schemas.microsoft.com/office/drawing/2014/main" id="{1C5D284B-A3A2-47F9-8AA5-5A4D06168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5" name="Rectangle 11">
              <a:extLst>
                <a:ext uri="{FF2B5EF4-FFF2-40B4-BE49-F238E27FC236}">
                  <a16:creationId xmlns:a16="http://schemas.microsoft.com/office/drawing/2014/main" id="{5E2FE53E-7F34-4B80-805B-6C2D396DA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6" name="Rectangle 12">
              <a:extLst>
                <a:ext uri="{FF2B5EF4-FFF2-40B4-BE49-F238E27FC236}">
                  <a16:creationId xmlns:a16="http://schemas.microsoft.com/office/drawing/2014/main" id="{C433B16C-B51C-4D75-98EF-D5770F5FD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7" name="Rectangle 13">
              <a:extLst>
                <a:ext uri="{FF2B5EF4-FFF2-40B4-BE49-F238E27FC236}">
                  <a16:creationId xmlns:a16="http://schemas.microsoft.com/office/drawing/2014/main" id="{FEA5FF76-F22B-45F1-9B47-055F3E238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8" name="Rectangle 14">
              <a:extLst>
                <a:ext uri="{FF2B5EF4-FFF2-40B4-BE49-F238E27FC236}">
                  <a16:creationId xmlns:a16="http://schemas.microsoft.com/office/drawing/2014/main" id="{79F3DBE7-9398-436E-B0A6-7BC4569E9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9" name="Rectangle 15">
              <a:extLst>
                <a:ext uri="{FF2B5EF4-FFF2-40B4-BE49-F238E27FC236}">
                  <a16:creationId xmlns:a16="http://schemas.microsoft.com/office/drawing/2014/main" id="{39CC2E57-EDA9-4BDA-A14E-42BD55601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0" name="Rectangle 16">
              <a:extLst>
                <a:ext uri="{FF2B5EF4-FFF2-40B4-BE49-F238E27FC236}">
                  <a16:creationId xmlns:a16="http://schemas.microsoft.com/office/drawing/2014/main" id="{88016866-BEB6-4DA9-8FC1-C20848E8C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" name="Rectangle 17">
              <a:extLst>
                <a:ext uri="{FF2B5EF4-FFF2-40B4-BE49-F238E27FC236}">
                  <a16:creationId xmlns:a16="http://schemas.microsoft.com/office/drawing/2014/main" id="{FCE0B07A-0118-4ED6-B4D5-D30E3130B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" name="Rectangle 18">
              <a:extLst>
                <a:ext uri="{FF2B5EF4-FFF2-40B4-BE49-F238E27FC236}">
                  <a16:creationId xmlns:a16="http://schemas.microsoft.com/office/drawing/2014/main" id="{04D9BDF4-6E7A-4C4C-9404-6BECA7DCE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4" name="Rectangle 19">
              <a:extLst>
                <a:ext uri="{FF2B5EF4-FFF2-40B4-BE49-F238E27FC236}">
                  <a16:creationId xmlns:a16="http://schemas.microsoft.com/office/drawing/2014/main" id="{C2252B33-F259-415F-92FC-E6ADA6CFE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5" name="Rectangle 20">
              <a:extLst>
                <a:ext uri="{FF2B5EF4-FFF2-40B4-BE49-F238E27FC236}">
                  <a16:creationId xmlns:a16="http://schemas.microsoft.com/office/drawing/2014/main" id="{95D113DC-7A36-488E-97F5-3E333DE5A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6" name="Freeform 21">
              <a:extLst>
                <a:ext uri="{FF2B5EF4-FFF2-40B4-BE49-F238E27FC236}">
                  <a16:creationId xmlns:a16="http://schemas.microsoft.com/office/drawing/2014/main" id="{A70F9AE2-5A8B-470E-A28C-E7A6E4757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52 w 5760"/>
                <a:gd name="T1" fmla="*/ 74 h 445"/>
                <a:gd name="T2" fmla="*/ 5460 w 5760"/>
                <a:gd name="T3" fmla="*/ 74 h 445"/>
                <a:gd name="T4" fmla="*/ 5406 w 5760"/>
                <a:gd name="T5" fmla="*/ 74 h 445"/>
                <a:gd name="T6" fmla="*/ 5400 w 5760"/>
                <a:gd name="T7" fmla="*/ 65 h 445"/>
                <a:gd name="T8" fmla="*/ 5394 w 5760"/>
                <a:gd name="T9" fmla="*/ 44 h 445"/>
                <a:gd name="T10" fmla="*/ 5366 w 5760"/>
                <a:gd name="T11" fmla="*/ 18 h 445"/>
                <a:gd name="T12" fmla="*/ 5284 w 5760"/>
                <a:gd name="T13" fmla="*/ 7 h 445"/>
                <a:gd name="T14" fmla="*/ 5003 w 5760"/>
                <a:gd name="T15" fmla="*/ 22 h 445"/>
                <a:gd name="T16" fmla="*/ 4938 w 5760"/>
                <a:gd name="T17" fmla="*/ 55 h 445"/>
                <a:gd name="T18" fmla="*/ 4806 w 5760"/>
                <a:gd name="T19" fmla="*/ 86 h 445"/>
                <a:gd name="T20" fmla="*/ 4708 w 5760"/>
                <a:gd name="T21" fmla="*/ 96 h 445"/>
                <a:gd name="T22" fmla="*/ 4630 w 5760"/>
                <a:gd name="T23" fmla="*/ 75 h 445"/>
                <a:gd name="T24" fmla="*/ 4566 w 5760"/>
                <a:gd name="T25" fmla="*/ 25 h 445"/>
                <a:gd name="T26" fmla="*/ 4482 w 5760"/>
                <a:gd name="T27" fmla="*/ 9 h 445"/>
                <a:gd name="T28" fmla="*/ 4378 w 5760"/>
                <a:gd name="T29" fmla="*/ 39 h 445"/>
                <a:gd name="T30" fmla="*/ 4204 w 5760"/>
                <a:gd name="T31" fmla="*/ 74 h 445"/>
                <a:gd name="T32" fmla="*/ 3988 w 5760"/>
                <a:gd name="T33" fmla="*/ 86 h 445"/>
                <a:gd name="T34" fmla="*/ 3778 w 5760"/>
                <a:gd name="T35" fmla="*/ 86 h 445"/>
                <a:gd name="T36" fmla="*/ 3622 w 5760"/>
                <a:gd name="T37" fmla="*/ 74 h 445"/>
                <a:gd name="T38" fmla="*/ 3562 w 5760"/>
                <a:gd name="T39" fmla="*/ 50 h 445"/>
                <a:gd name="T40" fmla="*/ 3496 w 5760"/>
                <a:gd name="T41" fmla="*/ 44 h 445"/>
                <a:gd name="T42" fmla="*/ 3448 w 5760"/>
                <a:gd name="T43" fmla="*/ 55 h 445"/>
                <a:gd name="T44" fmla="*/ 3388 w 5760"/>
                <a:gd name="T45" fmla="*/ 74 h 445"/>
                <a:gd name="T46" fmla="*/ 3016 w 5760"/>
                <a:gd name="T47" fmla="*/ 96 h 445"/>
                <a:gd name="T48" fmla="*/ 2828 w 5760"/>
                <a:gd name="T49" fmla="*/ 112 h 445"/>
                <a:gd name="T50" fmla="*/ 2726 w 5760"/>
                <a:gd name="T51" fmla="*/ 101 h 445"/>
                <a:gd name="T52" fmla="*/ 2694 w 5760"/>
                <a:gd name="T53" fmla="*/ 56 h 445"/>
                <a:gd name="T54" fmla="*/ 2642 w 5760"/>
                <a:gd name="T55" fmla="*/ 50 h 445"/>
                <a:gd name="T56" fmla="*/ 2542 w 5760"/>
                <a:gd name="T57" fmla="*/ 79 h 445"/>
                <a:gd name="T58" fmla="*/ 2428 w 5760"/>
                <a:gd name="T59" fmla="*/ 93 h 445"/>
                <a:gd name="T60" fmla="*/ 2306 w 5760"/>
                <a:gd name="T61" fmla="*/ 75 h 445"/>
                <a:gd name="T62" fmla="*/ 2258 w 5760"/>
                <a:gd name="T63" fmla="*/ 70 h 445"/>
                <a:gd name="T64" fmla="*/ 2169 w 5760"/>
                <a:gd name="T65" fmla="*/ 3 h 445"/>
                <a:gd name="T66" fmla="*/ 2032 w 5760"/>
                <a:gd name="T67" fmla="*/ 64 h 445"/>
                <a:gd name="T68" fmla="*/ 1778 w 5760"/>
                <a:gd name="T69" fmla="*/ 86 h 445"/>
                <a:gd name="T70" fmla="*/ 1544 w 5760"/>
                <a:gd name="T71" fmla="*/ 75 h 445"/>
                <a:gd name="T72" fmla="*/ 1466 w 5760"/>
                <a:gd name="T73" fmla="*/ 74 h 445"/>
                <a:gd name="T74" fmla="*/ 1412 w 5760"/>
                <a:gd name="T75" fmla="*/ 50 h 445"/>
                <a:gd name="T76" fmla="*/ 1358 w 5760"/>
                <a:gd name="T77" fmla="*/ 44 h 445"/>
                <a:gd name="T78" fmla="*/ 1292 w 5760"/>
                <a:gd name="T79" fmla="*/ 55 h 445"/>
                <a:gd name="T80" fmla="*/ 1124 w 5760"/>
                <a:gd name="T81" fmla="*/ 91 h 445"/>
                <a:gd name="T82" fmla="*/ 948 w 5760"/>
                <a:gd name="T83" fmla="*/ 127 h 445"/>
                <a:gd name="T84" fmla="*/ 708 w 5760"/>
                <a:gd name="T85" fmla="*/ 122 h 445"/>
                <a:gd name="T86" fmla="*/ 534 w 5760"/>
                <a:gd name="T87" fmla="*/ 80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80 h 445"/>
                <a:gd name="T98" fmla="*/ 192 w 5760"/>
                <a:gd name="T99" fmla="*/ 96 h 445"/>
                <a:gd name="T100" fmla="*/ 90 w 5760"/>
                <a:gd name="T101" fmla="*/ 96 h 445"/>
                <a:gd name="T102" fmla="*/ 0 w 5760"/>
                <a:gd name="T103" fmla="*/ 80 h 445"/>
                <a:gd name="T104" fmla="*/ 5712 w 5760"/>
                <a:gd name="T105" fmla="*/ 397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6" name="Freeform 22">
              <a:extLst>
                <a:ext uri="{FF2B5EF4-FFF2-40B4-BE49-F238E27FC236}">
                  <a16:creationId xmlns:a16="http://schemas.microsoft.com/office/drawing/2014/main" id="{F591FF54-172D-41D8-A68D-33DD57E1C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45 w 5770"/>
                <a:gd name="T1" fmla="*/ 50 h 174"/>
                <a:gd name="T2" fmla="*/ 4739 w 5770"/>
                <a:gd name="T3" fmla="*/ 100 h 174"/>
                <a:gd name="T4" fmla="*/ 4608 w 5770"/>
                <a:gd name="T5" fmla="*/ 75 h 174"/>
                <a:gd name="T6" fmla="*/ 4566 w 5770"/>
                <a:gd name="T7" fmla="*/ 29 h 174"/>
                <a:gd name="T8" fmla="*/ 4446 w 5770"/>
                <a:gd name="T9" fmla="*/ 29 h 174"/>
                <a:gd name="T10" fmla="*/ 4154 w 5770"/>
                <a:gd name="T11" fmla="*/ 81 h 174"/>
                <a:gd name="T12" fmla="*/ 3783 w 5770"/>
                <a:gd name="T13" fmla="*/ 88 h 174"/>
                <a:gd name="T14" fmla="*/ 3585 w 5770"/>
                <a:gd name="T15" fmla="*/ 56 h 174"/>
                <a:gd name="T16" fmla="*/ 3478 w 5770"/>
                <a:gd name="T17" fmla="*/ 44 h 174"/>
                <a:gd name="T18" fmla="*/ 3304 w 5770"/>
                <a:gd name="T19" fmla="*/ 75 h 174"/>
                <a:gd name="T20" fmla="*/ 2830 w 5770"/>
                <a:gd name="T21" fmla="*/ 116 h 174"/>
                <a:gd name="T22" fmla="*/ 2687 w 5770"/>
                <a:gd name="T23" fmla="*/ 75 h 174"/>
                <a:gd name="T24" fmla="*/ 2603 w 5770"/>
                <a:gd name="T25" fmla="*/ 72 h 174"/>
                <a:gd name="T26" fmla="*/ 2400 w 5770"/>
                <a:gd name="T27" fmla="*/ 100 h 174"/>
                <a:gd name="T28" fmla="*/ 2262 w 5770"/>
                <a:gd name="T29" fmla="*/ 68 h 174"/>
                <a:gd name="T30" fmla="*/ 2135 w 5770"/>
                <a:gd name="T31" fmla="*/ 29 h 174"/>
                <a:gd name="T32" fmla="*/ 1931 w 5770"/>
                <a:gd name="T33" fmla="*/ 88 h 174"/>
                <a:gd name="T34" fmla="*/ 1509 w 5770"/>
                <a:gd name="T35" fmla="*/ 78 h 174"/>
                <a:gd name="T36" fmla="*/ 1413 w 5770"/>
                <a:gd name="T37" fmla="*/ 44 h 174"/>
                <a:gd name="T38" fmla="*/ 1317 w 5770"/>
                <a:gd name="T39" fmla="*/ 44 h 174"/>
                <a:gd name="T40" fmla="*/ 1042 w 5770"/>
                <a:gd name="T41" fmla="*/ 116 h 174"/>
                <a:gd name="T42" fmla="*/ 652 w 5770"/>
                <a:gd name="T43" fmla="*/ 116 h 174"/>
                <a:gd name="T44" fmla="*/ 442 w 5770"/>
                <a:gd name="T45" fmla="*/ 50 h 174"/>
                <a:gd name="T46" fmla="*/ 377 w 5770"/>
                <a:gd name="T47" fmla="*/ 32 h 174"/>
                <a:gd name="T48" fmla="*/ 305 w 5770"/>
                <a:gd name="T49" fmla="*/ 81 h 174"/>
                <a:gd name="T50" fmla="*/ 144 w 5770"/>
                <a:gd name="T51" fmla="*/ 106 h 174"/>
                <a:gd name="T52" fmla="*/ 0 w 5770"/>
                <a:gd name="T53" fmla="*/ 75 h 174"/>
                <a:gd name="T54" fmla="*/ 167 w 5770"/>
                <a:gd name="T55" fmla="*/ 88 h 174"/>
                <a:gd name="T56" fmla="*/ 323 w 5770"/>
                <a:gd name="T57" fmla="*/ 68 h 174"/>
                <a:gd name="T58" fmla="*/ 383 w 5770"/>
                <a:gd name="T59" fmla="*/ 24 h 174"/>
                <a:gd name="T60" fmla="*/ 460 w 5770"/>
                <a:gd name="T61" fmla="*/ 44 h 174"/>
                <a:gd name="T62" fmla="*/ 706 w 5770"/>
                <a:gd name="T63" fmla="*/ 112 h 174"/>
                <a:gd name="T64" fmla="*/ 1084 w 5770"/>
                <a:gd name="T65" fmla="*/ 88 h 174"/>
                <a:gd name="T66" fmla="*/ 1329 w 5770"/>
                <a:gd name="T67" fmla="*/ 29 h 174"/>
                <a:gd name="T68" fmla="*/ 1425 w 5770"/>
                <a:gd name="T69" fmla="*/ 32 h 174"/>
                <a:gd name="T70" fmla="*/ 1545 w 5770"/>
                <a:gd name="T71" fmla="*/ 72 h 174"/>
                <a:gd name="T72" fmla="*/ 1955 w 5770"/>
                <a:gd name="T73" fmla="*/ 75 h 174"/>
                <a:gd name="T74" fmla="*/ 2219 w 5770"/>
                <a:gd name="T75" fmla="*/ 3 h 174"/>
                <a:gd name="T76" fmla="*/ 2334 w 5770"/>
                <a:gd name="T77" fmla="*/ 78 h 174"/>
                <a:gd name="T78" fmla="*/ 2543 w 5770"/>
                <a:gd name="T79" fmla="*/ 75 h 174"/>
                <a:gd name="T80" fmla="*/ 2699 w 5770"/>
                <a:gd name="T81" fmla="*/ 24 h 174"/>
                <a:gd name="T82" fmla="*/ 2776 w 5770"/>
                <a:gd name="T83" fmla="*/ 100 h 174"/>
                <a:gd name="T84" fmla="*/ 3095 w 5770"/>
                <a:gd name="T85" fmla="*/ 78 h 174"/>
                <a:gd name="T86" fmla="*/ 3454 w 5770"/>
                <a:gd name="T87" fmla="*/ 32 h 174"/>
                <a:gd name="T88" fmla="*/ 3550 w 5770"/>
                <a:gd name="T89" fmla="*/ 29 h 174"/>
                <a:gd name="T90" fmla="*/ 3699 w 5770"/>
                <a:gd name="T91" fmla="*/ 72 h 174"/>
                <a:gd name="T92" fmla="*/ 4046 w 5770"/>
                <a:gd name="T93" fmla="*/ 78 h 174"/>
                <a:gd name="T94" fmla="*/ 4387 w 5770"/>
                <a:gd name="T95" fmla="*/ 29 h 174"/>
                <a:gd name="T96" fmla="*/ 4542 w 5770"/>
                <a:gd name="T97" fmla="*/ 6 h 174"/>
                <a:gd name="T98" fmla="*/ 4596 w 5770"/>
                <a:gd name="T99" fmla="*/ 44 h 174"/>
                <a:gd name="T100" fmla="*/ 4692 w 5770"/>
                <a:gd name="T101" fmla="*/ 81 h 174"/>
                <a:gd name="T102" fmla="*/ 4879 w 5770"/>
                <a:gd name="T103" fmla="*/ 68 h 174"/>
                <a:gd name="T104" fmla="*/ 5070 w 5770"/>
                <a:gd name="T105" fmla="*/ 14 h 174"/>
                <a:gd name="T106" fmla="*/ 5232 w 5770"/>
                <a:gd name="T107" fmla="*/ 9 h 174"/>
                <a:gd name="T108" fmla="*/ 5405 w 5770"/>
                <a:gd name="T109" fmla="*/ 29 h 174"/>
                <a:gd name="T110" fmla="*/ 5417 w 5770"/>
                <a:gd name="T111" fmla="*/ 56 h 174"/>
                <a:gd name="T112" fmla="*/ 5608 w 5770"/>
                <a:gd name="T113" fmla="*/ 72 h 174"/>
                <a:gd name="T114" fmla="*/ 5662 w 5770"/>
                <a:gd name="T115" fmla="*/ 78 h 174"/>
                <a:gd name="T116" fmla="*/ 5429 w 5770"/>
                <a:gd name="T117" fmla="*/ 72 h 174"/>
                <a:gd name="T118" fmla="*/ 5405 w 5770"/>
                <a:gd name="T119" fmla="*/ 44 h 174"/>
                <a:gd name="T120" fmla="*/ 5345 w 5770"/>
                <a:gd name="T121" fmla="*/ 29 h 174"/>
                <a:gd name="T122" fmla="*/ 5171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</p:grpSp>
      <p:sp>
        <p:nvSpPr>
          <p:cNvPr id="2071" name="Rectangle 23">
            <a:extLst>
              <a:ext uri="{FF2B5EF4-FFF2-40B4-BE49-F238E27FC236}">
                <a16:creationId xmlns:a16="http://schemas.microsoft.com/office/drawing/2014/main" id="{3E5B0871-9D43-425C-8E0D-D77E7358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00200"/>
            <a:ext cx="10356851" cy="182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C705AD97-7922-4584-8601-B002FF0343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C7D6BFD2-1677-4AEC-B989-BA4A41D5AC5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  <a:tab pos="1628775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E28C967F-84FF-4B30-B26D-730FC572F2A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336947" eaLnBrk="1" hangingPunct="1">
              <a:buClrTx/>
              <a:buSzPct val="100000"/>
              <a:buFontTx/>
              <a:buNone/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A4278C0E-AE62-4BB2-942B-EF17288FDE6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EC54F0AB-1EED-4EE8-8048-CABC1445F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66451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72296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8859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2288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5717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29146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AD13826-EBD2-42F3-A90A-F78077C16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3425" y="0"/>
            <a:ext cx="8713788" cy="908050"/>
          </a:xfrm>
        </p:spPr>
        <p:txBody>
          <a:bodyPr/>
          <a:lstStyle/>
          <a:p>
            <a:pPr defTabSz="336947" eaLnBrk="1" hangingPunct="1">
              <a:buClrTx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Prawo rzymskie – </a:t>
            </a:r>
            <a:r>
              <a:rPr lang="pl-PL" sz="2800">
                <a:solidFill>
                  <a:srgbClr val="FFFF00"/>
                </a:solidFill>
                <a:latin typeface="Arial" panose="020B0604020202020204" pitchFamily="34" charset="0"/>
              </a:rPr>
              <a:t>Zobowiązania III</a:t>
            </a:r>
            <a:endParaRPr lang="pl-PL" sz="28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87E724EC-CB94-4C35-A80D-87C13FFA947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9011" y="741872"/>
            <a:ext cx="12033849" cy="5782753"/>
          </a:xfrm>
        </p:spPr>
        <p:txBody>
          <a:bodyPr vert="horz" wrap="square" lIns="67500" tIns="35100" rIns="67500" bIns="35100" numCol="1" anchor="t" anchorCtr="0" compatLnSpc="1">
            <a:prstTxWarp prst="textNoShape">
              <a:avLst/>
            </a:prstTxWarp>
          </a:bodyPr>
          <a:lstStyle/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dr hab. Jacek Wiewiorowski, profesor uczelni 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Kierownik Zakładu Prawa Rzymskiego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Katedra Prawa Cywilnego </a:t>
            </a:r>
            <a:r>
              <a:rPr lang="pl-PL" sz="1600" dirty="0" err="1">
                <a:latin typeface="Arial" panose="020B0604020202020204" pitchFamily="34" charset="0"/>
              </a:rPr>
              <a:t>WPiA</a:t>
            </a:r>
            <a:r>
              <a:rPr lang="pl-PL" sz="1600" dirty="0">
                <a:latin typeface="Arial" panose="020B0604020202020204" pitchFamily="34" charset="0"/>
              </a:rPr>
              <a:t> UG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Dalsze informacje: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http://prawo.ug.edu.pl/pracownik/59485/jacek_wiewiorowski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6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6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Konsultacje: poniedziałek, godz. 17.15-18.45, pokój 4039/MS </a:t>
            </a:r>
            <a:r>
              <a:rPr lang="pl-PL" sz="1600" dirty="0" err="1">
                <a:latin typeface="Arial" panose="020B0604020202020204" pitchFamily="34" charset="0"/>
              </a:rPr>
              <a:t>Teams</a:t>
            </a:r>
            <a:endParaRPr lang="pl-PL" sz="16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Link: 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https://teams.microsoft.com/l/meetup-join/19%3ameeting_MTE3Y2ZjNzYtYzJiYS00ODM1LWE3ZDUtOWMwMGEwOTgzYTll%40thread.v2/0?context=%7b%22Tid%22%3a%222d9a5a9f-69b7-4940-a1a6-af55f35ba069%22%2c%22Oid%22%3a%22c7c36e68-500b-45ca-a104-6b5cd7098bed%22%7d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6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Kontakt: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E-mail: jacek.wiewiorowski@prawo.ug.edu.pl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Telefon: +48 58 523 29 50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Pokój  4039 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E-mail do sekretariatu: sekretariat04@prawo.ug.edu.pl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Telefon do sekretariatu: +48 58 523 28 51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Strona Zakładu Prawa Rzymskiego:  http://www.praworzymskie.ug.edu.pl/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600" dirty="0">
                <a:latin typeface="Arial" panose="020B0604020202020204" pitchFamily="34" charset="0"/>
              </a:rPr>
              <a:t>Link – wykład: https://teams.microsoft.com/l/meetup-join/19%3aoCH9bipu86UNylZuQX4V5xBWqodpjs-ONumUyGCP3IY1%40thread.tacv2/1728982393616?context=%7b%22Tid%22%3a%222d9a5a9f-69b7-4940-a1a6-af55f35ba069%22%2c%22Oid%22%3a%22c7c36e68-500b-45ca-a104-6b5cd7098bed%22%7d</a:t>
            </a:r>
          </a:p>
        </p:txBody>
      </p:sp>
    </p:spTree>
    <p:extLst>
      <p:ext uri="{BB962C8B-B14F-4D97-AF65-F5344CB8AC3E}">
        <p14:creationId xmlns:p14="http://schemas.microsoft.com/office/powerpoint/2010/main" val="32803215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309" y="166255"/>
            <a:ext cx="11448859" cy="6691745"/>
          </a:xfrm>
        </p:spPr>
        <p:txBody>
          <a:bodyPr/>
          <a:lstStyle/>
          <a:p>
            <a:pPr marL="0" indent="0"/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Etapy rozwoju zastawu rzymskiego</a:t>
            </a:r>
          </a:p>
          <a:p>
            <a:pPr marL="0" indent="0"/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Fiducia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(cum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creditore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contracta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przewłaszczenie na zabezpieczenie rzeczy (własność </a:t>
            </a:r>
            <a:r>
              <a:rPr lang="pl-P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kwirytarna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przez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mancipatio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lub 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iure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cessio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 dodatkowa nieformalne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pactum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fiduciae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zobowiązujące do zwrotnego przewłaszczenia rzeczy w razie zaspokojenia jego roszczeń</a:t>
            </a:r>
          </a:p>
          <a:p>
            <a:pPr marL="0" indent="0"/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ułatwione zasiedzenie dla dłużnika jeśli objął rzecz w posiadanie: jednoroczny termin (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usureceptio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fiduciae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causa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bez tytułu i dobrej wiary</a:t>
            </a:r>
          </a:p>
          <a:p>
            <a:pPr marL="0" indent="0"/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wierzyciel – nakaz sprzedaży rzeczy i nadwyżka wydawana dłużnikowi (późna Republika) </a:t>
            </a:r>
          </a:p>
          <a:p>
            <a:pPr marL="0" indent="0"/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dłużnikowi przysługiwała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fiduciae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wydanie rzeczy (infamia)</a:t>
            </a:r>
          </a:p>
          <a:p>
            <a:pPr marL="0" indent="0"/>
            <a:r>
              <a:rPr lang="pl-PL" sz="2000" i="1" dirty="0" err="1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Pignus</a:t>
            </a:r>
            <a:r>
              <a:rPr lang="pl-PL" sz="2000" i="1" dirty="0">
                <a:solidFill>
                  <a:srgbClr val="FFC000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u="sng" dirty="0">
                <a:solidFill>
                  <a:srgbClr val="FFC000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(kontrakt realny)-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przeniesienie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naturalis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(dzierżenia) rzeczy (też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mancipi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także będących przedmiotem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bonorum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endParaRPr lang="pl-PL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zastawnik: ochrona jako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interdicta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ale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furtum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usus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wobec obu stron</a:t>
            </a:r>
          </a:p>
          <a:p>
            <a:pPr marL="0" indent="0"/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Hypotheca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(początkowo też nazwa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pignus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zastaw umowny znany już w okresie </a:t>
            </a:r>
            <a:r>
              <a:rPr lang="pl-P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późnorepublikańskim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(na rzeczach „wwiezionych, wniesionych i wprowadzonych” przez dzierżawcę lub najemcę lokalu – też rzeczy ruchome)</a:t>
            </a:r>
          </a:p>
          <a:p>
            <a:pPr marL="0" indent="0"/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interdictum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Salvianum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następnie rzeczowa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Serviana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przysługująca też innym zastawnikom (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quasi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Serviana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/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Powstanie i zgaśnięcie zastawu</a:t>
            </a:r>
          </a:p>
          <a:p>
            <a:pPr marL="0" indent="0"/>
            <a:endParaRPr lang="pl-PL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04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7" y="0"/>
            <a:ext cx="12053454" cy="6127752"/>
          </a:xfrm>
        </p:spPr>
        <p:txBody>
          <a:bodyPr/>
          <a:lstStyle/>
          <a:p>
            <a:pPr algn="just"/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Zastaw -  realizacja praw </a:t>
            </a:r>
          </a:p>
          <a:p>
            <a:pPr algn="just"/>
            <a:endParaRPr lang="pl-PL" sz="2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Klauzule dodatkowe</a:t>
            </a:r>
          </a:p>
          <a:p>
            <a:pPr algn="just">
              <a:buFontTx/>
              <a:buChar char="-"/>
            </a:pPr>
            <a:r>
              <a:rPr lang="pl-PL" sz="19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19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commissoria</a:t>
            </a:r>
            <a:r>
              <a:rPr lang="pl-PL" sz="1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zezwalała zastawnikowi zachować rzecz na własność (jako </a:t>
            </a:r>
            <a:r>
              <a:rPr lang="pl-PL" sz="1900" i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datio</a:t>
            </a:r>
            <a:r>
              <a:rPr lang="pl-PL" sz="19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1900" i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solutum</a:t>
            </a:r>
            <a:r>
              <a:rPr lang="pl-PL" sz="19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 miejsce świadczenia lub uznanie zastawu za sprzedany wierzycielowi) – </a:t>
            </a:r>
            <a:r>
              <a:rPr lang="pl-PL" sz="19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zakazana 326 r. (C. 8.43.3)</a:t>
            </a:r>
            <a:endParaRPr lang="pl-PL" sz="1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l-PL" sz="19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pactum</a:t>
            </a:r>
            <a:r>
              <a:rPr lang="pl-PL" sz="19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l-PL" sz="19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vendendo</a:t>
            </a:r>
            <a:r>
              <a:rPr lang="pl-PL" sz="19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nieformalna umowa o sprzedaży znana b. wcześnie, w prawie klasycznym – element dorozumiany zastawu (stąd konieczność zamieszczania </a:t>
            </a:r>
            <a:r>
              <a:rPr lang="pl-PL" sz="19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pactum</a:t>
            </a:r>
            <a:r>
              <a:rPr lang="pl-PL" sz="19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de non </a:t>
            </a:r>
            <a:r>
              <a:rPr lang="pl-PL" sz="19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vendere</a:t>
            </a:r>
            <a:r>
              <a:rPr lang="pl-PL" sz="19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liceat</a:t>
            </a:r>
            <a:r>
              <a:rPr lang="pl-PL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buFontTx/>
              <a:buChar char="-"/>
            </a:pPr>
            <a:r>
              <a:rPr lang="pl-PL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19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pactum</a:t>
            </a:r>
            <a:r>
              <a:rPr lang="pl-PL" sz="19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antichreticum</a:t>
            </a:r>
            <a:r>
              <a:rPr lang="pl-PL" sz="19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(prawa hellenistyczne - opornie) – możliwość używania i czerpania pożytków, 	zaliczanych na poczet długu (generalnie akceptowane w tradycji romanistycznej)</a:t>
            </a:r>
          </a:p>
          <a:p>
            <a:pPr algn="just">
              <a:buFontTx/>
              <a:buChar char="-"/>
            </a:pPr>
            <a:endParaRPr lang="pl-PL" sz="1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1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zastawów wielokrotnych </a:t>
            </a:r>
            <a:r>
              <a:rPr lang="pl-PL" sz="2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t-BR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asada </a:t>
            </a:r>
            <a:r>
              <a:rPr lang="pt-BR" sz="21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prior tempore potior iure</a:t>
            </a:r>
            <a:r>
              <a:rPr lang="pt-BR" sz="2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(pierwszeństwo w czasie daje lepsze prawa)</a:t>
            </a:r>
          </a:p>
          <a:p>
            <a:pPr marL="0" indent="0" algn="just"/>
            <a:r>
              <a:rPr lang="pl-PL" sz="2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Realizacja zastawu przy hierarchii zastawów</a:t>
            </a:r>
          </a:p>
          <a:p>
            <a:pPr marL="0" indent="0" algn="just"/>
            <a:r>
              <a:rPr lang="pl-PL" sz="2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Rozszerzanie zakresu przedmiotu zastawu</a:t>
            </a:r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zastaw na prawach (pryncypat); generalny zastaw na majątku – okres późnoklasyczny oraz zastaw wierzytelności</a:t>
            </a:r>
            <a:endParaRPr lang="pl-PL" sz="21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Podzastaw (</a:t>
            </a:r>
            <a:r>
              <a:rPr lang="pl-PL" sz="21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pignus</a:t>
            </a:r>
            <a:r>
              <a:rPr lang="pl-PL" sz="21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pignoris</a:t>
            </a:r>
            <a:r>
              <a:rPr lang="pl-PL" sz="21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10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subpignus</a:t>
            </a:r>
            <a:r>
              <a:rPr lang="pl-PL" sz="2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/>
            <a:r>
              <a:rPr lang="pl-PL" sz="2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Wady zastawu rzymskiego </a:t>
            </a:r>
            <a:r>
              <a:rPr lang="pl-PL" sz="21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brak jawności zastawów i przywileje pierwszeństwa dla hipotek ustawowych</a:t>
            </a:r>
          </a:p>
          <a:p>
            <a:pPr marL="0" indent="0" algn="just"/>
            <a:endParaRPr lang="pl-PL" sz="21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2287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F8C429-447C-42E0-9964-FB25D918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295399"/>
          </a:xfrm>
        </p:spPr>
        <p:txBody>
          <a:bodyPr/>
          <a:lstStyle/>
          <a:p>
            <a:pPr algn="l"/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literalne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osiągnięte porozumienie trzeba było wyrazić w postaci formalnego wpisu do księgi rachunkowej (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transcripticia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chirographum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lub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syngrapha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C174F2-2067-46C0-B506-DFAC30C8B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28700"/>
            <a:ext cx="12191998" cy="5724525"/>
          </a:xfrm>
        </p:spPr>
        <p:txBody>
          <a:bodyPr/>
          <a:lstStyle/>
          <a:p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Domowe księgi rachunkowe 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codices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accepti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expensi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wyszły z użycia pod koniec okresu klasycznego: rozbudowa rzymskiego systemu kontraktowego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(ale nie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argentarii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powstanie nowych zobowiązań (literalnych) tylko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transcripticia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(formalnie nowe zobowiązania</a:t>
            </a:r>
          </a:p>
          <a:p>
            <a:pPr>
              <a:buFontTx/>
              <a:buChar char="-"/>
            </a:pP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 literalny oparty na wpisach do ksiąg rachunkowych tworzył zobowiązanie według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endParaRPr lang="pl-PL" sz="24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gentium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dłużnik wystawiał akt pisemny zwany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chirographum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lub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syngrapha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w którym uznawał, że jest coś winien drugiemu, chociaż nie było stypulacji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Funkcja i znaczenie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377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838200"/>
            <a:ext cx="12192000" cy="140856"/>
          </a:xfrm>
        </p:spPr>
        <p:txBody>
          <a:bodyPr/>
          <a:lstStyle/>
          <a:p>
            <a:pPr algn="l"/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konsensualne - przez porozumienie stron objawione na zewnątrz, bez jakichkolwiek dalszych wymogów (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emptio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venditio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kupno-sprzedaż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najem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zlecenie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spółka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b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7" y="1523999"/>
            <a:ext cx="12044218" cy="5209309"/>
          </a:xfrm>
        </p:spPr>
        <p:txBody>
          <a:bodyPr/>
          <a:lstStyle/>
          <a:p>
            <a:r>
              <a:rPr lang="pl-PL" sz="22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emptio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venditio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zamiana (kontrakt nienazwany – ‚realne’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permutatio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 do sprzedaży gotówkowej –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emptio-veditio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(późna Republika)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artość realna</a:t>
            </a:r>
            <a:endParaRPr lang="pl-PL" sz="2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G. 3.139; I. 3.23 pr.: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kontrakt dochodził do skutku przez osiągnięcie </a:t>
            </a:r>
            <a:r>
              <a:rPr lang="pl-PL" sz="2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porozumienia</a:t>
            </a:r>
            <a:r>
              <a:rPr lang="pl-PL" sz="2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2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</a:t>
            </a:r>
            <a:r>
              <a:rPr lang="pl-PL" sz="2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pl-PL" sz="2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do ceny</a:t>
            </a:r>
            <a:r>
              <a:rPr lang="pl-PL" sz="2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2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l-PL" sz="22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zwycięstwo </a:t>
            </a:r>
            <a:r>
              <a:rPr lang="pl-PL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Prokulianów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uwaga: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pl-PL" sz="22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laesio</a:t>
            </a:r>
            <a:r>
              <a:rPr lang="pl-PL" sz="22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enormis</a:t>
            </a:r>
            <a:r>
              <a:rPr lang="pl-PL" sz="22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sz="22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równocześnie porozumienie </a:t>
            </a:r>
            <a:r>
              <a:rPr lang="pl-PL" sz="2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do rzeczy sprzedanej</a:t>
            </a:r>
            <a:r>
              <a:rPr lang="pl-PL" sz="2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2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res/</a:t>
            </a:r>
            <a:r>
              <a:rPr lang="pl-PL" sz="22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merx</a:t>
            </a:r>
            <a:r>
              <a:rPr lang="pl-PL" sz="22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venditio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hereditatis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emptio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spei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emptio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rei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speratae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essentialia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negotii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	zobowiązanie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dwustronnie zobowiązujące zupełne</a:t>
            </a:r>
            <a:r>
              <a:rPr lang="pl-PL" sz="2200" u="sng" dirty="0">
                <a:latin typeface="Arial" panose="020B0604020202020204" pitchFamily="34" charset="0"/>
                <a:cs typeface="Arial" panose="020B0604020202020204" pitchFamily="34" charset="0"/>
              </a:rPr>
              <a:t>, jak wszystkie kontrakty konsensualne </a:t>
            </a:r>
            <a:r>
              <a:rPr lang="pl-PL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2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22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endParaRPr lang="pl-PL" sz="2200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	(możliwa forma pisemna wyrażenia konsensusu)</a:t>
            </a:r>
            <a:endParaRPr lang="pl-PL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	Sprzedaż kredytowa – poza 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fides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, ew.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lub kontrakt literalny</a:t>
            </a:r>
          </a:p>
          <a:p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Pacta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adiecta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klauzule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w interesie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sprzedawcy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lub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kupującego</a:t>
            </a:r>
          </a:p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sprzedaż z zastrzeżeniem własności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całkowitej zapłaty ceny?</a:t>
            </a:r>
          </a:p>
          <a:p>
            <a:endParaRPr lang="pl-PL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885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08364" y="1"/>
            <a:ext cx="10165004" cy="618835"/>
          </a:xfrm>
        </p:spPr>
        <p:txBody>
          <a:bodyPr/>
          <a:lstStyle/>
          <a:p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kontrakt </a:t>
            </a:r>
            <a:r>
              <a:rPr lang="pl-PL" sz="3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emptio</a:t>
            </a:r>
            <a:r>
              <a:rPr lang="pl-PL" sz="3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venditio</a:t>
            </a:r>
            <a:r>
              <a:rPr lang="pl-PL" sz="3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618837"/>
            <a:ext cx="12044217" cy="6132946"/>
          </a:xfrm>
        </p:spPr>
        <p:txBody>
          <a:bodyPr/>
          <a:lstStyle/>
          <a:p>
            <a:pPr marL="0" indent="0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Sprzedawca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venditor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obowiązek wydania rzeczy w stanie niepogorszonym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facere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culpa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(korzyść) i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custodia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(prawo justyniańskie – jeśli odpowiedzialność przyjął) –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zapewnienie spokojnego posiadania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Kupujący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emptor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obowiązek przeniesienie własności sumy pieniężnej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dare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– Justynian: na równi z zapłatą udzielenie i zabezpieczenie kredytu) –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culpa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zasada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periculum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emptoris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(</a:t>
            </a:r>
            <a:r>
              <a:rPr lang="pl-PL" sz="23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tylko przypadek </a:t>
            </a:r>
            <a:r>
              <a:rPr lang="pl-PL" sz="23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maior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dyskutowane w prawie recypowanym (problem 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casum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sentit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dominus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/>
            <a:endParaRPr lang="pl-PL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venditi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empti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– skargi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endParaRPr lang="pl-PL" sz="23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3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Rękojmia za wady prawne: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sprzedaż rzeczy obciążonej prawem innego podmiotu – własność głównie </a:t>
            </a:r>
          </a:p>
          <a:p>
            <a:pPr marL="0" indent="0"/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Pierwotna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auctoritatis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(sprzedaż </a:t>
            </a:r>
            <a:r>
              <a:rPr lang="pl-PL" sz="2300" dirty="0" err="1">
                <a:latin typeface="Arial" panose="020B0604020202020204" pitchFamily="34" charset="0"/>
                <a:cs typeface="Arial" panose="020B0604020202020204" pitchFamily="34" charset="0"/>
              </a:rPr>
              <a:t>mancypacyjna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duplum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): w stosunku do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emptio-venditio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ewikcja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300" dirty="0" err="1">
                <a:latin typeface="Arial" panose="020B0604020202020204" pitchFamily="34" charset="0"/>
                <a:cs typeface="Arial" panose="020B0604020202020204" pitchFamily="34" charset="0"/>
              </a:rPr>
              <a:t>przedjustyniańska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dodatkowa stypulacja ‚gwarancyjna’):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nawiązania późniejsze</a:t>
            </a:r>
          </a:p>
        </p:txBody>
      </p:sp>
    </p:spTree>
    <p:extLst>
      <p:ext uri="{BB962C8B-B14F-4D97-AF65-F5344CB8AC3E}">
        <p14:creationId xmlns:p14="http://schemas.microsoft.com/office/powerpoint/2010/main" val="2332030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8545" y="0"/>
            <a:ext cx="12053455" cy="6751783"/>
          </a:xfrm>
        </p:spPr>
        <p:txBody>
          <a:bodyPr/>
          <a:lstStyle/>
          <a:p>
            <a:pPr marL="0" indent="0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Rękojmia za wady fizyczne </a:t>
            </a:r>
          </a:p>
          <a:p>
            <a:pPr marL="0" indent="0"/>
            <a:r>
              <a:rPr lang="pl-PL" sz="2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sprzedaż </a:t>
            </a:r>
            <a:r>
              <a:rPr lang="pl-PL" sz="22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macypacyjna</a:t>
            </a:r>
            <a:r>
              <a:rPr lang="pl-PL" sz="2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gruntu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 de modo agri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podwójną wartość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brakującej powierzchni</a:t>
            </a:r>
          </a:p>
          <a:p>
            <a:pPr marL="0" indent="0"/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edykt edyla kurulnego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II w. p.n.e. (targi – zwierzęta i niewolnicy): rozszerzenie na wszelkie rodzaje sprzedaży za Justyniana I (wieczysta)</a:t>
            </a:r>
          </a:p>
          <a:p>
            <a:pPr marL="0" indent="0"/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redhibitoria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(w ciągu sześciu miesięcy od ujawnienia się wady ukrytej kupujący mógł odstąpić od umowy, zwracając wadliwą rzecz – jurysprudencja: nawet jeśli zniszczona ale bez winy nabywcy)</a:t>
            </a:r>
          </a:p>
          <a:p>
            <a:pPr marL="0" indent="0"/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minoris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(w ciągu roku od ujawnienia wady mógł domagać się od sprzedawcy kwoty stanowiącej różnicę między zapłaconą ceną a rzeczywistą wartością wadliwej rzeczy) </a:t>
            </a:r>
          </a:p>
          <a:p>
            <a:pPr marL="0" indent="0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innych kontraktów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(jurysprudencja – utrzymanie ważności kontraktu)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– II w. </a:t>
            </a:r>
            <a:r>
              <a:rPr lang="pl-PL" sz="2200" dirty="0" err="1">
                <a:latin typeface="Arial" panose="020B0604020202020204" pitchFamily="34" charset="0"/>
                <a:cs typeface="Arial" panose="020B0604020202020204" pitchFamily="34" charset="0"/>
              </a:rPr>
              <a:t>p.n.e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: sprzedawca musi zapłacić odszkodowanie, jeśli zataił wadę – kazuistyka utrzymująca zasadę winy ale skłaniająca się ku odpowiedzialności obiektywnej </a:t>
            </a:r>
          </a:p>
          <a:p>
            <a:pPr marL="0" indent="0"/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rzecz dla kupującego całkowicie bezwartościowa - możliwość domagania się przez kupującego całkowitego zwrotu ceny (brak swobodnego wyboru między odstąpieniem od umowy a zwrotem ceny: odmiennie niż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redhibitoria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</a:t>
            </a:r>
            <a:endParaRPr lang="pl-PL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54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413B-C194-497F-8DA5-40A0D1D3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"/>
            <a:ext cx="11887199" cy="1268413"/>
          </a:xfrm>
        </p:spPr>
        <p:txBody>
          <a:bodyPr>
            <a:norm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3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Kolejny wykład: </a:t>
            </a:r>
            <a:r>
              <a:rPr lang="pl-PL" sz="31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Zobowiązania </a:t>
            </a:r>
            <a:r>
              <a:rPr lang="pl-PL" sz="3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(wskazówki bibliograficzne)</a:t>
            </a:r>
            <a:endParaRPr lang="pl-PL" sz="315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46E6AF-3F03-4435-94CB-164BD6C75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" y="2055303"/>
            <a:ext cx="11406930" cy="3396570"/>
          </a:xfrm>
        </p:spPr>
        <p:txBody>
          <a:bodyPr>
            <a:no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  <a:latin typeface="Arial" panose="020B0604020202020204" pitchFamily="34" charset="0"/>
              </a:rPr>
              <a:t>T.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Giaro</a:t>
            </a:r>
            <a:r>
              <a:rPr lang="pl-PL" sz="2400" dirty="0">
                <a:effectLst/>
                <a:latin typeface="Arial" panose="020B0604020202020204" pitchFamily="34" charset="0"/>
              </a:rPr>
              <a:t>, W.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Dajczak</a:t>
            </a:r>
            <a:r>
              <a:rPr lang="pl-PL" sz="2400" dirty="0">
                <a:effectLst/>
                <a:latin typeface="Arial" panose="020B0604020202020204" pitchFamily="34" charset="0"/>
              </a:rPr>
              <a:t>, F.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Longchamps</a:t>
            </a:r>
            <a:r>
              <a:rPr lang="pl-PL" sz="2400" dirty="0">
                <a:effectLst/>
                <a:latin typeface="Arial" panose="020B0604020202020204" pitchFamily="34" charset="0"/>
              </a:rPr>
              <a:t> de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Bérier</a:t>
            </a:r>
            <a:r>
              <a:rPr lang="pl-PL" sz="2400" dirty="0">
                <a:effectLst/>
                <a:latin typeface="Arial" panose="020B0604020202020204" pitchFamily="34" charset="0"/>
              </a:rPr>
              <a:t>, </a:t>
            </a:r>
            <a:r>
              <a:rPr lang="pl-PL" sz="2400" i="1" dirty="0">
                <a:effectLst/>
                <a:latin typeface="Arial" panose="020B0604020202020204" pitchFamily="34" charset="0"/>
              </a:rPr>
              <a:t>Prawo rzymskie. U podstaw prawa prywatnego</a:t>
            </a:r>
            <a:r>
              <a:rPr lang="pl-PL" sz="2400" dirty="0">
                <a:effectLst/>
                <a:latin typeface="Arial" panose="020B0604020202020204" pitchFamily="34" charset="0"/>
              </a:rPr>
              <a:t>, Warszawa 2018</a:t>
            </a:r>
            <a:r>
              <a:rPr lang="pl-PL" sz="2400" baseline="30000" dirty="0">
                <a:effectLst/>
                <a:latin typeface="Arial" panose="020B0604020202020204" pitchFamily="34" charset="0"/>
              </a:rPr>
              <a:t>3</a:t>
            </a:r>
            <a:r>
              <a:rPr lang="pl-PL" sz="2400" dirty="0">
                <a:effectLst/>
                <a:latin typeface="Arial" panose="020B0604020202020204" pitchFamily="34" charset="0"/>
              </a:rPr>
              <a:t>, s. 463-602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effectLst/>
              <a:latin typeface="Arial" panose="020B0604020202020204" pitchFamily="34" charset="0"/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UWAGA: treści podane małą czcionką oraz podane na szarym tle mają charakter dodatkowy, tj. należy je przeczytać ale nie są konieczne do opanowania. </a:t>
            </a: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UWAGA: Zrealizuj zadania podane w dziale „Po przeczytaniu”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  <a:latin typeface="Arial" panose="020B0604020202020204" pitchFamily="34" charset="0"/>
              </a:rPr>
              <a:t>K. Kolańczyk, </a:t>
            </a:r>
            <a:r>
              <a:rPr lang="pl-PL" sz="2400" i="1" dirty="0">
                <a:effectLst/>
                <a:latin typeface="Arial" panose="020B0604020202020204" pitchFamily="34" charset="0"/>
              </a:rPr>
              <a:t>Prawo rzymskie</a:t>
            </a:r>
            <a:r>
              <a:rPr lang="pl-PL" sz="2400" dirty="0">
                <a:effectLst/>
                <a:latin typeface="Arial" panose="020B0604020202020204" pitchFamily="34" charset="0"/>
              </a:rPr>
              <a:t>, Warszawa 2021</a:t>
            </a:r>
            <a:r>
              <a:rPr lang="pl-PL" sz="2400" baseline="30000" dirty="0">
                <a:effectLst/>
                <a:latin typeface="Arial" panose="020B0604020202020204" pitchFamily="34" charset="0"/>
              </a:rPr>
              <a:t>6</a:t>
            </a:r>
            <a:r>
              <a:rPr lang="pl-PL" sz="2400" dirty="0">
                <a:effectLst/>
                <a:latin typeface="Arial" panose="020B0604020202020204" pitchFamily="34" charset="0"/>
              </a:rPr>
              <a:t>, s. 365-495 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461817"/>
          </a:xfrm>
        </p:spPr>
        <p:txBody>
          <a:bodyPr/>
          <a:lstStyle/>
          <a:p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Zobowiązania umowne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3345" y="600364"/>
            <a:ext cx="11134824" cy="6086763"/>
          </a:xfrm>
        </p:spPr>
        <p:txBody>
          <a:bodyPr/>
          <a:lstStyle/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kontrakt (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contractus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 w czasach historycznych rodzaj zobowiązania, które w przeciwieństwie do zobowiązań z deliktów zawiązywało się przez różne czynności ale niekoniecznie przez umowę (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contrahere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– dosłownie „ściągać”)</a:t>
            </a:r>
          </a:p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okres prawa klasycznego - zobowiązania, które nie tylko dochodziły do skutku na drodze czynności, ale ponadto były wyrazem zawartej pomiędzy stronami umowy (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 - umowa zawiązująca zobowiązanie uznane i zaskarżalne według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/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Rozszerzanie rzymskiego systemu kontraktowego: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contracti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innominati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pacta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– utrzymany nominalizm kontraktowy prawa rzymskiego (rola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/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quasi ex-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contracto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prowadzenie cudzych spraw bez zlecenia -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negotiorum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gestio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bezpodstawne wzbogacenie –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condictiones</a:t>
            </a:r>
            <a:endParaRPr lang="pl-PL" sz="22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inne - zobowiązania z tytułu opieki, chronione za pomocą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tutelae</a:t>
            </a:r>
            <a:endParaRPr lang="pl-PL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zobowiązania pomiędzy uczestnikami przypadkowej wspólności majątkowej –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communio</a:t>
            </a:r>
            <a:endParaRPr lang="pl-PL" sz="22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zobowiązanie spadkobiercy wobec legatariuszy, zawiązane przez objęcie spadku</a:t>
            </a:r>
          </a:p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77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2522"/>
            <a:ext cx="12192000" cy="6725478"/>
          </a:xfrm>
        </p:spPr>
        <p:txBody>
          <a:bodyPr/>
          <a:lstStyle/>
          <a:p>
            <a:pPr lvl="0"/>
            <a:r>
              <a:rPr lang="pl-PL" sz="2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Podział przez kryterium zawarcia – najpopularniejszy </a:t>
            </a:r>
            <a:r>
              <a:rPr lang="pl-PL" sz="2150" dirty="0" err="1">
                <a:latin typeface="Arial" panose="020B0604020202020204" pitchFamily="34" charset="0"/>
                <a:cs typeface="Arial" panose="020B0604020202020204" pitchFamily="34" charset="0"/>
              </a:rPr>
              <a:t>Gaius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 3.89 (I. 3.13.2) </a:t>
            </a:r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zawiązuje się je </a:t>
            </a:r>
            <a:r>
              <a:rPr lang="pl-PL" sz="21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pl-PL" sz="2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 (przez rzecz), </a:t>
            </a:r>
            <a:r>
              <a:rPr lang="pl-PL" sz="21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verbis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 (przez słowa), </a:t>
            </a:r>
            <a:r>
              <a:rPr lang="pl-PL" sz="21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litteris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 (przez pismo), </a:t>
            </a:r>
            <a:r>
              <a:rPr lang="pl-PL" sz="21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consensu</a:t>
            </a:r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(przez porozumienie)</a:t>
            </a:r>
          </a:p>
          <a:p>
            <a:pPr lvl="0"/>
            <a:endParaRPr lang="pl-PL" sz="2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l-PL" sz="2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realne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- wiążące i zaskarżalne stawały się dopiero, wtedy, gdy pomiędzy stronami nastąpiło, przesunięcie majątkowe w postaci wydania rzeczy (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nexum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mutuum</a:t>
            </a:r>
            <a:r>
              <a:rPr lang="pl-PL" sz="21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pożyczka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commodatum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użyczenie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precarium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depositum 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depozyt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pignus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zastaw ręczny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r>
              <a:rPr lang="pl-PL" sz="2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werbalne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- wymagały wypowiedzenia określonych słów pomiędzy osobami równocześnie obecnymi (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oraz</a:t>
            </a:r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dotis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dictio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ustanowienie posagu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Iusiurandum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liberti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przyrzeczenie wyzwoleńca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r>
              <a:rPr lang="pl-PL" sz="2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literalne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- osiągnięte porozumienie trzeba było wyrazić w postaci formalnego wpisu do księgi rachunkowej (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transcripticia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chirographum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syngrapha</a:t>
            </a:r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r>
              <a:rPr lang="pl-PL" sz="21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konsensualne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- przez porozumienie stron objawione na zewnątrz, bez jakichkolwiek dalszych wymogów (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emptio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venditio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kupno-sprzedaż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najem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spółka</a:t>
            </a:r>
            <a:r>
              <a:rPr lang="pl-PL" sz="21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zlecenie)</a:t>
            </a:r>
          </a:p>
          <a:p>
            <a:pPr lvl="0"/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 podziały: </a:t>
            </a:r>
            <a:r>
              <a:rPr lang="pl-PL" sz="21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stricti</a:t>
            </a:r>
            <a:r>
              <a:rPr lang="pl-PL" sz="21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iuris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actiones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1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21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r>
              <a:rPr lang="pl-PL" sz="21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actiones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); jednostronnie zobowiązujące- dwustronnie zobowiązujące</a:t>
            </a:r>
          </a:p>
          <a:p>
            <a:pPr lvl="0"/>
            <a:endParaRPr lang="pl-PL" sz="2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nienazwane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pacta</a:t>
            </a:r>
          </a:p>
          <a:p>
            <a:endParaRPr lang="pl-PL" sz="2150" dirty="0"/>
          </a:p>
        </p:txBody>
      </p:sp>
    </p:spTree>
    <p:extLst>
      <p:ext uri="{BB962C8B-B14F-4D97-AF65-F5344CB8AC3E}">
        <p14:creationId xmlns:p14="http://schemas.microsoft.com/office/powerpoint/2010/main" val="13669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5EF3CB-C0BB-4C21-93EC-FF63C42AA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5275"/>
            <a:ext cx="12125323" cy="190501"/>
          </a:xfrm>
        </p:spPr>
        <p:txBody>
          <a:bodyPr/>
          <a:lstStyle/>
          <a:p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przykład kontraktu werbalnego</a:t>
            </a:r>
            <a:b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06259D-B18E-4624-A532-6F8F6FEAB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2" y="485776"/>
            <a:ext cx="12125324" cy="7462837"/>
          </a:xfrm>
        </p:spPr>
        <p:txBody>
          <a:bodyPr/>
          <a:lstStyle/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werbalne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wymagały wypowiedzenia określonych słów pomiędzy osobami równocześnie obecnymi </a:t>
            </a:r>
          </a:p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Kontrakt </a:t>
            </a:r>
            <a:r>
              <a:rPr lang="pl-PL" sz="2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tipulatio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rozwinął się ze znanego już 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duodecim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tabularum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formalnego aktu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sponsio</a:t>
            </a:r>
            <a:endParaRPr lang="pl-PL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Wierzyciel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stipulator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adstipulator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ściśle osobiste;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Solutionis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causa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adiectus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stipulatu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stricti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iuris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Dłużnik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promissor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adpromissor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poręczyciel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Forma: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przysięga – pierwotnie konieczne z wyrażeniem „czy przyrzekasz dać…” (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spondes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natychmiast odpowiedź od dłużnika odpowiedź, zawierającą czasownik „przyrzekam” (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spondeo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tylko obywatele rzymscy. Problematyczna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mortem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Liberalizacja – okres klasyczny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promittere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dare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facere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Greka i inne języki zrozumiałe dla kontrahentów</a:t>
            </a:r>
            <a:endParaRPr lang="pl-PL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Ostatecznie po 472 r. (C. 8.37.10): może to nastąpić przy użyciu dowolnych słów wyrażających zgodę (</a:t>
            </a:r>
            <a:r>
              <a:rPr lang="pl-PL" sz="22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consensus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stron, osiągniętą w tym samym czasie i miejscu </a:t>
            </a:r>
          </a:p>
          <a:p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Praktyka prawna: wiązanie stypulacji z formą pisemną - dominująca rola formy pisemnej przypuszczalnie w okresie justyniańskim</a:t>
            </a:r>
          </a:p>
        </p:txBody>
      </p:sp>
    </p:spTree>
    <p:extLst>
      <p:ext uri="{BB962C8B-B14F-4D97-AF65-F5344CB8AC3E}">
        <p14:creationId xmlns:p14="http://schemas.microsoft.com/office/powerpoint/2010/main" val="189613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5EF3CB-C0BB-4C21-93EC-FF63C42AA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5275"/>
            <a:ext cx="12125323" cy="190501"/>
          </a:xfrm>
        </p:spPr>
        <p:txBody>
          <a:bodyPr/>
          <a:lstStyle/>
          <a:p>
            <a:r>
              <a:rPr lang="pl-P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przykład kontraktu werbalnego</a:t>
            </a:r>
            <a:b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06259D-B18E-4624-A532-6F8F6FEAB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2" y="485776"/>
            <a:ext cx="12125324" cy="7462837"/>
          </a:xfrm>
        </p:spPr>
        <p:txBody>
          <a:bodyPr/>
          <a:lstStyle/>
          <a:p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Stypulacja a zasada swobody formy umowy i pisemność w późniejszej tradycji prawnej</a:t>
            </a:r>
          </a:p>
          <a:p>
            <a:endParaRPr kumimoji="0" lang="pl-PL" sz="23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Kauzalność a abstrakcyjność stypulacji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rozważania poświęcone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były jednym z przypadków, w których rzymscy juryści posłużyli się terminem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</a:t>
            </a:r>
            <a:endParaRPr lang="pl-PL" sz="23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Rozważania jurystów: czy stypulacja będzie ważna w przypadku, gdy przyczyna jej dokonania nie istnieje? – stąd późnoklasyczne ograniczenie abstrakcyjności stypulacji</a:t>
            </a:r>
          </a:p>
          <a:p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</a:t>
            </a:r>
          </a:p>
          <a:p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Stypulacja a poręczenie: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sponsio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fideipromissio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fideiussio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(zabezpieczenie)</a:t>
            </a:r>
          </a:p>
          <a:p>
            <a:pPr>
              <a:buFontTx/>
              <a:buChar char="-"/>
            </a:pP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Akcesyjność;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beneficium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divisionis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(dłużnicy) - Hadrian; justyniańskie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beneficium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cedendarum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actionum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beneficium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excusionis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ordinis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(poręczyciele)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uogólnienie w tradycji romanistycznej</a:t>
            </a:r>
          </a:p>
          <a:p>
            <a:pPr>
              <a:buFontTx/>
              <a:buChar char="-"/>
            </a:pPr>
            <a:endParaRPr lang="pl-PL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 formy zabezpieczenia: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fiducia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(powiernictwo)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sz="23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 realny </a:t>
            </a:r>
            <a:r>
              <a:rPr lang="pl-PL" sz="23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pignus</a:t>
            </a:r>
            <a:r>
              <a:rPr lang="pl-PL" sz="23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zastaw ręczny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pl-PL" sz="23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12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CF5629-F3D0-4296-9BE6-F1626E146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287249" cy="1466849"/>
          </a:xfrm>
        </p:spPr>
        <p:txBody>
          <a:bodyPr/>
          <a:lstStyle/>
          <a:p>
            <a:r>
              <a:rPr lang="pl-PL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realne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 wiążące i zaskarżalne stawały się dopiero, wtedy, gdy pomiędzy stronami nastąpiło, przesunięcie majątkowe w postaci wydania rzeczy (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nexum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mutuum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pożyczka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commodatum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użyczenie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precarium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depositum: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depozyt;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pignus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zastaw ręczny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C6342D-95CE-494B-A064-FD6073913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6325"/>
            <a:ext cx="12192000" cy="5337704"/>
          </a:xfrm>
        </p:spPr>
        <p:txBody>
          <a:bodyPr/>
          <a:lstStyle/>
          <a:p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Archaiczne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nexum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należała do grupy uroczystych aktów prawnych dokonywanych 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aes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libram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(przy użyciu spiżu i wagi) </a:t>
            </a:r>
          </a:p>
          <a:p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mutuum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: pożyczka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pożyczkobiorca otrzymywał (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ew.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brevi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t.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ficta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określoną ilość rzeczy zamiennych z obowiązkiem zwrotu takiej samej ilości rzeczy tego samego rodzaju rzeczy i jakości </a:t>
            </a:r>
          </a:p>
          <a:p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Rzeczy zużywalne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zboże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później pieniądze) przenoszone na własność (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casus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sentit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dominus 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zasada ryzyka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rzecz indywidualnie oznaczona z możliwością sprzedaży -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contractus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mohatrae</a:t>
            </a:r>
            <a:endParaRPr lang="pl-PL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stricti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iuris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– tylko pożyczkodawca (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certae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rei-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condictio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triticaria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certae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cretitae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pecuniae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 – umowa jednostronnie zobowiązująca 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Nieodpłatna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– procent tylko dodatkowe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stipulationes</a:t>
            </a:r>
            <a:endParaRPr lang="pl-PL" sz="20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Wysokość – 6 % rocznie Justynian I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zakaz poboru odsetek przekraczających kwotę należności głównej, anatocyzmu (odsetki od odsetek) i kapitalizacji odsetek za dany czas i doliczania ich do należności głównej: dyskusja od Republiki – 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wpływ na późniejszą tradycje romanistyczną (obok kanonicznego zakazu lichwy) – problem wysokości odsetek i nieodpłatności</a:t>
            </a:r>
          </a:p>
          <a:p>
            <a:pPr>
              <a:buFontTx/>
              <a:buChar char="-"/>
            </a:pP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realności pożyczki</a:t>
            </a:r>
            <a:endParaRPr lang="pl-PL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l-PL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82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18FA16-09D0-4658-938F-B338F3091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" y="0"/>
            <a:ext cx="12068175" cy="6858000"/>
          </a:xfrm>
        </p:spPr>
        <p:txBody>
          <a:bodyPr/>
          <a:lstStyle/>
          <a:p>
            <a:r>
              <a:rPr lang="pl-PL" sz="2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Pożyczka morska: </a:t>
            </a:r>
            <a:r>
              <a:rPr lang="pl-PL" sz="23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pecunia </a:t>
            </a:r>
            <a:r>
              <a:rPr lang="pl-PL" sz="23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traiecticia</a:t>
            </a:r>
            <a:r>
              <a:rPr lang="pl-PL" sz="23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jeśli finansowany z pożyczonych pieniędzy przewóz ładunku nie dotarł do portu przeznaczenia, obowiązek zwrotu pożyczki ustawał. </a:t>
            </a:r>
          </a:p>
          <a:p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	Ryzyko pożyczkodawcy równoważono uprawnieniem do pobierania wyższych odsetek i prawem zastrzeżenia sobie wysokiej kary umownej </a:t>
            </a:r>
          </a:p>
          <a:p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	Górna granica odsetek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pactum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adiectum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) – dopiero Justynian I: 12 % </a:t>
            </a:r>
          </a:p>
          <a:p>
            <a:endParaRPr lang="pl-PL" sz="23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Rozkładu ryzyka w umowie o przewóz morski: </a:t>
            </a:r>
            <a:r>
              <a:rPr lang="pl-PL" sz="23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3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Rhodia</a:t>
            </a:r>
            <a:r>
              <a:rPr lang="pl-PL" sz="23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l-PL" sz="23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iactu</a:t>
            </a:r>
            <a:r>
              <a:rPr lang="pl-PL" sz="23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(ustawa rodyjska o zrzucie [morskim])</a:t>
            </a:r>
          </a:p>
          <a:p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Gdy sytuacja statku i ładunku była wyjątkowo trudna, jeśli w celu usunięcia wspólnego zagrożenia zachodziła konieczność wyrzucenia części lub całości ładunku lub gdy pomyślnym wynikiem tego wyrzucenia było uratowanie statku i pozostałego na nim ładunku</a:t>
            </a:r>
            <a:endParaRPr lang="pl-PL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skargi z kontraktu </a:t>
            </a:r>
            <a:r>
              <a:rPr lang="pl-PL" sz="2300" b="0" i="1" u="none" strike="noStrike" baseline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2300" b="0" i="1" u="none" strike="noStrike" baseline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b="0" i="1" u="none" strike="noStrike" baseline="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którego przedmiotem było właśnie przewiezienie ładunku do wskazanego portu (wartość ładunku i statku, który </a:t>
            </a:r>
            <a:r>
              <a:rPr lang="pl-PL" sz="23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ocałał</a:t>
            </a:r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– proporcjonalność): </a:t>
            </a:r>
            <a:r>
              <a:rPr lang="pl-PL" sz="2300" b="0" i="1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3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b="0" i="1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locati</a:t>
            </a:r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– najmujący przewóz/ </a:t>
            </a:r>
            <a:r>
              <a:rPr lang="pl-PL" sz="2300" b="0" i="1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3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b="0" i="1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conducti</a:t>
            </a:r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– kapitan</a:t>
            </a:r>
          </a:p>
          <a:p>
            <a:pPr algn="l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Rozwój w prawie późniejszym</a:t>
            </a:r>
            <a:endParaRPr lang="pl-PL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7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B1CBF6-B564-4CE8-A3DC-00D19DF57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28625"/>
          </a:xfrm>
        </p:spPr>
        <p:txBody>
          <a:bodyPr/>
          <a:lstStyle/>
          <a:p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realne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commodatum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(użyczenie),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precarium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depositum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(depozyt)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587DD4-54E6-486E-81CC-ED5B5BD0A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28626"/>
            <a:ext cx="12192000" cy="6324598"/>
          </a:xfrm>
        </p:spPr>
        <p:txBody>
          <a:bodyPr/>
          <a:lstStyle/>
          <a:p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commodatum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(użyczenie – późna Republika): pierwotna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fiducia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cum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amico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contracta</a:t>
            </a:r>
            <a:endParaRPr lang="pl-PL" sz="17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	Przedmiotem użyczenia mogły być rzeczy niezużywalne</a:t>
            </a:r>
            <a:r>
              <a:rPr lang="pl-PL" sz="17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a biorący w użyczenie obowiązany był do zwrotu otrzymanych rzeczy w stanie niepogorszonym (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exastima</a:t>
            </a:r>
            <a:r>
              <a:rPr lang="pl-PL" sz="17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diligentia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7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commodati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directa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contraria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przysługująca obu stronom w przypadku niewykonania zobowiązania lub wyrządzenia kontrahentowi szkody (</a:t>
            </a:r>
            <a:r>
              <a:rPr lang="pl-PL" sz="1700" dirty="0" err="1">
                <a:latin typeface="Arial" panose="020B0604020202020204" pitchFamily="34" charset="0"/>
                <a:cs typeface="Arial" panose="020B0604020202020204" pitchFamily="34" charset="0"/>
              </a:rPr>
              <a:t>komodant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retentionis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	Kontrakt 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 fides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nieodpłatny, dwustronne zobowiązujący niezupełny (</a:t>
            </a:r>
            <a:r>
              <a:rPr lang="pl-PL" sz="1700" dirty="0" err="1">
                <a:latin typeface="Arial" panose="020B0604020202020204" pitchFamily="34" charset="0"/>
                <a:cs typeface="Arial" panose="020B0604020202020204" pitchFamily="34" charset="0"/>
              </a:rPr>
              <a:t>komodant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dolus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culpa lata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1700" dirty="0" err="1">
                <a:latin typeface="Arial" panose="020B0604020202020204" pitchFamily="34" charset="0"/>
                <a:cs typeface="Arial" panose="020B0604020202020204" pitchFamily="34" charset="0"/>
              </a:rPr>
              <a:t>Kommodatariusz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detentor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obowiązek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custodia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culpa</a:t>
            </a:r>
            <a:r>
              <a:rPr lang="pl-PL" sz="17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casus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fortuitus</a:t>
            </a:r>
            <a:r>
              <a:rPr lang="pl-PL" sz="17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– uwalniała: 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maior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; uwaga: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furtum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usus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17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Tradycja romanistyczna</a:t>
            </a:r>
          </a:p>
          <a:p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precarium</a:t>
            </a:r>
            <a:r>
              <a:rPr lang="pl-PL" sz="17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nadanie rzeczy w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detentio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odwołalne w każdej chwili (patronat - stosunki klienckie); kontrakt nienazwany u Justyniana;, ochrona </a:t>
            </a:r>
            <a:r>
              <a:rPr lang="pl-PL" sz="1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interdyktalna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zanik (dzierżawa czasowa)</a:t>
            </a:r>
          </a:p>
          <a:p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depositum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(depozyt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– późna Republika)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windykacja i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duplum</a:t>
            </a:r>
            <a:endParaRPr lang="pl-PL" sz="17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Zachowanie przez depozytariusza w stanie niepogorszonym </a:t>
            </a:r>
            <a:r>
              <a:rPr lang="pl-PL" sz="17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rzeczy ruchoma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którą otrzymał na przechowanie od deponenta </a:t>
            </a:r>
          </a:p>
          <a:p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depositi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directa</a:t>
            </a:r>
            <a:r>
              <a:rPr lang="pl-PL" sz="17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simplum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infamia) i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contraria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(wcześniej pretorska 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factum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17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Kontrakt 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 fides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nieodpłatny (</a:t>
            </a:r>
            <a:r>
              <a:rPr lang="pl-PL" sz="17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wynagrodzenie – </a:t>
            </a:r>
            <a:r>
              <a:rPr lang="pl-PL" sz="17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17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17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dwustronne zobowiązujący niezupełny </a:t>
            </a:r>
          </a:p>
          <a:p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Deponent (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culpa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 depozytariusz (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dolus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culpa lata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uwaga: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furtum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rei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lub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furtum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usus</a:t>
            </a:r>
          </a:p>
          <a:p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Rodzaje depozytu: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necessarium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/konieczny (dwukrotna kara pieniężna);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sequestre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/sekwestrowy; 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depositum </a:t>
            </a:r>
            <a:r>
              <a:rPr lang="pl-PL" sz="17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irregularum</a:t>
            </a:r>
            <a:r>
              <a:rPr lang="pl-PL" sz="17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(pożyczka ? ale możliwość odsetek bez stypulacji, na podstawie </a:t>
            </a:r>
            <a:r>
              <a:rPr lang="pl-PL" sz="1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pactum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17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</a:t>
            </a:r>
          </a:p>
          <a:p>
            <a:endParaRPr lang="pl-PL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90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29673"/>
          </a:xfrm>
        </p:spPr>
        <p:txBody>
          <a:bodyPr/>
          <a:lstStyle/>
          <a:p>
            <a:pPr algn="l"/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Zastaw -  realne zabezpieczenie wykonania zobowiązania: pierwotnie surogat wykonalności - następnie realne zabezpieczenie kredytu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7" y="923635"/>
            <a:ext cx="11817325" cy="5204115"/>
          </a:xfrm>
        </p:spPr>
        <p:txBody>
          <a:bodyPr/>
          <a:lstStyle/>
          <a:p>
            <a:pPr marL="0" indent="0" algn="just"/>
            <a:endParaRPr lang="pl-PL" sz="23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3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Zastaw - długo dużo mniejsza rola niż poręczenie </a:t>
            </a:r>
            <a:r>
              <a:rPr lang="pl-PL" sz="235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stypulacyjne</a:t>
            </a:r>
            <a:r>
              <a:rPr lang="pl-PL" sz="23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35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adpromissio</a:t>
            </a:r>
            <a:r>
              <a:rPr lang="pl-PL" sz="23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35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r>
              <a:rPr lang="pl-PL" sz="23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upadłość dłużnika - egzekucja uniwersalna</a:t>
            </a:r>
          </a:p>
          <a:p>
            <a:pPr algn="just"/>
            <a:endParaRPr lang="pl-PL" sz="2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3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Akcesoryjność zastawu </a:t>
            </a:r>
            <a:r>
              <a:rPr lang="pl-PL" sz="23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(nie dotyczyła </a:t>
            </a:r>
            <a:r>
              <a:rPr lang="pl-PL" sz="235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fiducii</a:t>
            </a:r>
            <a:r>
              <a:rPr lang="pl-PL" sz="23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gaśnie w momencie umorzenia: ale </a:t>
            </a:r>
            <a:r>
              <a:rPr lang="pl-PL" sz="235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5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5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retentionis</a:t>
            </a:r>
            <a:r>
              <a:rPr lang="pl-PL" sz="235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 przypadku istnienia innych wierzytelności – </a:t>
            </a:r>
            <a:r>
              <a:rPr lang="pl-PL" sz="23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tzw. </a:t>
            </a:r>
            <a:r>
              <a:rPr lang="pl-PL" sz="235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pignus</a:t>
            </a:r>
            <a:r>
              <a:rPr lang="pl-PL" sz="235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5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Gordianum</a:t>
            </a:r>
            <a:r>
              <a:rPr lang="pl-PL" sz="23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niemożność przeniesienia bez wierzytelności</a:t>
            </a:r>
          </a:p>
          <a:p>
            <a:pPr algn="just"/>
            <a:endParaRPr lang="pl-PL" sz="2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3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Etapy rozwoju: </a:t>
            </a:r>
            <a:r>
              <a:rPr lang="pl-PL" sz="235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fiducjarne</a:t>
            </a:r>
            <a:r>
              <a:rPr lang="pl-PL" sz="23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przeniesienie prawa własności za pomocą </a:t>
            </a:r>
            <a:r>
              <a:rPr lang="pl-PL" sz="235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mancypacji</a:t>
            </a:r>
            <a:r>
              <a:rPr lang="pl-PL" sz="23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35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fiducia</a:t>
            </a:r>
            <a:r>
              <a:rPr lang="pl-PL" sz="23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– epoka archaiczna; </a:t>
            </a:r>
            <a:r>
              <a:rPr lang="pl-PL" sz="23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nieformalny zastaw z dzierżeniem</a:t>
            </a:r>
            <a:r>
              <a:rPr lang="pl-PL" sz="23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350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pignus</a:t>
            </a:r>
            <a:r>
              <a:rPr lang="pl-PL" sz="23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); zastaw umowny bez dzierżenia (</a:t>
            </a:r>
            <a:r>
              <a:rPr lang="pl-PL" sz="235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hypotheca</a:t>
            </a:r>
            <a:r>
              <a:rPr lang="pl-PL" sz="23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pl-PL" sz="2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35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35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35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5339338"/>
      </p:ext>
    </p:extLst>
  </p:cSld>
  <p:clrMapOvr>
    <a:masterClrMapping/>
  </p:clrMapOvr>
</p:sld>
</file>

<file path=ppt/theme/theme1.xml><?xml version="1.0" encoding="utf-8"?>
<a:theme xmlns:a="http://schemas.openxmlformats.org/drawingml/2006/main" name="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3886</TotalTime>
  <Words>2569</Words>
  <Application>Microsoft Office PowerPoint</Application>
  <PresentationFormat>Panoramiczny</PresentationFormat>
  <Paragraphs>178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9_Motyw pakietu Office</vt:lpstr>
      <vt:lpstr>11_Motyw pakietu Office</vt:lpstr>
      <vt:lpstr>Prawo rzymskie – Zobowiązania III</vt:lpstr>
      <vt:lpstr>Zobowiązania umowne</vt:lpstr>
      <vt:lpstr>Prezentacja programu PowerPoint</vt:lpstr>
      <vt:lpstr>Stipulatio – przykład kontraktu werbalnego </vt:lpstr>
      <vt:lpstr>Stipulatio – przykład kontraktu werbalnego </vt:lpstr>
      <vt:lpstr>Kontrakty realne - wiążące i zaskarżalne stawały się dopiero, wtedy, gdy pomiędzy stronami nastąpiło, przesunięcie majątkowe w postaci wydania rzeczy (nexum — mutuum: pożyczka; commodatum: użyczenie), precarium; depositum: depozyt; pignus: zastaw ręczny) </vt:lpstr>
      <vt:lpstr>Prezentacja programu PowerPoint</vt:lpstr>
      <vt:lpstr>Kontrakty realne: commodatum (użyczenie), precarium, depositum (depozyt)</vt:lpstr>
      <vt:lpstr>Zastaw -  realne zabezpieczenie wykonania zobowiązania: pierwotnie surogat wykonalności - następnie realne zabezpieczenie kredytu</vt:lpstr>
      <vt:lpstr>Prezentacja programu PowerPoint</vt:lpstr>
      <vt:lpstr>Prezentacja programu PowerPoint</vt:lpstr>
      <vt:lpstr>Kontrakty literalne - osiągnięte porozumienie trzeba było wyrazić w postaci formalnego wpisu do księgi rachunkowej (nomina transcripticia, chirographum lub syngrapha) </vt:lpstr>
      <vt:lpstr>Kontrakty konsensualne - przez porozumienie stron objawione na zewnątrz, bez jakichkolwiek dalszych wymogów (emptio venditio – kupno-sprzedaż, locatio conductio - najem, mandatum – zlecenie; societas - spółka)   </vt:lpstr>
      <vt:lpstr>kontrakt emptio venditio </vt:lpstr>
      <vt:lpstr>Prezentacja programu PowerPoint</vt:lpstr>
      <vt:lpstr>Kolejny wykład: Zobowiązania (wskazówki bibliograficzne)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–prawo rzeczowe III</dc:title>
  <dc:creator>Jacek Wiewiorowski</dc:creator>
  <cp:lastModifiedBy>Jacek Wiewiorowski</cp:lastModifiedBy>
  <cp:revision>391</cp:revision>
  <dcterms:created xsi:type="dcterms:W3CDTF">2017-05-25T21:35:03Z</dcterms:created>
  <dcterms:modified xsi:type="dcterms:W3CDTF">2025-01-31T10:40:00Z</dcterms:modified>
</cp:coreProperties>
</file>