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5" r:id="rId2"/>
  </p:sldMasterIdLst>
  <p:notesMasterIdLst>
    <p:notesMasterId r:id="rId19"/>
  </p:notesMasterIdLst>
  <p:sldIdLst>
    <p:sldId id="409" r:id="rId3"/>
    <p:sldId id="334" r:id="rId4"/>
    <p:sldId id="335" r:id="rId5"/>
    <p:sldId id="375" r:id="rId6"/>
    <p:sldId id="376" r:id="rId7"/>
    <p:sldId id="377" r:id="rId8"/>
    <p:sldId id="378" r:id="rId9"/>
    <p:sldId id="380" r:id="rId10"/>
    <p:sldId id="315" r:id="rId11"/>
    <p:sldId id="316" r:id="rId12"/>
    <p:sldId id="318" r:id="rId13"/>
    <p:sldId id="408" r:id="rId14"/>
    <p:sldId id="337" r:id="rId15"/>
    <p:sldId id="338" r:id="rId16"/>
    <p:sldId id="339" r:id="rId17"/>
    <p:sldId id="410" r:id="rId1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9E46A4-F1F9-40D7-BFFD-E93A7B9DF57A}" type="datetimeFigureOut">
              <a:rPr lang="pl-PL" smtClean="0"/>
              <a:t>31.01.2025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08D846-EFF9-472A-8EBD-210963B0AEB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61627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>
            <a:extLst>
              <a:ext uri="{FF2B5EF4-FFF2-40B4-BE49-F238E27FC236}">
                <a16:creationId xmlns:a16="http://schemas.microsoft.com/office/drawing/2014/main" id="{A72F1C33-33D9-4DBF-8D4B-5AE8563E2E8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B617567C-4142-4CD9-B29A-695F739E6E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273707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fld id="{A5874F26-C7C6-4938-8965-DA9C1B86707A}" type="slidenum">
              <a:rPr kumimoji="0" lang="pl-PL" alt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Lucida Sans Unicode" panose="020B0602030504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723900" algn="l"/>
                  <a:tab pos="1447800" algn="l"/>
                </a:tabLst>
                <a:defRPr/>
              </a:pPr>
              <a:t>‹#›</a:t>
            </a:fld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4101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fld id="{5D393953-E761-4048-99C3-74C4696E0B49}" type="slidenum">
              <a:rPr kumimoji="0" lang="pl-PL" alt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Lucida Sans Unicode" panose="020B0602030504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723900" algn="l"/>
                  <a:tab pos="1447800" algn="l"/>
                </a:tabLst>
                <a:defRPr/>
              </a:pPr>
              <a:t>‹#›</a:t>
            </a:fld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0795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837084" y="1600200"/>
            <a:ext cx="2741083" cy="4527550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09601" y="1600200"/>
            <a:ext cx="8024284" cy="452755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fld id="{1B88CCB7-59C5-4B51-A341-51C227DBDC1F}" type="slidenum">
              <a:rPr kumimoji="0" lang="pl-PL" alt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Lucida Sans Unicode" panose="020B0602030504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723900" algn="l"/>
                  <a:tab pos="1447800" algn="l"/>
                </a:tabLst>
                <a:defRPr/>
              </a:pPr>
              <a:t>‹#›</a:t>
            </a:fld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25749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1" y="1600201"/>
            <a:ext cx="10358967" cy="18256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fld id="{AF710133-550B-4ADD-ABEC-62ADC71B9E0B}" type="slidenum">
              <a:rPr kumimoji="0" lang="pl-PL" alt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Lucida Sans Unicode" panose="020B0602030504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723900" algn="l"/>
                  <a:tab pos="1447800" algn="l"/>
                </a:tabLst>
                <a:defRPr/>
              </a:pPr>
              <a:t>‹#›</a:t>
            </a:fld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97689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Rectangle 24">
            <a:extLst>
              <a:ext uri="{FF2B5EF4-FFF2-40B4-BE49-F238E27FC236}">
                <a16:creationId xmlns:a16="http://schemas.microsoft.com/office/drawing/2014/main" id="{C1A5A395-419C-43F3-98F8-0F243929E00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25">
            <a:extLst>
              <a:ext uri="{FF2B5EF4-FFF2-40B4-BE49-F238E27FC236}">
                <a16:creationId xmlns:a16="http://schemas.microsoft.com/office/drawing/2014/main" id="{F304491A-51A4-4524-BD1F-0FAB177ECFA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26">
            <a:extLst>
              <a:ext uri="{FF2B5EF4-FFF2-40B4-BE49-F238E27FC236}">
                <a16:creationId xmlns:a16="http://schemas.microsoft.com/office/drawing/2014/main" id="{CD664C3F-1DC0-42F4-ACEE-373F342CFF3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3483B1-2532-4B0C-9F9C-223D796DDED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891933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24">
            <a:extLst>
              <a:ext uri="{FF2B5EF4-FFF2-40B4-BE49-F238E27FC236}">
                <a16:creationId xmlns:a16="http://schemas.microsoft.com/office/drawing/2014/main" id="{993028A2-AA02-4464-B8F8-FA79B4C1998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25">
            <a:extLst>
              <a:ext uri="{FF2B5EF4-FFF2-40B4-BE49-F238E27FC236}">
                <a16:creationId xmlns:a16="http://schemas.microsoft.com/office/drawing/2014/main" id="{127973C0-AAF2-4169-9DF2-03D87563596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26">
            <a:extLst>
              <a:ext uri="{FF2B5EF4-FFF2-40B4-BE49-F238E27FC236}">
                <a16:creationId xmlns:a16="http://schemas.microsoft.com/office/drawing/2014/main" id="{F165EAE8-BCCD-4A6F-ADF6-BD91412DE6B5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3E79CC-A83C-4114-A3A0-695565C5C8E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7519108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Rectangle 24">
            <a:extLst>
              <a:ext uri="{FF2B5EF4-FFF2-40B4-BE49-F238E27FC236}">
                <a16:creationId xmlns:a16="http://schemas.microsoft.com/office/drawing/2014/main" id="{50DD0B96-CA5B-49D7-99EE-BD3A7E7A36B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25">
            <a:extLst>
              <a:ext uri="{FF2B5EF4-FFF2-40B4-BE49-F238E27FC236}">
                <a16:creationId xmlns:a16="http://schemas.microsoft.com/office/drawing/2014/main" id="{E4CCA8E4-AC13-41FF-B6DC-1D34ACAF767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26">
            <a:extLst>
              <a:ext uri="{FF2B5EF4-FFF2-40B4-BE49-F238E27FC236}">
                <a16:creationId xmlns:a16="http://schemas.microsoft.com/office/drawing/2014/main" id="{77968A81-9C72-4459-8E4B-EF6724F9849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4EBD76-E8ED-4A17-B8CA-972F47707AC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7966456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09602" y="1604963"/>
            <a:ext cx="5380567" cy="45212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93367" y="1604963"/>
            <a:ext cx="5382684" cy="45212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A7CACEEC-5526-4C53-9655-806186AA5B1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25">
            <a:extLst>
              <a:ext uri="{FF2B5EF4-FFF2-40B4-BE49-F238E27FC236}">
                <a16:creationId xmlns:a16="http://schemas.microsoft.com/office/drawing/2014/main" id="{628DE1D3-ABC2-4792-BE79-A7D8698F3C5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26">
            <a:extLst>
              <a:ext uri="{FF2B5EF4-FFF2-40B4-BE49-F238E27FC236}">
                <a16:creationId xmlns:a16="http://schemas.microsoft.com/office/drawing/2014/main" id="{309E8A7B-96D4-4C7A-9183-48DE34EF33A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B871D9-E959-4F5B-BDC8-12D435F3E6F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1494235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Rectangle 24">
            <a:extLst>
              <a:ext uri="{FF2B5EF4-FFF2-40B4-BE49-F238E27FC236}">
                <a16:creationId xmlns:a16="http://schemas.microsoft.com/office/drawing/2014/main" id="{4B0B9ADB-4FC8-47AF-93B3-CFCB011A0CD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Rectangle 25">
            <a:extLst>
              <a:ext uri="{FF2B5EF4-FFF2-40B4-BE49-F238E27FC236}">
                <a16:creationId xmlns:a16="http://schemas.microsoft.com/office/drawing/2014/main" id="{DCC245E8-65D3-4F3B-BA14-5B2CE5457286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Rectangle 26">
            <a:extLst>
              <a:ext uri="{FF2B5EF4-FFF2-40B4-BE49-F238E27FC236}">
                <a16:creationId xmlns:a16="http://schemas.microsoft.com/office/drawing/2014/main" id="{5A809669-C579-477A-A2C7-A48B33C9E78F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4581B9-7201-4B89-B528-D4C8A8B06B31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260054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24">
            <a:extLst>
              <a:ext uri="{FF2B5EF4-FFF2-40B4-BE49-F238E27FC236}">
                <a16:creationId xmlns:a16="http://schemas.microsoft.com/office/drawing/2014/main" id="{DC5EA609-9E92-4A19-827D-B623B2E5663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25">
            <a:extLst>
              <a:ext uri="{FF2B5EF4-FFF2-40B4-BE49-F238E27FC236}">
                <a16:creationId xmlns:a16="http://schemas.microsoft.com/office/drawing/2014/main" id="{9FB27512-3650-4853-8DDC-5CA46EC6DB1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26">
            <a:extLst>
              <a:ext uri="{FF2B5EF4-FFF2-40B4-BE49-F238E27FC236}">
                <a16:creationId xmlns:a16="http://schemas.microsoft.com/office/drawing/2014/main" id="{5E74CCF9-8EEC-4853-A182-EC4F07BF6C3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D09391-C324-4F05-9629-AF2DCA8BC7B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125955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>
            <a:extLst>
              <a:ext uri="{FF2B5EF4-FFF2-40B4-BE49-F238E27FC236}">
                <a16:creationId xmlns:a16="http://schemas.microsoft.com/office/drawing/2014/main" id="{9EDF1E8A-CA96-47AD-BDD7-53C5A169315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Rectangle 25">
            <a:extLst>
              <a:ext uri="{FF2B5EF4-FFF2-40B4-BE49-F238E27FC236}">
                <a16:creationId xmlns:a16="http://schemas.microsoft.com/office/drawing/2014/main" id="{5EFDCD09-C55E-48C9-A47F-C72338342E9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26">
            <a:extLst>
              <a:ext uri="{FF2B5EF4-FFF2-40B4-BE49-F238E27FC236}">
                <a16:creationId xmlns:a16="http://schemas.microsoft.com/office/drawing/2014/main" id="{FB70C96B-71E7-4217-99BD-D3646C5FF1E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9C2D23-A7BF-4E19-896C-6DFCAE410BB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199481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fld id="{30617490-0340-4671-B33D-6384E199DB84}" type="slidenum">
              <a:rPr kumimoji="0" lang="pl-PL" alt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Lucida Sans Unicode" panose="020B0602030504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723900" algn="l"/>
                  <a:tab pos="1447800" algn="l"/>
                </a:tabLst>
                <a:defRPr/>
              </a:pPr>
              <a:t>‹#›</a:t>
            </a:fld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38335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78B66978-ADB2-42D9-8CB3-4E823E999B1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25">
            <a:extLst>
              <a:ext uri="{FF2B5EF4-FFF2-40B4-BE49-F238E27FC236}">
                <a16:creationId xmlns:a16="http://schemas.microsoft.com/office/drawing/2014/main" id="{59B831DF-B83C-4F2F-83CC-FA7D63BA510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26">
            <a:extLst>
              <a:ext uri="{FF2B5EF4-FFF2-40B4-BE49-F238E27FC236}">
                <a16:creationId xmlns:a16="http://schemas.microsoft.com/office/drawing/2014/main" id="{186DC54E-6258-426F-81D3-F51144A903C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882BE9-D597-40BB-B175-BF33DFC1096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917919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7605423F-59C6-4EAE-80AF-85C668B8137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25">
            <a:extLst>
              <a:ext uri="{FF2B5EF4-FFF2-40B4-BE49-F238E27FC236}">
                <a16:creationId xmlns:a16="http://schemas.microsoft.com/office/drawing/2014/main" id="{6C501B48-FDBC-478C-B4E2-279688D945D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26">
            <a:extLst>
              <a:ext uri="{FF2B5EF4-FFF2-40B4-BE49-F238E27FC236}">
                <a16:creationId xmlns:a16="http://schemas.microsoft.com/office/drawing/2014/main" id="{E75D38A1-49D7-4B1E-95EA-E9A8BAEE80FD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93270D-6034-411F-B332-75BEE31456DE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4703334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24">
            <a:extLst>
              <a:ext uri="{FF2B5EF4-FFF2-40B4-BE49-F238E27FC236}">
                <a16:creationId xmlns:a16="http://schemas.microsoft.com/office/drawing/2014/main" id="{6C3A68C0-F0A3-42DB-8217-2151D4B26E6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25">
            <a:extLst>
              <a:ext uri="{FF2B5EF4-FFF2-40B4-BE49-F238E27FC236}">
                <a16:creationId xmlns:a16="http://schemas.microsoft.com/office/drawing/2014/main" id="{55964539-81E1-406A-B8BD-6A8E6EA841AA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26">
            <a:extLst>
              <a:ext uri="{FF2B5EF4-FFF2-40B4-BE49-F238E27FC236}">
                <a16:creationId xmlns:a16="http://schemas.microsoft.com/office/drawing/2014/main" id="{6AA8214C-C2E3-427A-993C-ACA7386CF64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571B05-CB2D-4BF5-B542-C67BE49C9C5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053388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834967" y="1600203"/>
            <a:ext cx="2741084" cy="4525963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09602" y="1600203"/>
            <a:ext cx="8022167" cy="4525963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24">
            <a:extLst>
              <a:ext uri="{FF2B5EF4-FFF2-40B4-BE49-F238E27FC236}">
                <a16:creationId xmlns:a16="http://schemas.microsoft.com/office/drawing/2014/main" id="{AF8334D3-8D44-409B-BE02-088067EFB14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25">
            <a:extLst>
              <a:ext uri="{FF2B5EF4-FFF2-40B4-BE49-F238E27FC236}">
                <a16:creationId xmlns:a16="http://schemas.microsoft.com/office/drawing/2014/main" id="{C7851C32-C1AD-4B91-926F-9D3AFCDC724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26">
            <a:extLst>
              <a:ext uri="{FF2B5EF4-FFF2-40B4-BE49-F238E27FC236}">
                <a16:creationId xmlns:a16="http://schemas.microsoft.com/office/drawing/2014/main" id="{2C70D4A7-059A-4E4A-A8AE-D6C52779B3D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F71D30-2962-435C-8F4E-27C73F23D2A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3054961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1" y="1600200"/>
            <a:ext cx="10356851" cy="1824038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24">
            <a:extLst>
              <a:ext uri="{FF2B5EF4-FFF2-40B4-BE49-F238E27FC236}">
                <a16:creationId xmlns:a16="http://schemas.microsoft.com/office/drawing/2014/main" id="{DD3CA672-B6FF-4747-9A17-93EC45B65EE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25">
            <a:extLst>
              <a:ext uri="{FF2B5EF4-FFF2-40B4-BE49-F238E27FC236}">
                <a16:creationId xmlns:a16="http://schemas.microsoft.com/office/drawing/2014/main" id="{298FE7DA-C510-4131-AA78-D5171C801CAC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26">
            <a:extLst>
              <a:ext uri="{FF2B5EF4-FFF2-40B4-BE49-F238E27FC236}">
                <a16:creationId xmlns:a16="http://schemas.microsoft.com/office/drawing/2014/main" id="{D0FC5EF2-B094-4314-ABE6-2FA68DAF2177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5A2EB6-71BD-43A5-9FC2-48F37B31FAB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39798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fld id="{97E47926-F7E3-4078-9B1C-2C7570CE7FFA}" type="slidenum">
              <a:rPr kumimoji="0" lang="pl-PL" alt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Lucida Sans Unicode" panose="020B0602030504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723900" algn="l"/>
                  <a:tab pos="1447800" algn="l"/>
                </a:tabLst>
                <a:defRPr/>
              </a:pPr>
              <a:t>‹#›</a:t>
            </a:fld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6034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09601" y="1604963"/>
            <a:ext cx="5382684" cy="4522787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95484" y="1604963"/>
            <a:ext cx="5382683" cy="4522787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fld id="{99488557-ABA8-4504-9426-0C23A42CE23F}" type="slidenum">
              <a:rPr kumimoji="0" lang="pl-PL" alt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Lucida Sans Unicode" panose="020B0602030504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723900" algn="l"/>
                  <a:tab pos="1447800" algn="l"/>
                </a:tabLst>
                <a:defRPr/>
              </a:pPr>
              <a:t>‹#›</a:t>
            </a:fld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3662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fld id="{0D06AB90-75EA-4836-BD4A-3F56D333EB7D}" type="slidenum">
              <a:rPr kumimoji="0" lang="pl-PL" alt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Lucida Sans Unicode" panose="020B0602030504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723900" algn="l"/>
                  <a:tab pos="1447800" algn="l"/>
                </a:tabLst>
                <a:defRPr/>
              </a:pPr>
              <a:t>‹#›</a:t>
            </a:fld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8636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fld id="{02F8DC65-DF25-49C9-A1F2-58E8BF05C071}" type="slidenum">
              <a:rPr kumimoji="0" lang="pl-PL" alt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Lucida Sans Unicode" panose="020B0602030504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723900" algn="l"/>
                  <a:tab pos="1447800" algn="l"/>
                </a:tabLst>
                <a:defRPr/>
              </a:pPr>
              <a:t>‹#›</a:t>
            </a:fld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4454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fld id="{A5F4B96A-B893-4A90-B440-F07D5DB47BC6}" type="slidenum">
              <a:rPr kumimoji="0" lang="pl-PL" alt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Lucida Sans Unicode" panose="020B0602030504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723900" algn="l"/>
                  <a:tab pos="1447800" algn="l"/>
                </a:tabLst>
                <a:defRPr/>
              </a:pPr>
              <a:t>‹#›</a:t>
            </a:fld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3493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fld id="{94920335-0ED6-460A-9DD7-9A3A1E037586}" type="slidenum">
              <a:rPr kumimoji="0" lang="pl-PL" alt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Lucida Sans Unicode" panose="020B0602030504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723900" algn="l"/>
                  <a:tab pos="1447800" algn="l"/>
                </a:tabLst>
                <a:defRPr/>
              </a:pPr>
              <a:t>‹#›</a:t>
            </a:fld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9788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fld id="{405F1B01-70CB-476E-85A7-888A2A340108}" type="slidenum">
              <a:rPr kumimoji="0" lang="pl-PL" alt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Lucida Sans Unicode" panose="020B0602030504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723900" algn="l"/>
                  <a:tab pos="1447800" algn="l"/>
                </a:tabLst>
                <a:defRPr/>
              </a:pPr>
              <a:t>‹#›</a:t>
            </a:fld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495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"/>
          <p:cNvGrpSpPr>
            <a:grpSpLocks/>
          </p:cNvGrpSpPr>
          <p:nvPr/>
        </p:nvGrpSpPr>
        <p:grpSpPr bwMode="auto">
          <a:xfrm>
            <a:off x="0" y="1"/>
            <a:ext cx="12208933" cy="6854825"/>
            <a:chOff x="0" y="0"/>
            <a:chExt cx="5768" cy="4318"/>
          </a:xfrm>
        </p:grpSpPr>
        <p:sp>
          <p:nvSpPr>
            <p:cNvPr id="1032" name="Rectangle 2"/>
            <p:cNvSpPr>
              <a:spLocks noChangeArrowheads="1"/>
            </p:cNvSpPr>
            <p:nvPr/>
          </p:nvSpPr>
          <p:spPr bwMode="auto">
            <a:xfrm>
              <a:off x="5232" y="1"/>
              <a:ext cx="526" cy="4317"/>
            </a:xfrm>
            <a:prstGeom prst="rect">
              <a:avLst/>
            </a:prstGeom>
            <a:gradFill rotWithShape="0">
              <a:gsLst>
                <a:gs pos="0">
                  <a:srgbClr val="0E0E0E"/>
                </a:gs>
                <a:gs pos="100000">
                  <a:srgbClr val="0000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33" name="Rectangle 3"/>
            <p:cNvSpPr>
              <a:spLocks noChangeArrowheads="1"/>
            </p:cNvSpPr>
            <p:nvPr/>
          </p:nvSpPr>
          <p:spPr bwMode="auto">
            <a:xfrm>
              <a:off x="1056" y="0"/>
              <a:ext cx="190" cy="4318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100000">
                  <a:srgbClr val="6020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34" name="Rectangle 4"/>
            <p:cNvSpPr>
              <a:spLocks noChangeArrowheads="1"/>
            </p:cNvSpPr>
            <p:nvPr/>
          </p:nvSpPr>
          <p:spPr bwMode="auto">
            <a:xfrm>
              <a:off x="1728" y="0"/>
              <a:ext cx="430" cy="4318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100000">
                  <a:srgbClr val="8000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35" name="Rectangle 5"/>
            <p:cNvSpPr>
              <a:spLocks noChangeArrowheads="1"/>
            </p:cNvSpPr>
            <p:nvPr/>
          </p:nvSpPr>
          <p:spPr bwMode="auto">
            <a:xfrm>
              <a:off x="2256" y="0"/>
              <a:ext cx="238" cy="4318"/>
            </a:xfrm>
            <a:prstGeom prst="rect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36" name="Rectangle 6"/>
            <p:cNvSpPr>
              <a:spLocks noChangeArrowheads="1"/>
            </p:cNvSpPr>
            <p:nvPr/>
          </p:nvSpPr>
          <p:spPr bwMode="auto">
            <a:xfrm>
              <a:off x="1344" y="0"/>
              <a:ext cx="382" cy="4318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100000">
                  <a:srgbClr val="6020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37" name="Rectangle 7"/>
            <p:cNvSpPr>
              <a:spLocks noChangeArrowheads="1"/>
            </p:cNvSpPr>
            <p:nvPr/>
          </p:nvSpPr>
          <p:spPr bwMode="auto">
            <a:xfrm>
              <a:off x="480" y="0"/>
              <a:ext cx="574" cy="4318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100000">
                  <a:srgbClr val="8000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38" name="Rectangle 8"/>
            <p:cNvSpPr>
              <a:spLocks noChangeArrowheads="1"/>
            </p:cNvSpPr>
            <p:nvPr/>
          </p:nvSpPr>
          <p:spPr bwMode="auto">
            <a:xfrm>
              <a:off x="288" y="0"/>
              <a:ext cx="190" cy="4318"/>
            </a:xfrm>
            <a:prstGeom prst="rect">
              <a:avLst/>
            </a:prstGeom>
            <a:gradFill rotWithShape="0">
              <a:gsLst>
                <a:gs pos="0">
                  <a:srgbClr val="511B00"/>
                </a:gs>
                <a:gs pos="50000">
                  <a:srgbClr val="602000"/>
                </a:gs>
                <a:gs pos="100000">
                  <a:srgbClr val="511B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39" name="Rectangle 9"/>
            <p:cNvSpPr>
              <a:spLocks noChangeArrowheads="1"/>
            </p:cNvSpPr>
            <p:nvPr/>
          </p:nvSpPr>
          <p:spPr bwMode="auto">
            <a:xfrm>
              <a:off x="0" y="0"/>
              <a:ext cx="286" cy="4318"/>
            </a:xfrm>
            <a:prstGeom prst="rect">
              <a:avLst/>
            </a:prstGeom>
            <a:gradFill rotWithShape="0">
              <a:gsLst>
                <a:gs pos="0">
                  <a:srgbClr val="4B1900"/>
                </a:gs>
                <a:gs pos="100000">
                  <a:srgbClr val="6020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40" name="Rectangle 10"/>
            <p:cNvSpPr>
              <a:spLocks noChangeArrowheads="1"/>
            </p:cNvSpPr>
            <p:nvPr/>
          </p:nvSpPr>
          <p:spPr bwMode="auto">
            <a:xfrm>
              <a:off x="2160" y="0"/>
              <a:ext cx="238" cy="4318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100000">
                  <a:srgbClr val="6020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41" name="Rectangle 11"/>
            <p:cNvSpPr>
              <a:spLocks noChangeArrowheads="1"/>
            </p:cNvSpPr>
            <p:nvPr/>
          </p:nvSpPr>
          <p:spPr bwMode="auto">
            <a:xfrm>
              <a:off x="2784" y="0"/>
              <a:ext cx="526" cy="4318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100000">
                  <a:srgbClr val="8000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42" name="Rectangle 12"/>
            <p:cNvSpPr>
              <a:spLocks noChangeArrowheads="1"/>
            </p:cNvSpPr>
            <p:nvPr/>
          </p:nvSpPr>
          <p:spPr bwMode="auto">
            <a:xfrm>
              <a:off x="1248" y="0"/>
              <a:ext cx="142" cy="4318"/>
            </a:xfrm>
            <a:prstGeom prst="rect">
              <a:avLst/>
            </a:prstGeom>
            <a:solidFill>
              <a:srgbClr val="602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43" name="Rectangle 13"/>
            <p:cNvSpPr>
              <a:spLocks noChangeArrowheads="1"/>
            </p:cNvSpPr>
            <p:nvPr/>
          </p:nvSpPr>
          <p:spPr bwMode="auto">
            <a:xfrm>
              <a:off x="3300" y="0"/>
              <a:ext cx="250" cy="4318"/>
            </a:xfrm>
            <a:prstGeom prst="rect">
              <a:avLst/>
            </a:prstGeom>
            <a:solidFill>
              <a:srgbClr val="602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44" name="Rectangle 14"/>
            <p:cNvSpPr>
              <a:spLocks noChangeArrowheads="1"/>
            </p:cNvSpPr>
            <p:nvPr/>
          </p:nvSpPr>
          <p:spPr bwMode="auto">
            <a:xfrm>
              <a:off x="4656" y="0"/>
              <a:ext cx="142" cy="4318"/>
            </a:xfrm>
            <a:prstGeom prst="rect">
              <a:avLst/>
            </a:prstGeom>
            <a:gradFill rotWithShape="0">
              <a:gsLst>
                <a:gs pos="0">
                  <a:srgbClr val="5C1E00"/>
                </a:gs>
                <a:gs pos="50000">
                  <a:srgbClr val="602000"/>
                </a:gs>
                <a:gs pos="100000">
                  <a:srgbClr val="5C1E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45" name="Rectangle 15"/>
            <p:cNvSpPr>
              <a:spLocks noChangeArrowheads="1"/>
            </p:cNvSpPr>
            <p:nvPr/>
          </p:nvSpPr>
          <p:spPr bwMode="auto">
            <a:xfrm>
              <a:off x="4608" y="0"/>
              <a:ext cx="670" cy="4318"/>
            </a:xfrm>
            <a:prstGeom prst="rect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6020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46" name="Rectangle 16"/>
            <p:cNvSpPr>
              <a:spLocks noChangeArrowheads="1"/>
            </p:cNvSpPr>
            <p:nvPr/>
          </p:nvSpPr>
          <p:spPr bwMode="auto">
            <a:xfrm>
              <a:off x="3504" y="0"/>
              <a:ext cx="622" cy="4318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50000">
                  <a:srgbClr val="602000"/>
                </a:gs>
                <a:gs pos="100000">
                  <a:srgbClr val="8000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47" name="Rectangle 17"/>
            <p:cNvSpPr>
              <a:spLocks noChangeArrowheads="1"/>
            </p:cNvSpPr>
            <p:nvPr/>
          </p:nvSpPr>
          <p:spPr bwMode="auto">
            <a:xfrm>
              <a:off x="3840" y="0"/>
              <a:ext cx="526" cy="4318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100000">
                  <a:srgbClr val="8000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48" name="Rectangle 18"/>
            <p:cNvSpPr>
              <a:spLocks noChangeArrowheads="1"/>
            </p:cNvSpPr>
            <p:nvPr/>
          </p:nvSpPr>
          <p:spPr bwMode="auto">
            <a:xfrm>
              <a:off x="4368" y="0"/>
              <a:ext cx="238" cy="4318"/>
            </a:xfrm>
            <a:prstGeom prst="rect">
              <a:avLst/>
            </a:prstGeom>
            <a:gradFill rotWithShape="0">
              <a:gsLst>
                <a:gs pos="0">
                  <a:srgbClr val="5C1E00"/>
                </a:gs>
                <a:gs pos="50000">
                  <a:srgbClr val="602000"/>
                </a:gs>
                <a:gs pos="100000">
                  <a:srgbClr val="5C1E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49" name="Rectangle 19"/>
            <p:cNvSpPr>
              <a:spLocks noChangeArrowheads="1"/>
            </p:cNvSpPr>
            <p:nvPr/>
          </p:nvSpPr>
          <p:spPr bwMode="auto">
            <a:xfrm>
              <a:off x="2680" y="0"/>
              <a:ext cx="150" cy="4318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100000">
                  <a:srgbClr val="8000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50" name="Rectangle 20"/>
            <p:cNvSpPr>
              <a:spLocks noChangeArrowheads="1"/>
            </p:cNvSpPr>
            <p:nvPr/>
          </p:nvSpPr>
          <p:spPr bwMode="auto">
            <a:xfrm>
              <a:off x="2366" y="0"/>
              <a:ext cx="334" cy="4318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100000">
                  <a:srgbClr val="6020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51" name="Freeform 21"/>
            <p:cNvSpPr>
              <a:spLocks noChangeArrowheads="1"/>
            </p:cNvSpPr>
            <p:nvPr/>
          </p:nvSpPr>
          <p:spPr bwMode="auto">
            <a:xfrm>
              <a:off x="1" y="3875"/>
              <a:ext cx="5758" cy="443"/>
            </a:xfrm>
            <a:custGeom>
              <a:avLst/>
              <a:gdLst>
                <a:gd name="T0" fmla="*/ 5670 w 5760"/>
                <a:gd name="T1" fmla="*/ 86 h 445"/>
                <a:gd name="T2" fmla="*/ 5478 w 5760"/>
                <a:gd name="T3" fmla="*/ 86 h 445"/>
                <a:gd name="T4" fmla="*/ 5424 w 5760"/>
                <a:gd name="T5" fmla="*/ 76 h 445"/>
                <a:gd name="T6" fmla="*/ 5418 w 5760"/>
                <a:gd name="T7" fmla="*/ 65 h 445"/>
                <a:gd name="T8" fmla="*/ 5412 w 5760"/>
                <a:gd name="T9" fmla="*/ 44 h 445"/>
                <a:gd name="T10" fmla="*/ 5384 w 5760"/>
                <a:gd name="T11" fmla="*/ 18 h 445"/>
                <a:gd name="T12" fmla="*/ 5302 w 5760"/>
                <a:gd name="T13" fmla="*/ 7 h 445"/>
                <a:gd name="T14" fmla="*/ 5021 w 5760"/>
                <a:gd name="T15" fmla="*/ 22 h 445"/>
                <a:gd name="T16" fmla="*/ 4956 w 5760"/>
                <a:gd name="T17" fmla="*/ 55 h 445"/>
                <a:gd name="T18" fmla="*/ 4824 w 5760"/>
                <a:gd name="T19" fmla="*/ 102 h 445"/>
                <a:gd name="T20" fmla="*/ 4710 w 5760"/>
                <a:gd name="T21" fmla="*/ 111 h 445"/>
                <a:gd name="T22" fmla="*/ 4632 w 5760"/>
                <a:gd name="T23" fmla="*/ 91 h 445"/>
                <a:gd name="T24" fmla="*/ 4568 w 5760"/>
                <a:gd name="T25" fmla="*/ 25 h 445"/>
                <a:gd name="T26" fmla="*/ 4484 w 5760"/>
                <a:gd name="T27" fmla="*/ 9 h 445"/>
                <a:gd name="T28" fmla="*/ 4380 w 5760"/>
                <a:gd name="T29" fmla="*/ 39 h 445"/>
                <a:gd name="T30" fmla="*/ 4221 w 5760"/>
                <a:gd name="T31" fmla="*/ 81 h 445"/>
                <a:gd name="T32" fmla="*/ 4005 w 5760"/>
                <a:gd name="T33" fmla="*/ 102 h 445"/>
                <a:gd name="T34" fmla="*/ 3795 w 5760"/>
                <a:gd name="T35" fmla="*/ 102 h 445"/>
                <a:gd name="T36" fmla="*/ 3639 w 5760"/>
                <a:gd name="T37" fmla="*/ 76 h 445"/>
                <a:gd name="T38" fmla="*/ 3579 w 5760"/>
                <a:gd name="T39" fmla="*/ 50 h 445"/>
                <a:gd name="T40" fmla="*/ 3513 w 5760"/>
                <a:gd name="T41" fmla="*/ 44 h 445"/>
                <a:gd name="T42" fmla="*/ 3465 w 5760"/>
                <a:gd name="T43" fmla="*/ 55 h 445"/>
                <a:gd name="T44" fmla="*/ 3405 w 5760"/>
                <a:gd name="T45" fmla="*/ 76 h 445"/>
                <a:gd name="T46" fmla="*/ 3033 w 5760"/>
                <a:gd name="T47" fmla="*/ 111 h 445"/>
                <a:gd name="T48" fmla="*/ 2829 w 5760"/>
                <a:gd name="T49" fmla="*/ 113 h 445"/>
                <a:gd name="T50" fmla="*/ 2727 w 5760"/>
                <a:gd name="T51" fmla="*/ 111 h 445"/>
                <a:gd name="T52" fmla="*/ 2695 w 5760"/>
                <a:gd name="T53" fmla="*/ 56 h 445"/>
                <a:gd name="T54" fmla="*/ 2643 w 5760"/>
                <a:gd name="T55" fmla="*/ 50 h 445"/>
                <a:gd name="T56" fmla="*/ 2543 w 5760"/>
                <a:gd name="T57" fmla="*/ 95 h 445"/>
                <a:gd name="T58" fmla="*/ 2429 w 5760"/>
                <a:gd name="T59" fmla="*/ 109 h 445"/>
                <a:gd name="T60" fmla="*/ 2307 w 5760"/>
                <a:gd name="T61" fmla="*/ 91 h 445"/>
                <a:gd name="T62" fmla="*/ 2259 w 5760"/>
                <a:gd name="T63" fmla="*/ 70 h 445"/>
                <a:gd name="T64" fmla="*/ 2170 w 5760"/>
                <a:gd name="T65" fmla="*/ 3 h 445"/>
                <a:gd name="T66" fmla="*/ 2033 w 5760"/>
                <a:gd name="T67" fmla="*/ 64 h 445"/>
                <a:gd name="T68" fmla="*/ 1779 w 5760"/>
                <a:gd name="T69" fmla="*/ 102 h 445"/>
                <a:gd name="T70" fmla="*/ 1545 w 5760"/>
                <a:gd name="T71" fmla="*/ 91 h 445"/>
                <a:gd name="T72" fmla="*/ 1467 w 5760"/>
                <a:gd name="T73" fmla="*/ 76 h 445"/>
                <a:gd name="T74" fmla="*/ 1428 w 5760"/>
                <a:gd name="T75" fmla="*/ 50 h 445"/>
                <a:gd name="T76" fmla="*/ 1374 w 5760"/>
                <a:gd name="T77" fmla="*/ 44 h 445"/>
                <a:gd name="T78" fmla="*/ 1308 w 5760"/>
                <a:gd name="T79" fmla="*/ 55 h 445"/>
                <a:gd name="T80" fmla="*/ 1140 w 5760"/>
                <a:gd name="T81" fmla="*/ 107 h 445"/>
                <a:gd name="T82" fmla="*/ 948 w 5760"/>
                <a:gd name="T83" fmla="*/ 128 h 445"/>
                <a:gd name="T84" fmla="*/ 708 w 5760"/>
                <a:gd name="T85" fmla="*/ 123 h 445"/>
                <a:gd name="T86" fmla="*/ 534 w 5760"/>
                <a:gd name="T87" fmla="*/ 96 h 445"/>
                <a:gd name="T88" fmla="*/ 444 w 5760"/>
                <a:gd name="T89" fmla="*/ 55 h 445"/>
                <a:gd name="T90" fmla="*/ 396 w 5760"/>
                <a:gd name="T91" fmla="*/ 34 h 445"/>
                <a:gd name="T92" fmla="*/ 378 w 5760"/>
                <a:gd name="T93" fmla="*/ 39 h 445"/>
                <a:gd name="T94" fmla="*/ 342 w 5760"/>
                <a:gd name="T95" fmla="*/ 70 h 445"/>
                <a:gd name="T96" fmla="*/ 288 w 5760"/>
                <a:gd name="T97" fmla="*/ 96 h 445"/>
                <a:gd name="T98" fmla="*/ 192 w 5760"/>
                <a:gd name="T99" fmla="*/ 111 h 445"/>
                <a:gd name="T100" fmla="*/ 90 w 5760"/>
                <a:gd name="T101" fmla="*/ 111 h 445"/>
                <a:gd name="T102" fmla="*/ 0 w 5760"/>
                <a:gd name="T103" fmla="*/ 96 h 445"/>
                <a:gd name="T104" fmla="*/ 5730 w 5760"/>
                <a:gd name="T105" fmla="*/ 415 h 445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</a:path>
              </a:pathLst>
            </a:custGeom>
            <a:solidFill>
              <a:srgbClr val="000000">
                <a:alpha val="50195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52" name="Freeform 22"/>
            <p:cNvSpPr>
              <a:spLocks noChangeArrowheads="1"/>
            </p:cNvSpPr>
            <p:nvPr/>
          </p:nvSpPr>
          <p:spPr bwMode="auto">
            <a:xfrm>
              <a:off x="0" y="3867"/>
              <a:ext cx="5768" cy="172"/>
            </a:xfrm>
            <a:custGeom>
              <a:avLst/>
              <a:gdLst>
                <a:gd name="T0" fmla="*/ 4963 w 5770"/>
                <a:gd name="T1" fmla="*/ 51 h 174"/>
                <a:gd name="T2" fmla="*/ 4741 w 5770"/>
                <a:gd name="T3" fmla="*/ 116 h 174"/>
                <a:gd name="T4" fmla="*/ 4610 w 5770"/>
                <a:gd name="T5" fmla="*/ 81 h 174"/>
                <a:gd name="T6" fmla="*/ 4568 w 5770"/>
                <a:gd name="T7" fmla="*/ 36 h 174"/>
                <a:gd name="T8" fmla="*/ 4448 w 5770"/>
                <a:gd name="T9" fmla="*/ 30 h 174"/>
                <a:gd name="T10" fmla="*/ 4171 w 5770"/>
                <a:gd name="T11" fmla="*/ 93 h 174"/>
                <a:gd name="T12" fmla="*/ 3800 w 5770"/>
                <a:gd name="T13" fmla="*/ 105 h 174"/>
                <a:gd name="T14" fmla="*/ 3602 w 5770"/>
                <a:gd name="T15" fmla="*/ 57 h 174"/>
                <a:gd name="T16" fmla="*/ 3495 w 5770"/>
                <a:gd name="T17" fmla="*/ 45 h 174"/>
                <a:gd name="T18" fmla="*/ 3321 w 5770"/>
                <a:gd name="T19" fmla="*/ 81 h 174"/>
                <a:gd name="T20" fmla="*/ 2831 w 5770"/>
                <a:gd name="T21" fmla="*/ 125 h 174"/>
                <a:gd name="T22" fmla="*/ 2688 w 5770"/>
                <a:gd name="T23" fmla="*/ 81 h 174"/>
                <a:gd name="T24" fmla="*/ 2604 w 5770"/>
                <a:gd name="T25" fmla="*/ 75 h 174"/>
                <a:gd name="T26" fmla="*/ 2401 w 5770"/>
                <a:gd name="T27" fmla="*/ 116 h 174"/>
                <a:gd name="T28" fmla="*/ 2263 w 5770"/>
                <a:gd name="T29" fmla="*/ 69 h 174"/>
                <a:gd name="T30" fmla="*/ 2136 w 5770"/>
                <a:gd name="T31" fmla="*/ 36 h 174"/>
                <a:gd name="T32" fmla="*/ 1932 w 5770"/>
                <a:gd name="T33" fmla="*/ 105 h 174"/>
                <a:gd name="T34" fmla="*/ 1510 w 5770"/>
                <a:gd name="T35" fmla="*/ 87 h 174"/>
                <a:gd name="T36" fmla="*/ 1429 w 5770"/>
                <a:gd name="T37" fmla="*/ 45 h 174"/>
                <a:gd name="T38" fmla="*/ 1333 w 5770"/>
                <a:gd name="T39" fmla="*/ 45 h 174"/>
                <a:gd name="T40" fmla="*/ 1058 w 5770"/>
                <a:gd name="T41" fmla="*/ 125 h 174"/>
                <a:gd name="T42" fmla="*/ 652 w 5770"/>
                <a:gd name="T43" fmla="*/ 125 h 174"/>
                <a:gd name="T44" fmla="*/ 442 w 5770"/>
                <a:gd name="T45" fmla="*/ 51 h 174"/>
                <a:gd name="T46" fmla="*/ 377 w 5770"/>
                <a:gd name="T47" fmla="*/ 43 h 174"/>
                <a:gd name="T48" fmla="*/ 305 w 5770"/>
                <a:gd name="T49" fmla="*/ 93 h 174"/>
                <a:gd name="T50" fmla="*/ 144 w 5770"/>
                <a:gd name="T51" fmla="*/ 119 h 174"/>
                <a:gd name="T52" fmla="*/ 0 w 5770"/>
                <a:gd name="T53" fmla="*/ 81 h 174"/>
                <a:gd name="T54" fmla="*/ 167 w 5770"/>
                <a:gd name="T55" fmla="*/ 105 h 174"/>
                <a:gd name="T56" fmla="*/ 323 w 5770"/>
                <a:gd name="T57" fmla="*/ 69 h 174"/>
                <a:gd name="T58" fmla="*/ 383 w 5770"/>
                <a:gd name="T59" fmla="*/ 24 h 174"/>
                <a:gd name="T60" fmla="*/ 460 w 5770"/>
                <a:gd name="T61" fmla="*/ 45 h 174"/>
                <a:gd name="T62" fmla="*/ 706 w 5770"/>
                <a:gd name="T63" fmla="*/ 122 h 174"/>
                <a:gd name="T64" fmla="*/ 1100 w 5770"/>
                <a:gd name="T65" fmla="*/ 105 h 174"/>
                <a:gd name="T66" fmla="*/ 1345 w 5770"/>
                <a:gd name="T67" fmla="*/ 36 h 174"/>
                <a:gd name="T68" fmla="*/ 1441 w 5770"/>
                <a:gd name="T69" fmla="*/ 43 h 174"/>
                <a:gd name="T70" fmla="*/ 1546 w 5770"/>
                <a:gd name="T71" fmla="*/ 75 h 174"/>
                <a:gd name="T72" fmla="*/ 1956 w 5770"/>
                <a:gd name="T73" fmla="*/ 81 h 174"/>
                <a:gd name="T74" fmla="*/ 2220 w 5770"/>
                <a:gd name="T75" fmla="*/ 3 h 174"/>
                <a:gd name="T76" fmla="*/ 2335 w 5770"/>
                <a:gd name="T77" fmla="*/ 87 h 174"/>
                <a:gd name="T78" fmla="*/ 2544 w 5770"/>
                <a:gd name="T79" fmla="*/ 81 h 174"/>
                <a:gd name="T80" fmla="*/ 2700 w 5770"/>
                <a:gd name="T81" fmla="*/ 24 h 174"/>
                <a:gd name="T82" fmla="*/ 2777 w 5770"/>
                <a:gd name="T83" fmla="*/ 116 h 174"/>
                <a:gd name="T84" fmla="*/ 3112 w 5770"/>
                <a:gd name="T85" fmla="*/ 87 h 174"/>
                <a:gd name="T86" fmla="*/ 3471 w 5770"/>
                <a:gd name="T87" fmla="*/ 43 h 174"/>
                <a:gd name="T88" fmla="*/ 3567 w 5770"/>
                <a:gd name="T89" fmla="*/ 42 h 174"/>
                <a:gd name="T90" fmla="*/ 3716 w 5770"/>
                <a:gd name="T91" fmla="*/ 75 h 174"/>
                <a:gd name="T92" fmla="*/ 4063 w 5770"/>
                <a:gd name="T93" fmla="*/ 87 h 174"/>
                <a:gd name="T94" fmla="*/ 4389 w 5770"/>
                <a:gd name="T95" fmla="*/ 30 h 174"/>
                <a:gd name="T96" fmla="*/ 4544 w 5770"/>
                <a:gd name="T97" fmla="*/ 6 h 174"/>
                <a:gd name="T98" fmla="*/ 4598 w 5770"/>
                <a:gd name="T99" fmla="*/ 45 h 174"/>
                <a:gd name="T100" fmla="*/ 4694 w 5770"/>
                <a:gd name="T101" fmla="*/ 93 h 174"/>
                <a:gd name="T102" fmla="*/ 4897 w 5770"/>
                <a:gd name="T103" fmla="*/ 69 h 174"/>
                <a:gd name="T104" fmla="*/ 5088 w 5770"/>
                <a:gd name="T105" fmla="*/ 14 h 174"/>
                <a:gd name="T106" fmla="*/ 5250 w 5770"/>
                <a:gd name="T107" fmla="*/ 9 h 174"/>
                <a:gd name="T108" fmla="*/ 5423 w 5770"/>
                <a:gd name="T109" fmla="*/ 36 h 174"/>
                <a:gd name="T110" fmla="*/ 5435 w 5770"/>
                <a:gd name="T111" fmla="*/ 57 h 174"/>
                <a:gd name="T112" fmla="*/ 5626 w 5770"/>
                <a:gd name="T113" fmla="*/ 75 h 174"/>
                <a:gd name="T114" fmla="*/ 5680 w 5770"/>
                <a:gd name="T115" fmla="*/ 87 h 174"/>
                <a:gd name="T116" fmla="*/ 5447 w 5770"/>
                <a:gd name="T117" fmla="*/ 75 h 174"/>
                <a:gd name="T118" fmla="*/ 5423 w 5770"/>
                <a:gd name="T119" fmla="*/ 45 h 174"/>
                <a:gd name="T120" fmla="*/ 5363 w 5770"/>
                <a:gd name="T121" fmla="*/ 30 h 174"/>
                <a:gd name="T122" fmla="*/ 5189 w 5770"/>
                <a:gd name="T123" fmla="*/ 24 h 174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rgbClr val="070707"/>
                </a:gs>
                <a:gs pos="50000">
                  <a:srgbClr val="000000"/>
                </a:gs>
                <a:gs pos="100000">
                  <a:srgbClr val="070707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2071" name="Rectangle 23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1600201"/>
            <a:ext cx="10358967" cy="1825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GB" altLang="pl-PL"/>
              <a:t>Kliknij, aby edytować format tekstu tytułu</a:t>
            </a:r>
          </a:p>
        </p:txBody>
      </p:sp>
      <p:sp>
        <p:nvSpPr>
          <p:cNvPr id="2072" name="Rectangle 24"/>
          <p:cNvSpPr>
            <a:spLocks noGrp="1" noChangeArrowheads="1"/>
          </p:cNvSpPr>
          <p:nvPr>
            <p:ph type="dt"/>
          </p:nvPr>
        </p:nvSpPr>
        <p:spPr bwMode="auto">
          <a:xfrm>
            <a:off x="609600" y="6243639"/>
            <a:ext cx="284056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 sz="1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Lucida Sans Unicode" panose="020B0602030504020204" pitchFamily="34" charset="0"/>
              </a:defRPr>
            </a:lvl1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2073" name="Rectangle 25"/>
          <p:cNvSpPr>
            <a:spLocks noGrp="1" noChangeArrowheads="1"/>
          </p:cNvSpPr>
          <p:nvPr>
            <p:ph type="ftr"/>
          </p:nvPr>
        </p:nvSpPr>
        <p:spPr bwMode="auto">
          <a:xfrm>
            <a:off x="4165601" y="6248401"/>
            <a:ext cx="385656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 sz="1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Lucida Sans Unicode" panose="020B0602030504020204" pitchFamily="34" charset="0"/>
              </a:defRPr>
            </a:lvl1pPr>
          </a:lstStyle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2074" name="Rectangle 26"/>
          <p:cNvSpPr>
            <a:spLocks noGrp="1" noChangeArrowheads="1"/>
          </p:cNvSpPr>
          <p:nvPr>
            <p:ph type="sldNum"/>
          </p:nvPr>
        </p:nvSpPr>
        <p:spPr bwMode="auto">
          <a:xfrm>
            <a:off x="8737601" y="6243639"/>
            <a:ext cx="284056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 sz="1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Lucida Sans Unicode" panose="020B0602030504020204" pitchFamily="34" charset="0"/>
              </a:defRPr>
            </a:lvl1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fld id="{09B4EC4E-0456-4B85-A93A-2FCC8E561AD7}" type="slidenum">
              <a:rPr kumimoji="0" lang="pl-PL" alt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Lucida Sans Unicode" panose="020B0602030504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723900" algn="l"/>
                  <a:tab pos="1447800" algn="l"/>
                </a:tabLst>
                <a:defRPr/>
              </a:pPr>
              <a:t>‹#›</a:t>
            </a:fld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2075" name="Rectangle 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1" y="1604963"/>
            <a:ext cx="10968567" cy="4522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l-PL"/>
              <a:t>Kliknij, aby edytować format tekstu konspektu</a:t>
            </a:r>
          </a:p>
          <a:p>
            <a:pPr lvl="1"/>
            <a:r>
              <a:rPr lang="en-GB" altLang="pl-PL"/>
              <a:t>Drugi poziom konspektu</a:t>
            </a:r>
          </a:p>
          <a:p>
            <a:pPr lvl="2"/>
            <a:r>
              <a:rPr lang="en-GB" altLang="pl-PL"/>
              <a:t>Trzeci poziom konspektu</a:t>
            </a:r>
          </a:p>
          <a:p>
            <a:pPr lvl="3"/>
            <a:r>
              <a:rPr lang="en-GB" altLang="pl-PL"/>
              <a:t>Czwarty poziom konspektu</a:t>
            </a:r>
          </a:p>
          <a:p>
            <a:pPr lvl="4"/>
            <a:r>
              <a:rPr lang="en-GB" altLang="pl-PL"/>
              <a:t>Piąty poziom konspektu</a:t>
            </a:r>
          </a:p>
          <a:p>
            <a:pPr lvl="4"/>
            <a:r>
              <a:rPr lang="en-GB" altLang="pl-PL"/>
              <a:t>Szósty poziom konspektu</a:t>
            </a:r>
          </a:p>
          <a:p>
            <a:pPr lvl="4"/>
            <a:r>
              <a:rPr lang="en-GB" altLang="pl-PL"/>
              <a:t>Siódmy poziom konspektu</a:t>
            </a:r>
          </a:p>
          <a:p>
            <a:pPr lvl="4"/>
            <a:r>
              <a:rPr lang="en-GB" altLang="pl-PL"/>
              <a:t>Ósmy poziom konspektu</a:t>
            </a:r>
          </a:p>
          <a:p>
            <a:pPr lvl="4"/>
            <a:r>
              <a:rPr lang="en-GB" altLang="pl-PL"/>
              <a:t>Dziewiąty poziom konspektu</a:t>
            </a:r>
          </a:p>
        </p:txBody>
      </p:sp>
    </p:spTree>
    <p:extLst>
      <p:ext uri="{BB962C8B-B14F-4D97-AF65-F5344CB8AC3E}">
        <p14:creationId xmlns:p14="http://schemas.microsoft.com/office/powerpoint/2010/main" val="1270828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 kern="12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1">
            <a:extLst>
              <a:ext uri="{FF2B5EF4-FFF2-40B4-BE49-F238E27FC236}">
                <a16:creationId xmlns:a16="http://schemas.microsoft.com/office/drawing/2014/main" id="{05010970-2991-4485-8924-049ADE29DEF9}"/>
              </a:ext>
            </a:extLst>
          </p:cNvPr>
          <p:cNvGrpSpPr>
            <a:grpSpLocks/>
          </p:cNvGrpSpPr>
          <p:nvPr/>
        </p:nvGrpSpPr>
        <p:grpSpPr bwMode="auto">
          <a:xfrm>
            <a:off x="1" y="0"/>
            <a:ext cx="12206817" cy="6853238"/>
            <a:chOff x="0" y="0"/>
            <a:chExt cx="5767" cy="4317"/>
          </a:xfrm>
        </p:grpSpPr>
        <p:sp>
          <p:nvSpPr>
            <p:cNvPr id="2056" name="Rectangle 2">
              <a:extLst>
                <a:ext uri="{FF2B5EF4-FFF2-40B4-BE49-F238E27FC236}">
                  <a16:creationId xmlns:a16="http://schemas.microsoft.com/office/drawing/2014/main" id="{DB8D95C7-20FC-49C6-B694-28CC9314C6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32" y="1"/>
              <a:ext cx="525" cy="4316"/>
            </a:xfrm>
            <a:prstGeom prst="rect">
              <a:avLst/>
            </a:prstGeom>
            <a:gradFill rotWithShape="0">
              <a:gsLst>
                <a:gs pos="0">
                  <a:srgbClr val="0E0E0E"/>
                </a:gs>
                <a:gs pos="100000">
                  <a:srgbClr val="0000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2057" name="Rectangle 3">
              <a:extLst>
                <a:ext uri="{FF2B5EF4-FFF2-40B4-BE49-F238E27FC236}">
                  <a16:creationId xmlns:a16="http://schemas.microsoft.com/office/drawing/2014/main" id="{9AEE2F87-EE7C-4349-845B-2EE95292F6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0"/>
              <a:ext cx="189" cy="4317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100000">
                  <a:srgbClr val="6020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2058" name="Rectangle 4">
              <a:extLst>
                <a:ext uri="{FF2B5EF4-FFF2-40B4-BE49-F238E27FC236}">
                  <a16:creationId xmlns:a16="http://schemas.microsoft.com/office/drawing/2014/main" id="{B2257830-E0D8-47CD-856D-2E26233D1A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8" y="0"/>
              <a:ext cx="429" cy="4317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100000">
                  <a:srgbClr val="8000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2059" name="Rectangle 5">
              <a:extLst>
                <a:ext uri="{FF2B5EF4-FFF2-40B4-BE49-F238E27FC236}">
                  <a16:creationId xmlns:a16="http://schemas.microsoft.com/office/drawing/2014/main" id="{A0CBB0E7-E158-4DF5-B72C-6A58856B28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6" y="0"/>
              <a:ext cx="237" cy="4317"/>
            </a:xfrm>
            <a:prstGeom prst="rect">
              <a:avLst/>
            </a:prstGeom>
            <a:solidFill>
              <a:srgbClr val="800000"/>
            </a:soli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2060" name="Rectangle 6">
              <a:extLst>
                <a:ext uri="{FF2B5EF4-FFF2-40B4-BE49-F238E27FC236}">
                  <a16:creationId xmlns:a16="http://schemas.microsoft.com/office/drawing/2014/main" id="{80443A13-9958-4D90-9AB1-935DD48F4A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0"/>
              <a:ext cx="381" cy="4317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100000">
                  <a:srgbClr val="6020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2061" name="Rectangle 7">
              <a:extLst>
                <a:ext uri="{FF2B5EF4-FFF2-40B4-BE49-F238E27FC236}">
                  <a16:creationId xmlns:a16="http://schemas.microsoft.com/office/drawing/2014/main" id="{965816E7-0720-4FC6-B5D7-7F89963467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0"/>
              <a:ext cx="573" cy="4317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100000">
                  <a:srgbClr val="8000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2062" name="Rectangle 8">
              <a:extLst>
                <a:ext uri="{FF2B5EF4-FFF2-40B4-BE49-F238E27FC236}">
                  <a16:creationId xmlns:a16="http://schemas.microsoft.com/office/drawing/2014/main" id="{A5AEA92A-93C1-41FE-AC9F-DC51C098B2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0"/>
              <a:ext cx="189" cy="4317"/>
            </a:xfrm>
            <a:prstGeom prst="rect">
              <a:avLst/>
            </a:prstGeom>
            <a:gradFill rotWithShape="0">
              <a:gsLst>
                <a:gs pos="0">
                  <a:srgbClr val="511B00"/>
                </a:gs>
                <a:gs pos="50000">
                  <a:srgbClr val="602000"/>
                </a:gs>
                <a:gs pos="100000">
                  <a:srgbClr val="511B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2063" name="Rectangle 9">
              <a:extLst>
                <a:ext uri="{FF2B5EF4-FFF2-40B4-BE49-F238E27FC236}">
                  <a16:creationId xmlns:a16="http://schemas.microsoft.com/office/drawing/2014/main" id="{1EB665E9-171B-4D32-A238-BA3910F952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285" cy="4317"/>
            </a:xfrm>
            <a:prstGeom prst="rect">
              <a:avLst/>
            </a:prstGeom>
            <a:gradFill rotWithShape="0">
              <a:gsLst>
                <a:gs pos="0">
                  <a:srgbClr val="4B1900"/>
                </a:gs>
                <a:gs pos="100000">
                  <a:srgbClr val="6020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2064" name="Rectangle 10">
              <a:extLst>
                <a:ext uri="{FF2B5EF4-FFF2-40B4-BE49-F238E27FC236}">
                  <a16:creationId xmlns:a16="http://schemas.microsoft.com/office/drawing/2014/main" id="{1C5D284B-A3A2-47F9-8AA5-5A4D061685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0"/>
              <a:ext cx="237" cy="4317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100000">
                  <a:srgbClr val="6020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2065" name="Rectangle 11">
              <a:extLst>
                <a:ext uri="{FF2B5EF4-FFF2-40B4-BE49-F238E27FC236}">
                  <a16:creationId xmlns:a16="http://schemas.microsoft.com/office/drawing/2014/main" id="{5E2FE53E-7F34-4B80-805B-6C2D396DAE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4" y="0"/>
              <a:ext cx="525" cy="4317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100000">
                  <a:srgbClr val="8000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2066" name="Rectangle 12">
              <a:extLst>
                <a:ext uri="{FF2B5EF4-FFF2-40B4-BE49-F238E27FC236}">
                  <a16:creationId xmlns:a16="http://schemas.microsoft.com/office/drawing/2014/main" id="{C433B16C-B51C-4D75-98EF-D5770F5FD6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0"/>
              <a:ext cx="141" cy="4317"/>
            </a:xfrm>
            <a:prstGeom prst="rect">
              <a:avLst/>
            </a:prstGeom>
            <a:solidFill>
              <a:srgbClr val="602000"/>
            </a:soli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2067" name="Rectangle 13">
              <a:extLst>
                <a:ext uri="{FF2B5EF4-FFF2-40B4-BE49-F238E27FC236}">
                  <a16:creationId xmlns:a16="http://schemas.microsoft.com/office/drawing/2014/main" id="{FEA5FF76-F22B-45F1-9B47-055F3E2385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0" y="0"/>
              <a:ext cx="249" cy="4317"/>
            </a:xfrm>
            <a:prstGeom prst="rect">
              <a:avLst/>
            </a:prstGeom>
            <a:solidFill>
              <a:srgbClr val="602000"/>
            </a:soli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2068" name="Rectangle 14">
              <a:extLst>
                <a:ext uri="{FF2B5EF4-FFF2-40B4-BE49-F238E27FC236}">
                  <a16:creationId xmlns:a16="http://schemas.microsoft.com/office/drawing/2014/main" id="{79F3DBE7-9398-436E-B0A6-7BC4569E91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6" y="0"/>
              <a:ext cx="141" cy="4317"/>
            </a:xfrm>
            <a:prstGeom prst="rect">
              <a:avLst/>
            </a:prstGeom>
            <a:gradFill rotWithShape="0">
              <a:gsLst>
                <a:gs pos="0">
                  <a:srgbClr val="5C1E00"/>
                </a:gs>
                <a:gs pos="50000">
                  <a:srgbClr val="602000"/>
                </a:gs>
                <a:gs pos="100000">
                  <a:srgbClr val="5C1E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2069" name="Rectangle 15">
              <a:extLst>
                <a:ext uri="{FF2B5EF4-FFF2-40B4-BE49-F238E27FC236}">
                  <a16:creationId xmlns:a16="http://schemas.microsoft.com/office/drawing/2014/main" id="{39CC2E57-EDA9-4BDA-A14E-42BD556010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8" y="0"/>
              <a:ext cx="669" cy="4317"/>
            </a:xfrm>
            <a:prstGeom prst="rect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6020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2070" name="Rectangle 16">
              <a:extLst>
                <a:ext uri="{FF2B5EF4-FFF2-40B4-BE49-F238E27FC236}">
                  <a16:creationId xmlns:a16="http://schemas.microsoft.com/office/drawing/2014/main" id="{88016866-BEB6-4DA9-8FC1-C20848E8CF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4" y="0"/>
              <a:ext cx="621" cy="4317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50000">
                  <a:srgbClr val="602000"/>
                </a:gs>
                <a:gs pos="100000">
                  <a:srgbClr val="8000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2" name="Rectangle 17">
              <a:extLst>
                <a:ext uri="{FF2B5EF4-FFF2-40B4-BE49-F238E27FC236}">
                  <a16:creationId xmlns:a16="http://schemas.microsoft.com/office/drawing/2014/main" id="{FCE0B07A-0118-4ED6-B4D5-D30E3130B9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0" y="0"/>
              <a:ext cx="525" cy="4317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100000">
                  <a:srgbClr val="8000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3" name="Rectangle 18">
              <a:extLst>
                <a:ext uri="{FF2B5EF4-FFF2-40B4-BE49-F238E27FC236}">
                  <a16:creationId xmlns:a16="http://schemas.microsoft.com/office/drawing/2014/main" id="{04D9BDF4-6E7A-4C4C-9404-6BECA7DCE6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8" y="0"/>
              <a:ext cx="237" cy="4317"/>
            </a:xfrm>
            <a:prstGeom prst="rect">
              <a:avLst/>
            </a:prstGeom>
            <a:gradFill rotWithShape="0">
              <a:gsLst>
                <a:gs pos="0">
                  <a:srgbClr val="5C1E00"/>
                </a:gs>
                <a:gs pos="50000">
                  <a:srgbClr val="602000"/>
                </a:gs>
                <a:gs pos="100000">
                  <a:srgbClr val="5C1E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4" name="Rectangle 19">
              <a:extLst>
                <a:ext uri="{FF2B5EF4-FFF2-40B4-BE49-F238E27FC236}">
                  <a16:creationId xmlns:a16="http://schemas.microsoft.com/office/drawing/2014/main" id="{C2252B33-F259-415F-92FC-E6ADA6CFE7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0" y="0"/>
              <a:ext cx="149" cy="4317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100000">
                  <a:srgbClr val="8000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5" name="Rectangle 20">
              <a:extLst>
                <a:ext uri="{FF2B5EF4-FFF2-40B4-BE49-F238E27FC236}">
                  <a16:creationId xmlns:a16="http://schemas.microsoft.com/office/drawing/2014/main" id="{95D113DC-7A36-488E-97F5-3E333DE5A0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66" y="0"/>
              <a:ext cx="333" cy="4317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100000">
                  <a:srgbClr val="6020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6" name="Freeform 21">
              <a:extLst>
                <a:ext uri="{FF2B5EF4-FFF2-40B4-BE49-F238E27FC236}">
                  <a16:creationId xmlns:a16="http://schemas.microsoft.com/office/drawing/2014/main" id="{A70F9AE2-5A8B-470E-A28C-E7A6E47573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" y="3875"/>
              <a:ext cx="5757" cy="442"/>
            </a:xfrm>
            <a:custGeom>
              <a:avLst/>
              <a:gdLst>
                <a:gd name="T0" fmla="*/ 5652 w 5760"/>
                <a:gd name="T1" fmla="*/ 74 h 445"/>
                <a:gd name="T2" fmla="*/ 5460 w 5760"/>
                <a:gd name="T3" fmla="*/ 74 h 445"/>
                <a:gd name="T4" fmla="*/ 5406 w 5760"/>
                <a:gd name="T5" fmla="*/ 74 h 445"/>
                <a:gd name="T6" fmla="*/ 5400 w 5760"/>
                <a:gd name="T7" fmla="*/ 65 h 445"/>
                <a:gd name="T8" fmla="*/ 5394 w 5760"/>
                <a:gd name="T9" fmla="*/ 44 h 445"/>
                <a:gd name="T10" fmla="*/ 5366 w 5760"/>
                <a:gd name="T11" fmla="*/ 18 h 445"/>
                <a:gd name="T12" fmla="*/ 5284 w 5760"/>
                <a:gd name="T13" fmla="*/ 7 h 445"/>
                <a:gd name="T14" fmla="*/ 5003 w 5760"/>
                <a:gd name="T15" fmla="*/ 22 h 445"/>
                <a:gd name="T16" fmla="*/ 4938 w 5760"/>
                <a:gd name="T17" fmla="*/ 55 h 445"/>
                <a:gd name="T18" fmla="*/ 4806 w 5760"/>
                <a:gd name="T19" fmla="*/ 86 h 445"/>
                <a:gd name="T20" fmla="*/ 4708 w 5760"/>
                <a:gd name="T21" fmla="*/ 96 h 445"/>
                <a:gd name="T22" fmla="*/ 4630 w 5760"/>
                <a:gd name="T23" fmla="*/ 75 h 445"/>
                <a:gd name="T24" fmla="*/ 4566 w 5760"/>
                <a:gd name="T25" fmla="*/ 25 h 445"/>
                <a:gd name="T26" fmla="*/ 4482 w 5760"/>
                <a:gd name="T27" fmla="*/ 9 h 445"/>
                <a:gd name="T28" fmla="*/ 4378 w 5760"/>
                <a:gd name="T29" fmla="*/ 39 h 445"/>
                <a:gd name="T30" fmla="*/ 4204 w 5760"/>
                <a:gd name="T31" fmla="*/ 74 h 445"/>
                <a:gd name="T32" fmla="*/ 3988 w 5760"/>
                <a:gd name="T33" fmla="*/ 86 h 445"/>
                <a:gd name="T34" fmla="*/ 3778 w 5760"/>
                <a:gd name="T35" fmla="*/ 86 h 445"/>
                <a:gd name="T36" fmla="*/ 3622 w 5760"/>
                <a:gd name="T37" fmla="*/ 74 h 445"/>
                <a:gd name="T38" fmla="*/ 3562 w 5760"/>
                <a:gd name="T39" fmla="*/ 50 h 445"/>
                <a:gd name="T40" fmla="*/ 3496 w 5760"/>
                <a:gd name="T41" fmla="*/ 44 h 445"/>
                <a:gd name="T42" fmla="*/ 3448 w 5760"/>
                <a:gd name="T43" fmla="*/ 55 h 445"/>
                <a:gd name="T44" fmla="*/ 3388 w 5760"/>
                <a:gd name="T45" fmla="*/ 74 h 445"/>
                <a:gd name="T46" fmla="*/ 3016 w 5760"/>
                <a:gd name="T47" fmla="*/ 96 h 445"/>
                <a:gd name="T48" fmla="*/ 2828 w 5760"/>
                <a:gd name="T49" fmla="*/ 112 h 445"/>
                <a:gd name="T50" fmla="*/ 2726 w 5760"/>
                <a:gd name="T51" fmla="*/ 101 h 445"/>
                <a:gd name="T52" fmla="*/ 2694 w 5760"/>
                <a:gd name="T53" fmla="*/ 56 h 445"/>
                <a:gd name="T54" fmla="*/ 2642 w 5760"/>
                <a:gd name="T55" fmla="*/ 50 h 445"/>
                <a:gd name="T56" fmla="*/ 2542 w 5760"/>
                <a:gd name="T57" fmla="*/ 79 h 445"/>
                <a:gd name="T58" fmla="*/ 2428 w 5760"/>
                <a:gd name="T59" fmla="*/ 93 h 445"/>
                <a:gd name="T60" fmla="*/ 2306 w 5760"/>
                <a:gd name="T61" fmla="*/ 75 h 445"/>
                <a:gd name="T62" fmla="*/ 2258 w 5760"/>
                <a:gd name="T63" fmla="*/ 70 h 445"/>
                <a:gd name="T64" fmla="*/ 2169 w 5760"/>
                <a:gd name="T65" fmla="*/ 3 h 445"/>
                <a:gd name="T66" fmla="*/ 2032 w 5760"/>
                <a:gd name="T67" fmla="*/ 64 h 445"/>
                <a:gd name="T68" fmla="*/ 1778 w 5760"/>
                <a:gd name="T69" fmla="*/ 86 h 445"/>
                <a:gd name="T70" fmla="*/ 1544 w 5760"/>
                <a:gd name="T71" fmla="*/ 75 h 445"/>
                <a:gd name="T72" fmla="*/ 1466 w 5760"/>
                <a:gd name="T73" fmla="*/ 74 h 445"/>
                <a:gd name="T74" fmla="*/ 1412 w 5760"/>
                <a:gd name="T75" fmla="*/ 50 h 445"/>
                <a:gd name="T76" fmla="*/ 1358 w 5760"/>
                <a:gd name="T77" fmla="*/ 44 h 445"/>
                <a:gd name="T78" fmla="*/ 1292 w 5760"/>
                <a:gd name="T79" fmla="*/ 55 h 445"/>
                <a:gd name="T80" fmla="*/ 1124 w 5760"/>
                <a:gd name="T81" fmla="*/ 91 h 445"/>
                <a:gd name="T82" fmla="*/ 948 w 5760"/>
                <a:gd name="T83" fmla="*/ 127 h 445"/>
                <a:gd name="T84" fmla="*/ 708 w 5760"/>
                <a:gd name="T85" fmla="*/ 122 h 445"/>
                <a:gd name="T86" fmla="*/ 534 w 5760"/>
                <a:gd name="T87" fmla="*/ 80 h 445"/>
                <a:gd name="T88" fmla="*/ 444 w 5760"/>
                <a:gd name="T89" fmla="*/ 55 h 445"/>
                <a:gd name="T90" fmla="*/ 396 w 5760"/>
                <a:gd name="T91" fmla="*/ 34 h 445"/>
                <a:gd name="T92" fmla="*/ 378 w 5760"/>
                <a:gd name="T93" fmla="*/ 39 h 445"/>
                <a:gd name="T94" fmla="*/ 342 w 5760"/>
                <a:gd name="T95" fmla="*/ 70 h 445"/>
                <a:gd name="T96" fmla="*/ 288 w 5760"/>
                <a:gd name="T97" fmla="*/ 80 h 445"/>
                <a:gd name="T98" fmla="*/ 192 w 5760"/>
                <a:gd name="T99" fmla="*/ 96 h 445"/>
                <a:gd name="T100" fmla="*/ 90 w 5760"/>
                <a:gd name="T101" fmla="*/ 96 h 445"/>
                <a:gd name="T102" fmla="*/ 0 w 5760"/>
                <a:gd name="T103" fmla="*/ 80 h 445"/>
                <a:gd name="T104" fmla="*/ 5712 w 5760"/>
                <a:gd name="T105" fmla="*/ 397 h 445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</a:path>
              </a:pathLst>
            </a:custGeom>
            <a:solidFill>
              <a:srgbClr val="000000">
                <a:alpha val="50195"/>
              </a:srgbClr>
            </a:solidFill>
            <a:ln>
              <a:noFill/>
            </a:ln>
          </p:spPr>
          <p:txBody>
            <a:bodyPr wrap="none" anchor="ctr"/>
            <a:lstStyle/>
            <a:p>
              <a:pPr defTabSz="336947">
                <a:defRPr/>
              </a:pPr>
              <a:endParaRPr lang="pl-PL" sz="1350">
                <a:solidFill>
                  <a:srgbClr val="FFFFFF"/>
                </a:solidFill>
              </a:endParaRPr>
            </a:p>
          </p:txBody>
        </p:sp>
        <p:sp>
          <p:nvSpPr>
            <p:cNvPr id="2076" name="Freeform 22">
              <a:extLst>
                <a:ext uri="{FF2B5EF4-FFF2-40B4-BE49-F238E27FC236}">
                  <a16:creationId xmlns:a16="http://schemas.microsoft.com/office/drawing/2014/main" id="{F591FF54-172D-41D8-A68D-33DD57E1C9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3867"/>
              <a:ext cx="5767" cy="171"/>
            </a:xfrm>
            <a:custGeom>
              <a:avLst/>
              <a:gdLst>
                <a:gd name="T0" fmla="*/ 4945 w 5770"/>
                <a:gd name="T1" fmla="*/ 50 h 174"/>
                <a:gd name="T2" fmla="*/ 4739 w 5770"/>
                <a:gd name="T3" fmla="*/ 100 h 174"/>
                <a:gd name="T4" fmla="*/ 4608 w 5770"/>
                <a:gd name="T5" fmla="*/ 75 h 174"/>
                <a:gd name="T6" fmla="*/ 4566 w 5770"/>
                <a:gd name="T7" fmla="*/ 29 h 174"/>
                <a:gd name="T8" fmla="*/ 4446 w 5770"/>
                <a:gd name="T9" fmla="*/ 29 h 174"/>
                <a:gd name="T10" fmla="*/ 4154 w 5770"/>
                <a:gd name="T11" fmla="*/ 81 h 174"/>
                <a:gd name="T12" fmla="*/ 3783 w 5770"/>
                <a:gd name="T13" fmla="*/ 88 h 174"/>
                <a:gd name="T14" fmla="*/ 3585 w 5770"/>
                <a:gd name="T15" fmla="*/ 56 h 174"/>
                <a:gd name="T16" fmla="*/ 3478 w 5770"/>
                <a:gd name="T17" fmla="*/ 44 h 174"/>
                <a:gd name="T18" fmla="*/ 3304 w 5770"/>
                <a:gd name="T19" fmla="*/ 75 h 174"/>
                <a:gd name="T20" fmla="*/ 2830 w 5770"/>
                <a:gd name="T21" fmla="*/ 116 h 174"/>
                <a:gd name="T22" fmla="*/ 2687 w 5770"/>
                <a:gd name="T23" fmla="*/ 75 h 174"/>
                <a:gd name="T24" fmla="*/ 2603 w 5770"/>
                <a:gd name="T25" fmla="*/ 72 h 174"/>
                <a:gd name="T26" fmla="*/ 2400 w 5770"/>
                <a:gd name="T27" fmla="*/ 100 h 174"/>
                <a:gd name="T28" fmla="*/ 2262 w 5770"/>
                <a:gd name="T29" fmla="*/ 68 h 174"/>
                <a:gd name="T30" fmla="*/ 2135 w 5770"/>
                <a:gd name="T31" fmla="*/ 29 h 174"/>
                <a:gd name="T32" fmla="*/ 1931 w 5770"/>
                <a:gd name="T33" fmla="*/ 88 h 174"/>
                <a:gd name="T34" fmla="*/ 1509 w 5770"/>
                <a:gd name="T35" fmla="*/ 78 h 174"/>
                <a:gd name="T36" fmla="*/ 1413 w 5770"/>
                <a:gd name="T37" fmla="*/ 44 h 174"/>
                <a:gd name="T38" fmla="*/ 1317 w 5770"/>
                <a:gd name="T39" fmla="*/ 44 h 174"/>
                <a:gd name="T40" fmla="*/ 1042 w 5770"/>
                <a:gd name="T41" fmla="*/ 116 h 174"/>
                <a:gd name="T42" fmla="*/ 652 w 5770"/>
                <a:gd name="T43" fmla="*/ 116 h 174"/>
                <a:gd name="T44" fmla="*/ 442 w 5770"/>
                <a:gd name="T45" fmla="*/ 50 h 174"/>
                <a:gd name="T46" fmla="*/ 377 w 5770"/>
                <a:gd name="T47" fmla="*/ 32 h 174"/>
                <a:gd name="T48" fmla="*/ 305 w 5770"/>
                <a:gd name="T49" fmla="*/ 81 h 174"/>
                <a:gd name="T50" fmla="*/ 144 w 5770"/>
                <a:gd name="T51" fmla="*/ 106 h 174"/>
                <a:gd name="T52" fmla="*/ 0 w 5770"/>
                <a:gd name="T53" fmla="*/ 75 h 174"/>
                <a:gd name="T54" fmla="*/ 167 w 5770"/>
                <a:gd name="T55" fmla="*/ 88 h 174"/>
                <a:gd name="T56" fmla="*/ 323 w 5770"/>
                <a:gd name="T57" fmla="*/ 68 h 174"/>
                <a:gd name="T58" fmla="*/ 383 w 5770"/>
                <a:gd name="T59" fmla="*/ 24 h 174"/>
                <a:gd name="T60" fmla="*/ 460 w 5770"/>
                <a:gd name="T61" fmla="*/ 44 h 174"/>
                <a:gd name="T62" fmla="*/ 706 w 5770"/>
                <a:gd name="T63" fmla="*/ 112 h 174"/>
                <a:gd name="T64" fmla="*/ 1084 w 5770"/>
                <a:gd name="T65" fmla="*/ 88 h 174"/>
                <a:gd name="T66" fmla="*/ 1329 w 5770"/>
                <a:gd name="T67" fmla="*/ 29 h 174"/>
                <a:gd name="T68" fmla="*/ 1425 w 5770"/>
                <a:gd name="T69" fmla="*/ 32 h 174"/>
                <a:gd name="T70" fmla="*/ 1545 w 5770"/>
                <a:gd name="T71" fmla="*/ 72 h 174"/>
                <a:gd name="T72" fmla="*/ 1955 w 5770"/>
                <a:gd name="T73" fmla="*/ 75 h 174"/>
                <a:gd name="T74" fmla="*/ 2219 w 5770"/>
                <a:gd name="T75" fmla="*/ 3 h 174"/>
                <a:gd name="T76" fmla="*/ 2334 w 5770"/>
                <a:gd name="T77" fmla="*/ 78 h 174"/>
                <a:gd name="T78" fmla="*/ 2543 w 5770"/>
                <a:gd name="T79" fmla="*/ 75 h 174"/>
                <a:gd name="T80" fmla="*/ 2699 w 5770"/>
                <a:gd name="T81" fmla="*/ 24 h 174"/>
                <a:gd name="T82" fmla="*/ 2776 w 5770"/>
                <a:gd name="T83" fmla="*/ 100 h 174"/>
                <a:gd name="T84" fmla="*/ 3095 w 5770"/>
                <a:gd name="T85" fmla="*/ 78 h 174"/>
                <a:gd name="T86" fmla="*/ 3454 w 5770"/>
                <a:gd name="T87" fmla="*/ 32 h 174"/>
                <a:gd name="T88" fmla="*/ 3550 w 5770"/>
                <a:gd name="T89" fmla="*/ 29 h 174"/>
                <a:gd name="T90" fmla="*/ 3699 w 5770"/>
                <a:gd name="T91" fmla="*/ 72 h 174"/>
                <a:gd name="T92" fmla="*/ 4046 w 5770"/>
                <a:gd name="T93" fmla="*/ 78 h 174"/>
                <a:gd name="T94" fmla="*/ 4387 w 5770"/>
                <a:gd name="T95" fmla="*/ 29 h 174"/>
                <a:gd name="T96" fmla="*/ 4542 w 5770"/>
                <a:gd name="T97" fmla="*/ 6 h 174"/>
                <a:gd name="T98" fmla="*/ 4596 w 5770"/>
                <a:gd name="T99" fmla="*/ 44 h 174"/>
                <a:gd name="T100" fmla="*/ 4692 w 5770"/>
                <a:gd name="T101" fmla="*/ 81 h 174"/>
                <a:gd name="T102" fmla="*/ 4879 w 5770"/>
                <a:gd name="T103" fmla="*/ 68 h 174"/>
                <a:gd name="T104" fmla="*/ 5070 w 5770"/>
                <a:gd name="T105" fmla="*/ 14 h 174"/>
                <a:gd name="T106" fmla="*/ 5232 w 5770"/>
                <a:gd name="T107" fmla="*/ 9 h 174"/>
                <a:gd name="T108" fmla="*/ 5405 w 5770"/>
                <a:gd name="T109" fmla="*/ 29 h 174"/>
                <a:gd name="T110" fmla="*/ 5417 w 5770"/>
                <a:gd name="T111" fmla="*/ 56 h 174"/>
                <a:gd name="T112" fmla="*/ 5608 w 5770"/>
                <a:gd name="T113" fmla="*/ 72 h 174"/>
                <a:gd name="T114" fmla="*/ 5662 w 5770"/>
                <a:gd name="T115" fmla="*/ 78 h 174"/>
                <a:gd name="T116" fmla="*/ 5429 w 5770"/>
                <a:gd name="T117" fmla="*/ 72 h 174"/>
                <a:gd name="T118" fmla="*/ 5405 w 5770"/>
                <a:gd name="T119" fmla="*/ 44 h 174"/>
                <a:gd name="T120" fmla="*/ 5345 w 5770"/>
                <a:gd name="T121" fmla="*/ 29 h 174"/>
                <a:gd name="T122" fmla="*/ 5171 w 5770"/>
                <a:gd name="T123" fmla="*/ 24 h 174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rgbClr val="070707"/>
                </a:gs>
                <a:gs pos="50000">
                  <a:srgbClr val="000000"/>
                </a:gs>
                <a:gs pos="100000">
                  <a:srgbClr val="070707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defTabSz="336947">
                <a:defRPr/>
              </a:pPr>
              <a:endParaRPr lang="pl-PL" sz="1350">
                <a:solidFill>
                  <a:srgbClr val="FFFFFF"/>
                </a:solidFill>
              </a:endParaRPr>
            </a:p>
          </p:txBody>
        </p:sp>
      </p:grpSp>
      <p:sp>
        <p:nvSpPr>
          <p:cNvPr id="2071" name="Rectangle 23">
            <a:extLst>
              <a:ext uri="{FF2B5EF4-FFF2-40B4-BE49-F238E27FC236}">
                <a16:creationId xmlns:a16="http://schemas.microsoft.com/office/drawing/2014/main" id="{3E5B0871-9D43-425C-8E0D-D77E7358CD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600200"/>
            <a:ext cx="10356851" cy="1824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Kliknij, aby edytować format tekstu tytułu</a:t>
            </a:r>
          </a:p>
        </p:txBody>
      </p:sp>
      <p:sp>
        <p:nvSpPr>
          <p:cNvPr id="2072" name="Rectangle 24">
            <a:extLst>
              <a:ext uri="{FF2B5EF4-FFF2-40B4-BE49-F238E27FC236}">
                <a16:creationId xmlns:a16="http://schemas.microsoft.com/office/drawing/2014/main" id="{C705AD97-7922-4584-8601-B002FF03439B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609600" y="6243639"/>
            <a:ext cx="2838451" cy="4524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defTabSz="336947" eaLnBrk="1" hangingPunct="1">
              <a:buClrTx/>
              <a:buSzPct val="100000"/>
              <a:buFontTx/>
              <a:buNone/>
              <a:tabLst>
                <a:tab pos="542925" algn="l"/>
                <a:tab pos="1085850" algn="l"/>
              </a:tabLst>
              <a:defRPr sz="75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Lucida Sans Unicode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073" name="Rectangle 25">
            <a:extLst>
              <a:ext uri="{FF2B5EF4-FFF2-40B4-BE49-F238E27FC236}">
                <a16:creationId xmlns:a16="http://schemas.microsoft.com/office/drawing/2014/main" id="{C7D6BFD2-1677-4AEC-B989-BA4A41D5AC52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4165600" y="6248400"/>
            <a:ext cx="3854451" cy="452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defTabSz="336947" eaLnBrk="1" hangingPunct="1">
              <a:buClrTx/>
              <a:buSzPct val="100000"/>
              <a:buFontTx/>
              <a:buNone/>
              <a:tabLst>
                <a:tab pos="542925" algn="l"/>
                <a:tab pos="1085850" algn="l"/>
                <a:tab pos="1628775" algn="l"/>
              </a:tabLst>
              <a:defRPr sz="75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Lucida Sans Unicode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074" name="Rectangle 26">
            <a:extLst>
              <a:ext uri="{FF2B5EF4-FFF2-40B4-BE49-F238E27FC236}">
                <a16:creationId xmlns:a16="http://schemas.microsoft.com/office/drawing/2014/main" id="{E28C967F-84FF-4B30-B26D-730FC572F2A0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8737600" y="6243639"/>
            <a:ext cx="2838451" cy="4524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defTabSz="336947" eaLnBrk="1" hangingPunct="1">
              <a:buClrTx/>
              <a:buSzPct val="100000"/>
              <a:buFontTx/>
              <a:buNone/>
              <a:defRPr sz="75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Lucida Sans Unicode" panose="020B0602030504020204" pitchFamily="34" charset="0"/>
              </a:defRPr>
            </a:lvl1pPr>
          </a:lstStyle>
          <a:p>
            <a:pPr>
              <a:defRPr/>
            </a:pPr>
            <a:fld id="{A4278C0E-AE62-4BB2-942B-EF17288FDE65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sp>
        <p:nvSpPr>
          <p:cNvPr id="2075" name="Rectangle 27">
            <a:extLst>
              <a:ext uri="{FF2B5EF4-FFF2-40B4-BE49-F238E27FC236}">
                <a16:creationId xmlns:a16="http://schemas.microsoft.com/office/drawing/2014/main" id="{EC54F0AB-1EED-4EE8-8048-CABC1445FB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4963"/>
            <a:ext cx="10966451" cy="4521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Kliknij, aby edytować format tekstu konspektu</a:t>
            </a:r>
          </a:p>
          <a:p>
            <a:pPr lvl="1"/>
            <a:r>
              <a:rPr lang="en-GB"/>
              <a:t>Drugi poziom konspektu</a:t>
            </a:r>
          </a:p>
          <a:p>
            <a:pPr lvl="2"/>
            <a:r>
              <a:rPr lang="en-GB"/>
              <a:t>Trzeci poziom konspektu</a:t>
            </a:r>
          </a:p>
          <a:p>
            <a:pPr lvl="3"/>
            <a:r>
              <a:rPr lang="en-GB"/>
              <a:t>Czwarty poziom konspektu</a:t>
            </a:r>
          </a:p>
          <a:p>
            <a:pPr lvl="4"/>
            <a:r>
              <a:rPr lang="en-GB"/>
              <a:t>Piąty poziom konspektu</a:t>
            </a:r>
          </a:p>
          <a:p>
            <a:pPr lvl="4"/>
            <a:r>
              <a:rPr lang="en-GB"/>
              <a:t>Szósty poziom konspektu</a:t>
            </a:r>
          </a:p>
          <a:p>
            <a:pPr lvl="4"/>
            <a:r>
              <a:rPr lang="en-GB"/>
              <a:t>Siódmy poziom konspektu</a:t>
            </a:r>
          </a:p>
          <a:p>
            <a:pPr lvl="4"/>
            <a:r>
              <a:rPr lang="en-GB"/>
              <a:t>Ósmy poziom konspektu</a:t>
            </a:r>
          </a:p>
          <a:p>
            <a:pPr lvl="4"/>
            <a:r>
              <a:rPr lang="en-GB"/>
              <a:t>Dziewiąty poziom konspektu</a:t>
            </a:r>
          </a:p>
        </p:txBody>
      </p:sp>
    </p:spTree>
    <p:extLst>
      <p:ext uri="{BB962C8B-B14F-4D97-AF65-F5344CB8AC3E}">
        <p14:creationId xmlns:p14="http://schemas.microsoft.com/office/powerpoint/2010/main" val="722960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txStyles>
    <p:titleStyle>
      <a:lvl1pPr algn="ctr" defTabSz="33655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1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defTabSz="33655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1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itchFamily="32" charset="0"/>
          <a:cs typeface="Arial" charset="0"/>
        </a:defRPr>
      </a:lvl2pPr>
      <a:lvl3pPr algn="ctr" defTabSz="33655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1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itchFamily="32" charset="0"/>
          <a:cs typeface="Arial" charset="0"/>
        </a:defRPr>
      </a:lvl3pPr>
      <a:lvl4pPr algn="ctr" defTabSz="33655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1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itchFamily="32" charset="0"/>
          <a:cs typeface="Arial" charset="0"/>
        </a:defRPr>
      </a:lvl4pPr>
      <a:lvl5pPr algn="ctr" defTabSz="33655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1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itchFamily="32" charset="0"/>
          <a:cs typeface="Arial" charset="0"/>
        </a:defRPr>
      </a:lvl5pPr>
      <a:lvl6pPr marL="1885950" indent="-171450" algn="ctr" defTabSz="336947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15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itchFamily="32" charset="0"/>
          <a:cs typeface="Arial" charset="0"/>
        </a:defRPr>
      </a:lvl6pPr>
      <a:lvl7pPr marL="2228850" indent="-171450" algn="ctr" defTabSz="336947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15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itchFamily="32" charset="0"/>
          <a:cs typeface="Arial" charset="0"/>
        </a:defRPr>
      </a:lvl7pPr>
      <a:lvl8pPr marL="2571750" indent="-171450" algn="ctr" defTabSz="336947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15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itchFamily="32" charset="0"/>
          <a:cs typeface="Arial" charset="0"/>
        </a:defRPr>
      </a:lvl8pPr>
      <a:lvl9pPr marL="2914650" indent="-171450" algn="ctr" defTabSz="336947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15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itchFamily="32" charset="0"/>
          <a:cs typeface="Arial" charset="0"/>
        </a:defRPr>
      </a:lvl9pPr>
    </p:titleStyle>
    <p:bodyStyle>
      <a:lvl1pPr marL="257175" indent="-257175" algn="l" defTabSz="336550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557213" indent="-214313" algn="l" defTabSz="336550" rtl="0" eaLnBrk="0" fontAlgn="base" hangingPunct="0">
        <a:spcBef>
          <a:spcPts val="52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1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857250" indent="-171450" algn="l" defTabSz="336550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200150" indent="-171450" algn="l" defTabSz="336550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5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1543050" indent="-171450" algn="l" defTabSz="336550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5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1885950" indent="-171450" algn="l" defTabSz="336947" rtl="0" fontAlgn="base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228850" indent="-171450" algn="l" defTabSz="336947" rtl="0" fontAlgn="base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2571750" indent="-171450" algn="l" defTabSz="336947" rtl="0" fontAlgn="base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2914650" indent="-171450" algn="l" defTabSz="336947" rtl="0" fontAlgn="base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pl-PL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8AD13826-EBD2-42F3-A90A-F78077C165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03425" y="0"/>
            <a:ext cx="8713788" cy="908050"/>
          </a:xfrm>
        </p:spPr>
        <p:txBody>
          <a:bodyPr/>
          <a:lstStyle/>
          <a:p>
            <a:pPr defTabSz="336947" eaLnBrk="1" hangingPunct="1">
              <a:buClrTx/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  <a:defRPr/>
            </a:pPr>
            <a:r>
              <a:rPr lang="pl-PL" sz="2800" dirty="0">
                <a:solidFill>
                  <a:srgbClr val="FFFF00"/>
                </a:solidFill>
                <a:latin typeface="Arial" panose="020B0604020202020204" pitchFamily="34" charset="0"/>
              </a:rPr>
              <a:t>Prawo rzymskie – </a:t>
            </a:r>
            <a:r>
              <a:rPr lang="pl-PL" sz="2800">
                <a:solidFill>
                  <a:srgbClr val="FFFF00"/>
                </a:solidFill>
                <a:latin typeface="Arial" panose="020B0604020202020204" pitchFamily="34" charset="0"/>
              </a:rPr>
              <a:t>Zobowiązania III</a:t>
            </a:r>
            <a:endParaRPr lang="pl-PL" sz="2800" dirty="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87E724EC-CB94-4C35-A80D-87C13FFA9471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69011" y="741872"/>
            <a:ext cx="12033849" cy="5782753"/>
          </a:xfrm>
        </p:spPr>
        <p:txBody>
          <a:bodyPr vert="horz" wrap="square" lIns="67500" tIns="35100" rIns="67500" bIns="35100" numCol="1" anchor="t" anchorCtr="0" compatLnSpc="1">
            <a:prstTxWarp prst="textNoShape">
              <a:avLst/>
            </a:prstTxWarp>
          </a:bodyPr>
          <a:lstStyle/>
          <a:p>
            <a:pPr marL="0" indent="0" defTabSz="336947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8581" algn="l"/>
                <a:tab pos="415529" algn="l"/>
                <a:tab pos="752475" algn="l"/>
                <a:tab pos="1089422" algn="l"/>
                <a:tab pos="1426369" algn="l"/>
                <a:tab pos="1763316" algn="l"/>
                <a:tab pos="2100263" algn="l"/>
                <a:tab pos="2437210" algn="l"/>
                <a:tab pos="2774156" algn="l"/>
                <a:tab pos="3111104" algn="l"/>
                <a:tab pos="3448050" algn="l"/>
                <a:tab pos="3784997" algn="l"/>
                <a:tab pos="4121944" algn="l"/>
                <a:tab pos="4458891" algn="l"/>
                <a:tab pos="4795838" algn="l"/>
                <a:tab pos="5132785" algn="l"/>
                <a:tab pos="5469731" algn="l"/>
                <a:tab pos="5806679" algn="l"/>
                <a:tab pos="6143625" algn="l"/>
                <a:tab pos="6480572" algn="l"/>
              </a:tabLst>
              <a:defRPr/>
            </a:pPr>
            <a:r>
              <a:rPr lang="pl-PL" sz="1600" dirty="0">
                <a:latin typeface="Arial" panose="020B0604020202020204" pitchFamily="34" charset="0"/>
              </a:rPr>
              <a:t>dr hab. Jacek Wiewiorowski, profesor uczelni </a:t>
            </a:r>
          </a:p>
          <a:p>
            <a:pPr marL="0" indent="0" defTabSz="336947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8581" algn="l"/>
                <a:tab pos="415529" algn="l"/>
                <a:tab pos="752475" algn="l"/>
                <a:tab pos="1089422" algn="l"/>
                <a:tab pos="1426369" algn="l"/>
                <a:tab pos="1763316" algn="l"/>
                <a:tab pos="2100263" algn="l"/>
                <a:tab pos="2437210" algn="l"/>
                <a:tab pos="2774156" algn="l"/>
                <a:tab pos="3111104" algn="l"/>
                <a:tab pos="3448050" algn="l"/>
                <a:tab pos="3784997" algn="l"/>
                <a:tab pos="4121944" algn="l"/>
                <a:tab pos="4458891" algn="l"/>
                <a:tab pos="4795838" algn="l"/>
                <a:tab pos="5132785" algn="l"/>
                <a:tab pos="5469731" algn="l"/>
                <a:tab pos="5806679" algn="l"/>
                <a:tab pos="6143625" algn="l"/>
                <a:tab pos="6480572" algn="l"/>
              </a:tabLst>
              <a:defRPr/>
            </a:pPr>
            <a:r>
              <a:rPr lang="pl-PL" sz="1600" dirty="0">
                <a:latin typeface="Arial" panose="020B0604020202020204" pitchFamily="34" charset="0"/>
              </a:rPr>
              <a:t>Kierownik Zakładu Prawa Rzymskiego</a:t>
            </a:r>
          </a:p>
          <a:p>
            <a:pPr marL="0" indent="0" defTabSz="336947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8581" algn="l"/>
                <a:tab pos="415529" algn="l"/>
                <a:tab pos="752475" algn="l"/>
                <a:tab pos="1089422" algn="l"/>
                <a:tab pos="1426369" algn="l"/>
                <a:tab pos="1763316" algn="l"/>
                <a:tab pos="2100263" algn="l"/>
                <a:tab pos="2437210" algn="l"/>
                <a:tab pos="2774156" algn="l"/>
                <a:tab pos="3111104" algn="l"/>
                <a:tab pos="3448050" algn="l"/>
                <a:tab pos="3784997" algn="l"/>
                <a:tab pos="4121944" algn="l"/>
                <a:tab pos="4458891" algn="l"/>
                <a:tab pos="4795838" algn="l"/>
                <a:tab pos="5132785" algn="l"/>
                <a:tab pos="5469731" algn="l"/>
                <a:tab pos="5806679" algn="l"/>
                <a:tab pos="6143625" algn="l"/>
                <a:tab pos="6480572" algn="l"/>
              </a:tabLst>
              <a:defRPr/>
            </a:pPr>
            <a:r>
              <a:rPr lang="pl-PL" sz="1600" dirty="0">
                <a:latin typeface="Arial" panose="020B0604020202020204" pitchFamily="34" charset="0"/>
              </a:rPr>
              <a:t>Katedra Prawa Cywilnego </a:t>
            </a:r>
            <a:r>
              <a:rPr lang="pl-PL" sz="1600" dirty="0" err="1">
                <a:latin typeface="Arial" panose="020B0604020202020204" pitchFamily="34" charset="0"/>
              </a:rPr>
              <a:t>WPiA</a:t>
            </a:r>
            <a:r>
              <a:rPr lang="pl-PL" sz="1600" dirty="0">
                <a:latin typeface="Arial" panose="020B0604020202020204" pitchFamily="34" charset="0"/>
              </a:rPr>
              <a:t> UG</a:t>
            </a:r>
          </a:p>
          <a:p>
            <a:pPr marL="0" indent="0" defTabSz="336947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8581" algn="l"/>
                <a:tab pos="415529" algn="l"/>
                <a:tab pos="752475" algn="l"/>
                <a:tab pos="1089422" algn="l"/>
                <a:tab pos="1426369" algn="l"/>
                <a:tab pos="1763316" algn="l"/>
                <a:tab pos="2100263" algn="l"/>
                <a:tab pos="2437210" algn="l"/>
                <a:tab pos="2774156" algn="l"/>
                <a:tab pos="3111104" algn="l"/>
                <a:tab pos="3448050" algn="l"/>
                <a:tab pos="3784997" algn="l"/>
                <a:tab pos="4121944" algn="l"/>
                <a:tab pos="4458891" algn="l"/>
                <a:tab pos="4795838" algn="l"/>
                <a:tab pos="5132785" algn="l"/>
                <a:tab pos="5469731" algn="l"/>
                <a:tab pos="5806679" algn="l"/>
                <a:tab pos="6143625" algn="l"/>
                <a:tab pos="6480572" algn="l"/>
              </a:tabLst>
              <a:defRPr/>
            </a:pPr>
            <a:r>
              <a:rPr lang="pl-PL" sz="1600" dirty="0">
                <a:latin typeface="Arial" panose="020B0604020202020204" pitchFamily="34" charset="0"/>
              </a:rPr>
              <a:t>Dalsze informacje:</a:t>
            </a:r>
          </a:p>
          <a:p>
            <a:pPr marL="0" indent="0" defTabSz="336947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8581" algn="l"/>
                <a:tab pos="415529" algn="l"/>
                <a:tab pos="752475" algn="l"/>
                <a:tab pos="1089422" algn="l"/>
                <a:tab pos="1426369" algn="l"/>
                <a:tab pos="1763316" algn="l"/>
                <a:tab pos="2100263" algn="l"/>
                <a:tab pos="2437210" algn="l"/>
                <a:tab pos="2774156" algn="l"/>
                <a:tab pos="3111104" algn="l"/>
                <a:tab pos="3448050" algn="l"/>
                <a:tab pos="3784997" algn="l"/>
                <a:tab pos="4121944" algn="l"/>
                <a:tab pos="4458891" algn="l"/>
                <a:tab pos="4795838" algn="l"/>
                <a:tab pos="5132785" algn="l"/>
                <a:tab pos="5469731" algn="l"/>
                <a:tab pos="5806679" algn="l"/>
                <a:tab pos="6143625" algn="l"/>
                <a:tab pos="6480572" algn="l"/>
              </a:tabLst>
              <a:defRPr/>
            </a:pPr>
            <a:r>
              <a:rPr lang="pl-PL" sz="1600" dirty="0">
                <a:latin typeface="Arial" panose="020B0604020202020204" pitchFamily="34" charset="0"/>
              </a:rPr>
              <a:t>http://prawo.ug.edu.pl/pracownik/59485/jacek_wiewiorowski</a:t>
            </a:r>
          </a:p>
          <a:p>
            <a:pPr marL="0" indent="0" defTabSz="336947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8581" algn="l"/>
                <a:tab pos="415529" algn="l"/>
                <a:tab pos="752475" algn="l"/>
                <a:tab pos="1089422" algn="l"/>
                <a:tab pos="1426369" algn="l"/>
                <a:tab pos="1763316" algn="l"/>
                <a:tab pos="2100263" algn="l"/>
                <a:tab pos="2437210" algn="l"/>
                <a:tab pos="2774156" algn="l"/>
                <a:tab pos="3111104" algn="l"/>
                <a:tab pos="3448050" algn="l"/>
                <a:tab pos="3784997" algn="l"/>
                <a:tab pos="4121944" algn="l"/>
                <a:tab pos="4458891" algn="l"/>
                <a:tab pos="4795838" algn="l"/>
                <a:tab pos="5132785" algn="l"/>
                <a:tab pos="5469731" algn="l"/>
                <a:tab pos="5806679" algn="l"/>
                <a:tab pos="6143625" algn="l"/>
                <a:tab pos="6480572" algn="l"/>
              </a:tabLst>
              <a:defRPr/>
            </a:pPr>
            <a:endParaRPr lang="pl-PL" sz="1600" dirty="0">
              <a:latin typeface="Arial" panose="020B0604020202020204" pitchFamily="34" charset="0"/>
            </a:endParaRPr>
          </a:p>
          <a:p>
            <a:pPr marL="0" indent="0" defTabSz="336947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8581" algn="l"/>
                <a:tab pos="415529" algn="l"/>
                <a:tab pos="752475" algn="l"/>
                <a:tab pos="1089422" algn="l"/>
                <a:tab pos="1426369" algn="l"/>
                <a:tab pos="1763316" algn="l"/>
                <a:tab pos="2100263" algn="l"/>
                <a:tab pos="2437210" algn="l"/>
                <a:tab pos="2774156" algn="l"/>
                <a:tab pos="3111104" algn="l"/>
                <a:tab pos="3448050" algn="l"/>
                <a:tab pos="3784997" algn="l"/>
                <a:tab pos="4121944" algn="l"/>
                <a:tab pos="4458891" algn="l"/>
                <a:tab pos="4795838" algn="l"/>
                <a:tab pos="5132785" algn="l"/>
                <a:tab pos="5469731" algn="l"/>
                <a:tab pos="5806679" algn="l"/>
                <a:tab pos="6143625" algn="l"/>
                <a:tab pos="6480572" algn="l"/>
              </a:tabLst>
              <a:defRPr/>
            </a:pPr>
            <a:endParaRPr lang="pl-PL" sz="1600" dirty="0">
              <a:latin typeface="Arial" panose="020B0604020202020204" pitchFamily="34" charset="0"/>
            </a:endParaRPr>
          </a:p>
          <a:p>
            <a:pPr marL="0" indent="0" defTabSz="336947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8581" algn="l"/>
                <a:tab pos="415529" algn="l"/>
                <a:tab pos="752475" algn="l"/>
                <a:tab pos="1089422" algn="l"/>
                <a:tab pos="1426369" algn="l"/>
                <a:tab pos="1763316" algn="l"/>
                <a:tab pos="2100263" algn="l"/>
                <a:tab pos="2437210" algn="l"/>
                <a:tab pos="2774156" algn="l"/>
                <a:tab pos="3111104" algn="l"/>
                <a:tab pos="3448050" algn="l"/>
                <a:tab pos="3784997" algn="l"/>
                <a:tab pos="4121944" algn="l"/>
                <a:tab pos="4458891" algn="l"/>
                <a:tab pos="4795838" algn="l"/>
                <a:tab pos="5132785" algn="l"/>
                <a:tab pos="5469731" algn="l"/>
                <a:tab pos="5806679" algn="l"/>
                <a:tab pos="6143625" algn="l"/>
                <a:tab pos="6480572" algn="l"/>
              </a:tabLst>
              <a:defRPr/>
            </a:pPr>
            <a:r>
              <a:rPr lang="pl-PL" sz="1600" dirty="0">
                <a:latin typeface="Arial" panose="020B0604020202020204" pitchFamily="34" charset="0"/>
              </a:rPr>
              <a:t>Konsultacje: poniedziałek, godz. 17.15-18.45, pokój 4039/MS </a:t>
            </a:r>
            <a:r>
              <a:rPr lang="pl-PL" sz="1600" dirty="0" err="1">
                <a:latin typeface="Arial" panose="020B0604020202020204" pitchFamily="34" charset="0"/>
              </a:rPr>
              <a:t>Teams</a:t>
            </a:r>
            <a:endParaRPr lang="pl-PL" sz="1600" dirty="0">
              <a:latin typeface="Arial" panose="020B0604020202020204" pitchFamily="34" charset="0"/>
            </a:endParaRPr>
          </a:p>
          <a:p>
            <a:pPr marL="0" indent="0" defTabSz="336947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8581" algn="l"/>
                <a:tab pos="415529" algn="l"/>
                <a:tab pos="752475" algn="l"/>
                <a:tab pos="1089422" algn="l"/>
                <a:tab pos="1426369" algn="l"/>
                <a:tab pos="1763316" algn="l"/>
                <a:tab pos="2100263" algn="l"/>
                <a:tab pos="2437210" algn="l"/>
                <a:tab pos="2774156" algn="l"/>
                <a:tab pos="3111104" algn="l"/>
                <a:tab pos="3448050" algn="l"/>
                <a:tab pos="3784997" algn="l"/>
                <a:tab pos="4121944" algn="l"/>
                <a:tab pos="4458891" algn="l"/>
                <a:tab pos="4795838" algn="l"/>
                <a:tab pos="5132785" algn="l"/>
                <a:tab pos="5469731" algn="l"/>
                <a:tab pos="5806679" algn="l"/>
                <a:tab pos="6143625" algn="l"/>
                <a:tab pos="6480572" algn="l"/>
              </a:tabLst>
              <a:defRPr/>
            </a:pPr>
            <a:r>
              <a:rPr lang="pl-PL" sz="1600" dirty="0">
                <a:latin typeface="Arial" panose="020B0604020202020204" pitchFamily="34" charset="0"/>
              </a:rPr>
              <a:t>Link: </a:t>
            </a:r>
          </a:p>
          <a:p>
            <a:pPr marL="0" indent="0" defTabSz="336947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8581" algn="l"/>
                <a:tab pos="415529" algn="l"/>
                <a:tab pos="752475" algn="l"/>
                <a:tab pos="1089422" algn="l"/>
                <a:tab pos="1426369" algn="l"/>
                <a:tab pos="1763316" algn="l"/>
                <a:tab pos="2100263" algn="l"/>
                <a:tab pos="2437210" algn="l"/>
                <a:tab pos="2774156" algn="l"/>
                <a:tab pos="3111104" algn="l"/>
                <a:tab pos="3448050" algn="l"/>
                <a:tab pos="3784997" algn="l"/>
                <a:tab pos="4121944" algn="l"/>
                <a:tab pos="4458891" algn="l"/>
                <a:tab pos="4795838" algn="l"/>
                <a:tab pos="5132785" algn="l"/>
                <a:tab pos="5469731" algn="l"/>
                <a:tab pos="5806679" algn="l"/>
                <a:tab pos="6143625" algn="l"/>
                <a:tab pos="6480572" algn="l"/>
              </a:tabLst>
              <a:defRPr/>
            </a:pPr>
            <a:r>
              <a:rPr lang="pl-PL" sz="1600" dirty="0">
                <a:latin typeface="Arial" panose="020B0604020202020204" pitchFamily="34" charset="0"/>
              </a:rPr>
              <a:t>https://teams.microsoft.com/l/meetup-join/19%3ameeting_MTE3Y2ZjNzYtYzJiYS00ODM1LWE3ZDUtOWMwMGEwOTgzYTll%40thread.v2/0?context=%7b%22Tid%22%3a%222d9a5a9f-69b7-4940-a1a6-af55f35ba069%22%2c%22Oid%22%3a%22c7c36e68-500b-45ca-a104-6b5cd7098bed%22%7d</a:t>
            </a:r>
          </a:p>
          <a:p>
            <a:pPr marL="0" indent="0" defTabSz="336947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8581" algn="l"/>
                <a:tab pos="415529" algn="l"/>
                <a:tab pos="752475" algn="l"/>
                <a:tab pos="1089422" algn="l"/>
                <a:tab pos="1426369" algn="l"/>
                <a:tab pos="1763316" algn="l"/>
                <a:tab pos="2100263" algn="l"/>
                <a:tab pos="2437210" algn="l"/>
                <a:tab pos="2774156" algn="l"/>
                <a:tab pos="3111104" algn="l"/>
                <a:tab pos="3448050" algn="l"/>
                <a:tab pos="3784997" algn="l"/>
                <a:tab pos="4121944" algn="l"/>
                <a:tab pos="4458891" algn="l"/>
                <a:tab pos="4795838" algn="l"/>
                <a:tab pos="5132785" algn="l"/>
                <a:tab pos="5469731" algn="l"/>
                <a:tab pos="5806679" algn="l"/>
                <a:tab pos="6143625" algn="l"/>
                <a:tab pos="6480572" algn="l"/>
              </a:tabLst>
              <a:defRPr/>
            </a:pPr>
            <a:endParaRPr lang="pl-PL" sz="1600" dirty="0">
              <a:latin typeface="Arial" panose="020B0604020202020204" pitchFamily="34" charset="0"/>
            </a:endParaRPr>
          </a:p>
          <a:p>
            <a:pPr marL="0" indent="0" defTabSz="336947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8581" algn="l"/>
                <a:tab pos="415529" algn="l"/>
                <a:tab pos="752475" algn="l"/>
                <a:tab pos="1089422" algn="l"/>
                <a:tab pos="1426369" algn="l"/>
                <a:tab pos="1763316" algn="l"/>
                <a:tab pos="2100263" algn="l"/>
                <a:tab pos="2437210" algn="l"/>
                <a:tab pos="2774156" algn="l"/>
                <a:tab pos="3111104" algn="l"/>
                <a:tab pos="3448050" algn="l"/>
                <a:tab pos="3784997" algn="l"/>
                <a:tab pos="4121944" algn="l"/>
                <a:tab pos="4458891" algn="l"/>
                <a:tab pos="4795838" algn="l"/>
                <a:tab pos="5132785" algn="l"/>
                <a:tab pos="5469731" algn="l"/>
                <a:tab pos="5806679" algn="l"/>
                <a:tab pos="6143625" algn="l"/>
                <a:tab pos="6480572" algn="l"/>
              </a:tabLst>
              <a:defRPr/>
            </a:pPr>
            <a:r>
              <a:rPr lang="pl-PL" sz="1600" dirty="0">
                <a:latin typeface="Arial" panose="020B0604020202020204" pitchFamily="34" charset="0"/>
              </a:rPr>
              <a:t>Kontakt:</a:t>
            </a:r>
          </a:p>
          <a:p>
            <a:pPr marL="0" indent="0" defTabSz="336947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8581" algn="l"/>
                <a:tab pos="415529" algn="l"/>
                <a:tab pos="752475" algn="l"/>
                <a:tab pos="1089422" algn="l"/>
                <a:tab pos="1426369" algn="l"/>
                <a:tab pos="1763316" algn="l"/>
                <a:tab pos="2100263" algn="l"/>
                <a:tab pos="2437210" algn="l"/>
                <a:tab pos="2774156" algn="l"/>
                <a:tab pos="3111104" algn="l"/>
                <a:tab pos="3448050" algn="l"/>
                <a:tab pos="3784997" algn="l"/>
                <a:tab pos="4121944" algn="l"/>
                <a:tab pos="4458891" algn="l"/>
                <a:tab pos="4795838" algn="l"/>
                <a:tab pos="5132785" algn="l"/>
                <a:tab pos="5469731" algn="l"/>
                <a:tab pos="5806679" algn="l"/>
                <a:tab pos="6143625" algn="l"/>
                <a:tab pos="6480572" algn="l"/>
              </a:tabLst>
              <a:defRPr/>
            </a:pPr>
            <a:r>
              <a:rPr lang="pl-PL" sz="1600" dirty="0">
                <a:latin typeface="Arial" panose="020B0604020202020204" pitchFamily="34" charset="0"/>
              </a:rPr>
              <a:t>E-mail: jacek.wiewiorowski@prawo.ug.edu.pl</a:t>
            </a:r>
          </a:p>
          <a:p>
            <a:pPr marL="0" indent="0" defTabSz="336947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8581" algn="l"/>
                <a:tab pos="415529" algn="l"/>
                <a:tab pos="752475" algn="l"/>
                <a:tab pos="1089422" algn="l"/>
                <a:tab pos="1426369" algn="l"/>
                <a:tab pos="1763316" algn="l"/>
                <a:tab pos="2100263" algn="l"/>
                <a:tab pos="2437210" algn="l"/>
                <a:tab pos="2774156" algn="l"/>
                <a:tab pos="3111104" algn="l"/>
                <a:tab pos="3448050" algn="l"/>
                <a:tab pos="3784997" algn="l"/>
                <a:tab pos="4121944" algn="l"/>
                <a:tab pos="4458891" algn="l"/>
                <a:tab pos="4795838" algn="l"/>
                <a:tab pos="5132785" algn="l"/>
                <a:tab pos="5469731" algn="l"/>
                <a:tab pos="5806679" algn="l"/>
                <a:tab pos="6143625" algn="l"/>
                <a:tab pos="6480572" algn="l"/>
              </a:tabLst>
              <a:defRPr/>
            </a:pPr>
            <a:r>
              <a:rPr lang="pl-PL" sz="1600" dirty="0">
                <a:latin typeface="Arial" panose="020B0604020202020204" pitchFamily="34" charset="0"/>
              </a:rPr>
              <a:t>Telefon: +48 58 523 29 50</a:t>
            </a:r>
          </a:p>
          <a:p>
            <a:pPr marL="0" indent="0" defTabSz="336947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8581" algn="l"/>
                <a:tab pos="415529" algn="l"/>
                <a:tab pos="752475" algn="l"/>
                <a:tab pos="1089422" algn="l"/>
                <a:tab pos="1426369" algn="l"/>
                <a:tab pos="1763316" algn="l"/>
                <a:tab pos="2100263" algn="l"/>
                <a:tab pos="2437210" algn="l"/>
                <a:tab pos="2774156" algn="l"/>
                <a:tab pos="3111104" algn="l"/>
                <a:tab pos="3448050" algn="l"/>
                <a:tab pos="3784997" algn="l"/>
                <a:tab pos="4121944" algn="l"/>
                <a:tab pos="4458891" algn="l"/>
                <a:tab pos="4795838" algn="l"/>
                <a:tab pos="5132785" algn="l"/>
                <a:tab pos="5469731" algn="l"/>
                <a:tab pos="5806679" algn="l"/>
                <a:tab pos="6143625" algn="l"/>
                <a:tab pos="6480572" algn="l"/>
              </a:tabLst>
              <a:defRPr/>
            </a:pPr>
            <a:r>
              <a:rPr lang="pl-PL" sz="1600" dirty="0">
                <a:latin typeface="Arial" panose="020B0604020202020204" pitchFamily="34" charset="0"/>
              </a:rPr>
              <a:t>Pokój  4039 </a:t>
            </a:r>
          </a:p>
          <a:p>
            <a:pPr marL="0" indent="0" defTabSz="336947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8581" algn="l"/>
                <a:tab pos="415529" algn="l"/>
                <a:tab pos="752475" algn="l"/>
                <a:tab pos="1089422" algn="l"/>
                <a:tab pos="1426369" algn="l"/>
                <a:tab pos="1763316" algn="l"/>
                <a:tab pos="2100263" algn="l"/>
                <a:tab pos="2437210" algn="l"/>
                <a:tab pos="2774156" algn="l"/>
                <a:tab pos="3111104" algn="l"/>
                <a:tab pos="3448050" algn="l"/>
                <a:tab pos="3784997" algn="l"/>
                <a:tab pos="4121944" algn="l"/>
                <a:tab pos="4458891" algn="l"/>
                <a:tab pos="4795838" algn="l"/>
                <a:tab pos="5132785" algn="l"/>
                <a:tab pos="5469731" algn="l"/>
                <a:tab pos="5806679" algn="l"/>
                <a:tab pos="6143625" algn="l"/>
                <a:tab pos="6480572" algn="l"/>
              </a:tabLst>
              <a:defRPr/>
            </a:pPr>
            <a:r>
              <a:rPr lang="pl-PL" sz="1600" dirty="0">
                <a:latin typeface="Arial" panose="020B0604020202020204" pitchFamily="34" charset="0"/>
              </a:rPr>
              <a:t>E-mail do sekretariatu: sekretariat04@prawo.ug.edu.pl</a:t>
            </a:r>
          </a:p>
          <a:p>
            <a:pPr marL="0" indent="0" defTabSz="336947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8581" algn="l"/>
                <a:tab pos="415529" algn="l"/>
                <a:tab pos="752475" algn="l"/>
                <a:tab pos="1089422" algn="l"/>
                <a:tab pos="1426369" algn="l"/>
                <a:tab pos="1763316" algn="l"/>
                <a:tab pos="2100263" algn="l"/>
                <a:tab pos="2437210" algn="l"/>
                <a:tab pos="2774156" algn="l"/>
                <a:tab pos="3111104" algn="l"/>
                <a:tab pos="3448050" algn="l"/>
                <a:tab pos="3784997" algn="l"/>
                <a:tab pos="4121944" algn="l"/>
                <a:tab pos="4458891" algn="l"/>
                <a:tab pos="4795838" algn="l"/>
                <a:tab pos="5132785" algn="l"/>
                <a:tab pos="5469731" algn="l"/>
                <a:tab pos="5806679" algn="l"/>
                <a:tab pos="6143625" algn="l"/>
                <a:tab pos="6480572" algn="l"/>
              </a:tabLst>
              <a:defRPr/>
            </a:pPr>
            <a:r>
              <a:rPr lang="pl-PL" sz="1600" dirty="0">
                <a:latin typeface="Arial" panose="020B0604020202020204" pitchFamily="34" charset="0"/>
              </a:rPr>
              <a:t>Telefon do sekretariatu: +48 58 523 28 51</a:t>
            </a:r>
          </a:p>
          <a:p>
            <a:pPr marL="0" indent="0" defTabSz="336947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8581" algn="l"/>
                <a:tab pos="415529" algn="l"/>
                <a:tab pos="752475" algn="l"/>
                <a:tab pos="1089422" algn="l"/>
                <a:tab pos="1426369" algn="l"/>
                <a:tab pos="1763316" algn="l"/>
                <a:tab pos="2100263" algn="l"/>
                <a:tab pos="2437210" algn="l"/>
                <a:tab pos="2774156" algn="l"/>
                <a:tab pos="3111104" algn="l"/>
                <a:tab pos="3448050" algn="l"/>
                <a:tab pos="3784997" algn="l"/>
                <a:tab pos="4121944" algn="l"/>
                <a:tab pos="4458891" algn="l"/>
                <a:tab pos="4795838" algn="l"/>
                <a:tab pos="5132785" algn="l"/>
                <a:tab pos="5469731" algn="l"/>
                <a:tab pos="5806679" algn="l"/>
                <a:tab pos="6143625" algn="l"/>
                <a:tab pos="6480572" algn="l"/>
              </a:tabLst>
              <a:defRPr/>
            </a:pPr>
            <a:r>
              <a:rPr lang="pl-PL" sz="1600" dirty="0">
                <a:latin typeface="Arial" panose="020B0604020202020204" pitchFamily="34" charset="0"/>
              </a:rPr>
              <a:t>Strona Zakładu Prawa Rzymskiego:  http://www.praworzymskie.ug.edu.pl/</a:t>
            </a:r>
          </a:p>
          <a:p>
            <a:pPr marL="0" indent="0" defTabSz="336947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8581" algn="l"/>
                <a:tab pos="415529" algn="l"/>
                <a:tab pos="752475" algn="l"/>
                <a:tab pos="1089422" algn="l"/>
                <a:tab pos="1426369" algn="l"/>
                <a:tab pos="1763316" algn="l"/>
                <a:tab pos="2100263" algn="l"/>
                <a:tab pos="2437210" algn="l"/>
                <a:tab pos="2774156" algn="l"/>
                <a:tab pos="3111104" algn="l"/>
                <a:tab pos="3448050" algn="l"/>
                <a:tab pos="3784997" algn="l"/>
                <a:tab pos="4121944" algn="l"/>
                <a:tab pos="4458891" algn="l"/>
                <a:tab pos="4795838" algn="l"/>
                <a:tab pos="5132785" algn="l"/>
                <a:tab pos="5469731" algn="l"/>
                <a:tab pos="5806679" algn="l"/>
                <a:tab pos="6143625" algn="l"/>
                <a:tab pos="6480572" algn="l"/>
              </a:tabLst>
              <a:defRPr/>
            </a:pPr>
            <a:r>
              <a:rPr lang="pl-PL" sz="1600" dirty="0">
                <a:latin typeface="Arial" panose="020B0604020202020204" pitchFamily="34" charset="0"/>
              </a:rPr>
              <a:t>Link – wykład: https://teams.microsoft.com/l/meetup-join/19%3aoCH9bipu86UNylZuQX4V5xBWqodpjs-ONumUyGCP3IY1%40thread.tacv2/1728982393616?context=%7b%22Tid%22%3a%222d9a5a9f-69b7-4940-a1a6-af55f35ba069%22%2c%22Oid%22%3a%22c7c36e68-500b-45ca-a104-6b5cd7098bed%22%7d</a:t>
            </a:r>
          </a:p>
        </p:txBody>
      </p:sp>
    </p:spTree>
    <p:extLst>
      <p:ext uri="{BB962C8B-B14F-4D97-AF65-F5344CB8AC3E}">
        <p14:creationId xmlns:p14="http://schemas.microsoft.com/office/powerpoint/2010/main" val="328032150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29309" y="166255"/>
            <a:ext cx="11448859" cy="6691745"/>
          </a:xfrm>
        </p:spPr>
        <p:txBody>
          <a:bodyPr/>
          <a:lstStyle/>
          <a:p>
            <a:pPr marL="0" indent="0"/>
            <a:r>
              <a:rPr lang="pl-PL" sz="20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Etapy rozwoju zastawu rzymskiego</a:t>
            </a:r>
          </a:p>
          <a:p>
            <a:pPr marL="0" indent="0"/>
            <a:r>
              <a:rPr lang="pl-PL" sz="20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Fiducia</a:t>
            </a:r>
            <a:r>
              <a:rPr lang="pl-PL" sz="20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(cum </a:t>
            </a:r>
            <a:r>
              <a:rPr lang="pl-PL" sz="20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creditore</a:t>
            </a:r>
            <a:r>
              <a:rPr lang="pl-PL" sz="20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contracta</a:t>
            </a:r>
            <a:r>
              <a:rPr lang="pl-PL" sz="20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przewłaszczenie na zabezpieczenie rzeczy (własność </a:t>
            </a:r>
            <a:r>
              <a:rPr lang="pl-PL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kwirytarna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przez </a:t>
            </a:r>
            <a:r>
              <a:rPr lang="pl-PL" sz="20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mancipatio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lub </a:t>
            </a:r>
            <a:r>
              <a:rPr lang="pl-PL" sz="20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iure </a:t>
            </a:r>
            <a:r>
              <a:rPr lang="pl-PL" sz="20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cessio</a:t>
            </a:r>
            <a:r>
              <a:rPr lang="pl-PL" sz="20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plus dodatkowa nieformalne </a:t>
            </a:r>
            <a:r>
              <a:rPr lang="pl-PL" sz="20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pactum</a:t>
            </a:r>
            <a:r>
              <a:rPr lang="pl-PL" sz="20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fiduciae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zobowiązujące do zwrotnego przewłaszczenia rzeczy w razie zaspokojenia jego roszczeń</a:t>
            </a:r>
          </a:p>
          <a:p>
            <a:pPr marL="0" indent="0"/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ułatwione zasiedzenie dla dłużnika jeśli objął rzecz w posiadanie: jednoroczny termin (</a:t>
            </a:r>
            <a:r>
              <a:rPr lang="pl-PL" sz="20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usureceptio</a:t>
            </a:r>
            <a:r>
              <a:rPr lang="pl-PL" sz="20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fiduciae</a:t>
            </a:r>
            <a:r>
              <a:rPr lang="pl-PL" sz="20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causa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- bez tytułu i dobrej wiary</a:t>
            </a:r>
          </a:p>
          <a:p>
            <a:pPr marL="0" indent="0"/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wierzyciel – nakaz sprzedaży rzeczy i nadwyżka wydawana dłużnikowi (późna Republika) </a:t>
            </a:r>
          </a:p>
          <a:p>
            <a:pPr marL="0" indent="0"/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dłużnikowi przysługiwała </a:t>
            </a:r>
            <a:r>
              <a:rPr lang="pl-PL" sz="20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</a:t>
            </a:r>
            <a:r>
              <a:rPr lang="pl-PL" sz="2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fiduciae</a:t>
            </a:r>
            <a:r>
              <a:rPr lang="pl-PL" sz="2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wydanie rzeczy (infamia)</a:t>
            </a:r>
          </a:p>
          <a:p>
            <a:pPr marL="0" indent="0"/>
            <a:r>
              <a:rPr lang="pl-PL" sz="2000" i="1" dirty="0" err="1">
                <a:solidFill>
                  <a:srgbClr val="FFFF00"/>
                </a:solidFill>
                <a:highlight>
                  <a:srgbClr val="FF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Pignus</a:t>
            </a:r>
            <a:r>
              <a:rPr lang="pl-PL" sz="2000" i="1" dirty="0">
                <a:solidFill>
                  <a:srgbClr val="FFC000"/>
                </a:solidFill>
                <a:highlight>
                  <a:srgbClr val="FF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u="sng" dirty="0">
                <a:solidFill>
                  <a:srgbClr val="FFC000"/>
                </a:solidFill>
                <a:highlight>
                  <a:srgbClr val="FF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(kontrakt realny)- 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przeniesienie </a:t>
            </a:r>
            <a:r>
              <a:rPr lang="pl-PL" sz="20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possessio</a:t>
            </a:r>
            <a:r>
              <a:rPr lang="pl-PL" sz="20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naturalis</a:t>
            </a:r>
            <a:r>
              <a:rPr lang="pl-PL" sz="20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(dzierżenia) rzeczy (też </a:t>
            </a:r>
            <a:r>
              <a:rPr lang="pl-PL" sz="20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l-PL" sz="20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mancipi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– także będących przedmiotem </a:t>
            </a:r>
            <a:r>
              <a:rPr lang="pl-PL" sz="20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bonorum</a:t>
            </a:r>
            <a:r>
              <a:rPr lang="pl-PL" sz="20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possessio</a:t>
            </a:r>
            <a:endParaRPr lang="pl-PL" sz="2000" i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/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zastawnik: ochrona jako </a:t>
            </a:r>
            <a:r>
              <a:rPr lang="pl-PL" sz="20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possessio</a:t>
            </a:r>
            <a:r>
              <a:rPr lang="pl-PL" sz="2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ad </a:t>
            </a:r>
            <a:r>
              <a:rPr lang="pl-PL" sz="20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interdicta</a:t>
            </a:r>
            <a:r>
              <a:rPr lang="pl-PL" sz="2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ale </a:t>
            </a:r>
            <a:r>
              <a:rPr lang="pl-PL" sz="20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furtum</a:t>
            </a:r>
            <a:r>
              <a:rPr lang="pl-PL" sz="2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usus 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wobec obu stron</a:t>
            </a:r>
          </a:p>
          <a:p>
            <a:pPr marL="0" indent="0"/>
            <a:r>
              <a:rPr lang="pl-PL" sz="20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Hypotheca</a:t>
            </a:r>
            <a:r>
              <a:rPr lang="pl-PL" sz="20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(początkowo też nazwa </a:t>
            </a:r>
            <a:r>
              <a:rPr lang="pl-PL" sz="20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pignus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– zastaw umowny znany już w okresie </a:t>
            </a:r>
            <a:r>
              <a:rPr lang="pl-PL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późnorepublikańskim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(na rzeczach „wwiezionych, wniesionych i wprowadzonych” przez dzierżawcę lub najemcę lokalu – też rzeczy ruchome)</a:t>
            </a:r>
          </a:p>
          <a:p>
            <a:pPr marL="0" indent="0"/>
            <a:endParaRPr lang="pl-PL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/>
            <a:r>
              <a:rPr lang="pl-PL" sz="2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Ochrona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pl-PL" sz="20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interdictum</a:t>
            </a:r>
            <a:r>
              <a:rPr lang="pl-PL" sz="2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Salvianum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następnie rzeczowa </a:t>
            </a:r>
            <a:r>
              <a:rPr lang="pl-PL" sz="20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</a:t>
            </a:r>
            <a:r>
              <a:rPr lang="pl-PL" sz="2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Serviana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przysługująca też innym zastawnikom (</a:t>
            </a:r>
            <a:r>
              <a:rPr lang="pl-PL" sz="20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</a:t>
            </a:r>
            <a:r>
              <a:rPr lang="pl-PL" sz="2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quasi </a:t>
            </a:r>
            <a:r>
              <a:rPr lang="pl-PL" sz="20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Serviana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/>
            <a:r>
              <a:rPr lang="pl-PL" sz="20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Powstanie i zgaśnięcie zastawu</a:t>
            </a:r>
          </a:p>
          <a:p>
            <a:pPr marL="0" indent="0"/>
            <a:endParaRPr lang="pl-PL" sz="2000" i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30481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127" y="0"/>
            <a:ext cx="12053454" cy="6127752"/>
          </a:xfrm>
        </p:spPr>
        <p:txBody>
          <a:bodyPr/>
          <a:lstStyle/>
          <a:p>
            <a:pPr algn="just"/>
            <a:r>
              <a:rPr lang="pl-PL" sz="21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Zastaw -  realizacja praw </a:t>
            </a:r>
          </a:p>
          <a:p>
            <a:pPr algn="just"/>
            <a:endParaRPr lang="pl-PL" sz="21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l-PL" sz="21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Klauzule dodatkowe</a:t>
            </a:r>
          </a:p>
          <a:p>
            <a:pPr algn="just">
              <a:buFontTx/>
              <a:buChar char="-"/>
            </a:pPr>
            <a:r>
              <a:rPr lang="pl-PL" sz="19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Lex </a:t>
            </a:r>
            <a:r>
              <a:rPr lang="pl-PL" sz="1900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commissoria</a:t>
            </a:r>
            <a:r>
              <a:rPr lang="pl-PL" sz="19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9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– zezwalała zastawnikowi zachować rzecz na własność (jako </a:t>
            </a:r>
            <a:r>
              <a:rPr lang="pl-PL" sz="1900" i="1" u="sng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datio</a:t>
            </a:r>
            <a:r>
              <a:rPr lang="pl-PL" sz="1900" i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l-PL" sz="1900" i="1" u="sng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solutum</a:t>
            </a:r>
            <a:r>
              <a:rPr lang="pl-PL" sz="1900" i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9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 miejsce świadczenia lub uznanie zastawu za sprzedany wierzycielowi) – </a:t>
            </a:r>
            <a:r>
              <a:rPr lang="pl-PL" sz="19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zakazana 326 r. (C. 8.43.3)</a:t>
            </a:r>
            <a:endParaRPr lang="pl-PL" sz="19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Tx/>
              <a:buChar char="-"/>
            </a:pPr>
            <a:r>
              <a:rPr lang="pl-PL" sz="1900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pactum</a:t>
            </a:r>
            <a:r>
              <a:rPr lang="pl-PL" sz="19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pl-PL" sz="1900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vendendo</a:t>
            </a:r>
            <a:r>
              <a:rPr lang="pl-PL" sz="19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9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– nieformalna umowa o sprzedaży znana b. wcześnie, w prawie klasycznym – element dorozumiany zastawu (stąd konieczność zamieszczania </a:t>
            </a:r>
            <a:r>
              <a:rPr lang="pl-PL" sz="1900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pactum</a:t>
            </a:r>
            <a:r>
              <a:rPr lang="pl-PL" sz="19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de non </a:t>
            </a:r>
            <a:r>
              <a:rPr lang="pl-PL" sz="1900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vendere</a:t>
            </a:r>
            <a:r>
              <a:rPr lang="pl-PL" sz="19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900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liceat</a:t>
            </a:r>
            <a:r>
              <a:rPr lang="pl-PL" sz="19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just">
              <a:buFontTx/>
              <a:buChar char="-"/>
            </a:pPr>
            <a:r>
              <a:rPr lang="pl-PL" sz="19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l-PL" sz="1900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pactum</a:t>
            </a:r>
            <a:r>
              <a:rPr lang="pl-PL" sz="19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900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antichreticum</a:t>
            </a:r>
            <a:r>
              <a:rPr lang="pl-PL" sz="19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9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(prawa hellenistyczne - opornie) – możliwość używania i czerpania pożytków, 	zaliczanych na poczet długu (generalnie akceptowane w tradycji romanistycznej)</a:t>
            </a:r>
          </a:p>
          <a:p>
            <a:pPr algn="just">
              <a:buFontTx/>
              <a:buChar char="-"/>
            </a:pPr>
            <a:endParaRPr lang="pl-PL" sz="19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/>
            <a:r>
              <a:rPr lang="pl-PL" sz="21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Problem zastawów wielokrotnych </a:t>
            </a:r>
            <a:r>
              <a:rPr lang="pl-PL" sz="21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pl-PL" sz="21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pt-BR" sz="21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asada </a:t>
            </a:r>
            <a:r>
              <a:rPr lang="pt-BR" sz="21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prior tempore potior iure</a:t>
            </a:r>
            <a:r>
              <a:rPr lang="pt-BR" sz="2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1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(pierwszeństwo w czasie daje lepsze prawa)</a:t>
            </a:r>
          </a:p>
          <a:p>
            <a:pPr marL="0" indent="0" algn="just"/>
            <a:r>
              <a:rPr lang="pl-PL" sz="21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Realizacja zastawu przy hierarchii zastawów</a:t>
            </a:r>
          </a:p>
          <a:p>
            <a:pPr marL="0" indent="0" algn="just"/>
            <a:r>
              <a:rPr lang="pl-PL" sz="21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Rozszerzanie zakresu przedmiotu zastawu</a:t>
            </a:r>
            <a:r>
              <a:rPr lang="pl-PL" sz="21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 zastaw na prawach (pryncypat); generalny zastaw na majątku – okres późnoklasyczny oraz zastaw wierzytelności</a:t>
            </a:r>
            <a:endParaRPr lang="pl-PL" sz="21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/>
            <a:r>
              <a:rPr lang="pl-PL" sz="21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Podzastaw (</a:t>
            </a:r>
            <a:r>
              <a:rPr lang="pl-PL" sz="2100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pignus</a:t>
            </a:r>
            <a:r>
              <a:rPr lang="pl-PL" sz="21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100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pignoris</a:t>
            </a:r>
            <a:r>
              <a:rPr lang="pl-PL" sz="21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1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pl-PL" sz="2100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subpignus</a:t>
            </a:r>
            <a:r>
              <a:rPr lang="pl-PL" sz="21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 algn="just"/>
            <a:r>
              <a:rPr lang="pl-PL" sz="21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Wady zastawu rzymskiego </a:t>
            </a:r>
            <a:r>
              <a:rPr lang="pl-PL" sz="210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brak jawności zastawów i przywileje pierwszeństwa dla hipotek ustawowych</a:t>
            </a:r>
          </a:p>
          <a:p>
            <a:pPr marL="0" indent="0" algn="just"/>
            <a:endParaRPr lang="pl-PL" sz="21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/>
            <a:endParaRPr lang="pl-PL" sz="21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l-PL" sz="21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122876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FF8C429-447C-42E0-9964-FB25D9188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1999" cy="1295399"/>
          </a:xfrm>
        </p:spPr>
        <p:txBody>
          <a:bodyPr/>
          <a:lstStyle/>
          <a:p>
            <a:pPr algn="l"/>
            <a:r>
              <a:rPr lang="pl-PL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Kontrakty literalne </a:t>
            </a:r>
            <a:r>
              <a:rPr lang="pl-PL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osiągnięte porozumienie trzeba było wyrazić w postaci formalnego wpisu do księgi rachunkowej (</a:t>
            </a:r>
            <a:r>
              <a:rPr lang="pl-PL" sz="24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nomina</a:t>
            </a:r>
            <a:r>
              <a:rPr lang="pl-PL" sz="24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transcripticia</a:t>
            </a:r>
            <a:r>
              <a:rPr lang="pl-PL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sz="24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chirographum</a:t>
            </a:r>
            <a:r>
              <a:rPr lang="pl-PL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lub </a:t>
            </a:r>
            <a:r>
              <a:rPr lang="pl-PL" sz="24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syngrapha</a:t>
            </a:r>
            <a:r>
              <a:rPr lang="pl-PL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br>
              <a:rPr lang="pl-PL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l-PL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EC174F2-2067-46C0-B506-DFAC30C8B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1028700"/>
            <a:ext cx="12191998" cy="5724525"/>
          </a:xfrm>
        </p:spPr>
        <p:txBody>
          <a:bodyPr/>
          <a:lstStyle/>
          <a:p>
            <a:endParaRPr lang="pl-PL" sz="24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Domowe księgi rachunkowe </a:t>
            </a:r>
            <a:r>
              <a:rPr lang="pl-PL" sz="24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24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codices</a:t>
            </a:r>
            <a:r>
              <a:rPr lang="pl-PL" sz="24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accepti</a:t>
            </a:r>
            <a:r>
              <a:rPr lang="pl-PL" sz="24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pl-PL" sz="24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expensi</a:t>
            </a:r>
            <a:r>
              <a:rPr lang="pl-PL" sz="24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– </a:t>
            </a:r>
            <a:r>
              <a:rPr lang="pl-PL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wyszły z użycia pod koniec okresu klasycznego: rozbudowa rzymskiego systemu kontraktowego </a:t>
            </a:r>
            <a:r>
              <a:rPr lang="pl-PL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(ale nie </a:t>
            </a:r>
            <a:r>
              <a:rPr lang="pl-PL" sz="24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argentarii</a:t>
            </a:r>
            <a:r>
              <a:rPr lang="pl-PL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pl-PL" sz="24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buFontTx/>
              <a:buChar char="-"/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powstanie nowych zobowiązań (literalnych) tylko </a:t>
            </a:r>
            <a:r>
              <a:rPr lang="pl-PL" sz="24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nomina</a:t>
            </a:r>
            <a:r>
              <a:rPr lang="pl-PL" sz="24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transcripticia</a:t>
            </a:r>
            <a:r>
              <a:rPr lang="pl-PL" sz="24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(formalnie nowe zobowiązania</a:t>
            </a:r>
          </a:p>
          <a:p>
            <a:pPr>
              <a:buFontTx/>
              <a:buChar char="-"/>
            </a:pPr>
            <a:endParaRPr lang="pl-PL" sz="24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Kontrakt literalny oparty na wpisach do ksiąg rachunkowych tworzył zobowiązanie według </a:t>
            </a:r>
            <a:r>
              <a:rPr lang="pl-PL" sz="24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ius</a:t>
            </a:r>
            <a:r>
              <a:rPr lang="pl-PL" sz="24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civile</a:t>
            </a:r>
            <a:endParaRPr lang="pl-PL" sz="2400" i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2400" i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4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Ius</a:t>
            </a:r>
            <a:r>
              <a:rPr lang="pl-PL" sz="24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gentium</a:t>
            </a:r>
            <a:r>
              <a:rPr lang="pl-PL" sz="24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dłużnik wystawiał akt pisemny zwany </a:t>
            </a:r>
            <a:r>
              <a:rPr lang="pl-PL" sz="24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chirographum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 lub </a:t>
            </a:r>
            <a:r>
              <a:rPr lang="pl-PL" sz="24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syngrapha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, w którym uznawał, że jest coś winien drugiemu, chociaż nie było stypulacji</a:t>
            </a:r>
          </a:p>
          <a:p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Funkcja i znaczenie</a:t>
            </a: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24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03773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838200"/>
            <a:ext cx="12192000" cy="140856"/>
          </a:xfrm>
        </p:spPr>
        <p:txBody>
          <a:bodyPr/>
          <a:lstStyle/>
          <a:p>
            <a:pPr algn="l"/>
            <a:r>
              <a:rPr lang="pl-PL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Kontrakty konsensualne - przez porozumienie stron objawione na zewnątrz, bez jakichkolwiek dalszych wymogów (</a:t>
            </a:r>
            <a:r>
              <a:rPr lang="pl-PL" sz="24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emptio</a:t>
            </a:r>
            <a:r>
              <a:rPr lang="pl-PL" sz="24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venditio</a:t>
            </a:r>
            <a:r>
              <a:rPr lang="pl-PL" sz="24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kupno-sprzedaż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sz="24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locatio</a:t>
            </a:r>
            <a:r>
              <a:rPr lang="pl-PL" sz="24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conductio</a:t>
            </a:r>
            <a:r>
              <a:rPr lang="pl-PL" sz="24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pl-PL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najem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sz="24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mandatum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zlecenie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pl-PL" sz="24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societas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spółka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b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127" y="1523999"/>
            <a:ext cx="12044218" cy="5209309"/>
          </a:xfrm>
        </p:spPr>
        <p:txBody>
          <a:bodyPr/>
          <a:lstStyle/>
          <a:p>
            <a:r>
              <a:rPr lang="pl-PL" sz="2200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emptio</a:t>
            </a:r>
            <a:r>
              <a:rPr lang="pl-PL" sz="22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00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venditio</a:t>
            </a:r>
            <a:r>
              <a:rPr lang="pl-PL" sz="22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zamiana (kontrakt nienazwany – ‚realne’ </a:t>
            </a:r>
            <a:r>
              <a:rPr lang="pl-PL" sz="22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permutatio</a:t>
            </a: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) do sprzedaży gotówkowej – </a:t>
            </a:r>
            <a:r>
              <a:rPr lang="pl-PL" sz="22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emptio-veditio</a:t>
            </a:r>
            <a:r>
              <a:rPr lang="pl-PL" sz="2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(późna Republika)</a:t>
            </a:r>
            <a:r>
              <a:rPr lang="pl-PL" sz="2200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l-PL" sz="22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pl-PL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artość realna</a:t>
            </a:r>
            <a:endParaRPr lang="pl-PL" sz="22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G. 3.139; I. 3.23 pr.:</a:t>
            </a:r>
            <a:r>
              <a:rPr lang="pl-PL" sz="2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kontrakt dochodził do skutku przez osiągnięcie </a:t>
            </a:r>
            <a:r>
              <a:rPr lang="pl-PL" sz="22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porozumienia</a:t>
            </a:r>
            <a:r>
              <a:rPr lang="pl-PL" sz="2200" u="sng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pl-PL" sz="2200" i="1" u="sng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conventio</a:t>
            </a:r>
            <a:r>
              <a:rPr lang="pl-PL" sz="2200" u="sng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pl-PL" sz="22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 do ceny</a:t>
            </a:r>
            <a:r>
              <a:rPr lang="pl-PL" sz="2200" u="sng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pl-PL" sz="2200" i="1" u="sng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pretium</a:t>
            </a:r>
            <a:r>
              <a:rPr lang="pl-PL" sz="2200" i="1" u="sng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pl-PL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zwycięstwo </a:t>
            </a:r>
            <a:r>
              <a:rPr lang="pl-PL" sz="2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Prokulianów</a:t>
            </a:r>
            <a:r>
              <a:rPr lang="pl-PL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pl-PL" sz="22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certa </a:t>
            </a:r>
            <a:r>
              <a:rPr lang="pl-PL" sz="22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uwaga: </a:t>
            </a:r>
            <a:r>
              <a:rPr lang="pl-PL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problem </a:t>
            </a:r>
            <a:r>
              <a:rPr lang="pl-PL" sz="2200" i="1" u="sng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laesio</a:t>
            </a:r>
            <a:r>
              <a:rPr lang="pl-PL" sz="2200" i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00" i="1" u="sng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enormis</a:t>
            </a:r>
            <a:r>
              <a:rPr lang="pl-PL" sz="2200" i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oraz </a:t>
            </a:r>
            <a:r>
              <a:rPr lang="pl-PL" sz="2200" i="1" u="sng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arra</a:t>
            </a:r>
            <a:r>
              <a:rPr lang="pl-PL" sz="22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pl-PL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równocześnie porozumienie </a:t>
            </a:r>
            <a:r>
              <a:rPr lang="pl-PL" sz="22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 do rzeczy sprzedanej</a:t>
            </a:r>
            <a:r>
              <a:rPr lang="pl-PL" sz="2200" u="sng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pl-PL" sz="2200" i="1" u="sng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res/</a:t>
            </a:r>
            <a:r>
              <a:rPr lang="pl-PL" sz="2200" i="1" u="sng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merx</a:t>
            </a:r>
            <a:r>
              <a:rPr lang="pl-PL" sz="2200" i="1" u="sng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pl-PL" sz="22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venditio</a:t>
            </a:r>
            <a:r>
              <a:rPr lang="pl-PL" sz="22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hereditatis</a:t>
            </a:r>
            <a:r>
              <a:rPr lang="pl-PL" sz="22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pl-PL" sz="22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pl-PL" sz="22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emptio</a:t>
            </a:r>
            <a:r>
              <a:rPr lang="pl-PL" sz="22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spei</a:t>
            </a:r>
            <a:r>
              <a:rPr lang="pl-PL" sz="22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oraz</a:t>
            </a:r>
            <a:r>
              <a:rPr lang="pl-PL" sz="22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emptio</a:t>
            </a:r>
            <a:r>
              <a:rPr lang="pl-PL" sz="22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rei </a:t>
            </a:r>
            <a:r>
              <a:rPr lang="pl-PL" sz="22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speratae</a:t>
            </a:r>
            <a:r>
              <a:rPr lang="pl-PL" sz="22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pl-PL" sz="22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essentialia</a:t>
            </a:r>
            <a:r>
              <a:rPr lang="pl-PL" sz="22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negotii</a:t>
            </a:r>
            <a:r>
              <a:rPr lang="pl-PL" sz="22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 	zobowiązanie </a:t>
            </a:r>
            <a:r>
              <a:rPr lang="pl-PL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dwustronnie zobowiązujące zupełne</a:t>
            </a:r>
            <a:r>
              <a:rPr lang="pl-PL" sz="2200" u="sng" dirty="0">
                <a:latin typeface="Arial" panose="020B0604020202020204" pitchFamily="34" charset="0"/>
                <a:cs typeface="Arial" panose="020B0604020202020204" pitchFamily="34" charset="0"/>
              </a:rPr>
              <a:t>, jak wszystkie kontrakty konsensualne </a:t>
            </a:r>
            <a:r>
              <a:rPr lang="pl-PL" sz="2200" i="1" u="sng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pl-PL" sz="2200" i="1" u="sng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bonae</a:t>
            </a:r>
            <a:r>
              <a:rPr lang="pl-PL" sz="2200" i="1" u="sng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00" i="1" u="sng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fidei</a:t>
            </a:r>
            <a:endParaRPr lang="pl-PL" sz="2200" i="1" u="sng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	(możliwa forma pisemna wyrażenia konsensusu)</a:t>
            </a:r>
            <a:endParaRPr lang="pl-PL" sz="2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	Sprzedaż kredytowa – poza </a:t>
            </a:r>
            <a:r>
              <a:rPr lang="pl-PL" sz="2200" i="1" dirty="0">
                <a:latin typeface="Arial" panose="020B0604020202020204" pitchFamily="34" charset="0"/>
                <a:cs typeface="Arial" panose="020B0604020202020204" pitchFamily="34" charset="0"/>
              </a:rPr>
              <a:t>fides</a:t>
            </a: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, ew. </a:t>
            </a:r>
            <a:r>
              <a:rPr lang="pl-PL" sz="2200" i="1" dirty="0" err="1">
                <a:latin typeface="Arial" panose="020B0604020202020204" pitchFamily="34" charset="0"/>
                <a:cs typeface="Arial" panose="020B0604020202020204" pitchFamily="34" charset="0"/>
              </a:rPr>
              <a:t>stipulatio</a:t>
            </a: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 lub kontrakt literalny</a:t>
            </a:r>
          </a:p>
          <a:p>
            <a:endParaRPr lang="pl-PL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2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Pacta</a:t>
            </a:r>
            <a:r>
              <a:rPr lang="pl-PL" sz="22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adiecta</a:t>
            </a:r>
            <a:r>
              <a:rPr lang="pl-PL" sz="22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pl-PL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klauzule</a:t>
            </a: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 w interesie </a:t>
            </a:r>
            <a:r>
              <a:rPr lang="pl-PL" sz="22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sprzedawcy</a:t>
            </a: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 lub </a:t>
            </a:r>
            <a:r>
              <a:rPr lang="pl-PL" sz="22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kupującego</a:t>
            </a:r>
          </a:p>
          <a:p>
            <a:r>
              <a:rPr lang="pl-PL" sz="22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sprzedaż z zastrzeżeniem własności </a:t>
            </a:r>
            <a:r>
              <a:rPr lang="pl-PL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całkowitej zapłaty ceny?</a:t>
            </a:r>
          </a:p>
          <a:p>
            <a:endParaRPr lang="pl-PL" sz="2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78853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08364" y="1"/>
            <a:ext cx="10165004" cy="618835"/>
          </a:xfrm>
        </p:spPr>
        <p:txBody>
          <a:bodyPr/>
          <a:lstStyle/>
          <a:p>
            <a:r>
              <a:rPr lang="pl-PL" sz="3600" dirty="0">
                <a:latin typeface="Arial" panose="020B0604020202020204" pitchFamily="34" charset="0"/>
                <a:cs typeface="Arial" panose="020B0604020202020204" pitchFamily="34" charset="0"/>
              </a:rPr>
              <a:t>kontrakt </a:t>
            </a:r>
            <a:r>
              <a:rPr lang="pl-PL" sz="36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emptio</a:t>
            </a:r>
            <a:r>
              <a:rPr lang="pl-PL" sz="36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36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venditio</a:t>
            </a:r>
            <a:r>
              <a:rPr lang="pl-PL" sz="36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618837"/>
            <a:ext cx="12044217" cy="6132946"/>
          </a:xfrm>
        </p:spPr>
        <p:txBody>
          <a:bodyPr/>
          <a:lstStyle/>
          <a:p>
            <a:pPr marL="0" indent="0"/>
            <a:r>
              <a:rPr lang="pl-PL" sz="23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Sprzedawca (</a:t>
            </a:r>
            <a:r>
              <a:rPr lang="pl-PL" sz="23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venditor</a:t>
            </a:r>
            <a:r>
              <a:rPr lang="pl-PL" sz="23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):</a:t>
            </a:r>
            <a:r>
              <a:rPr lang="pl-PL" sz="2300" dirty="0">
                <a:latin typeface="Arial" panose="020B0604020202020204" pitchFamily="34" charset="0"/>
                <a:cs typeface="Arial" panose="020B0604020202020204" pitchFamily="34" charset="0"/>
              </a:rPr>
              <a:t> obowiązek wydania rzeczy w stanie niepogorszonym (</a:t>
            </a:r>
            <a:r>
              <a:rPr lang="pl-PL" sz="23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facere</a:t>
            </a:r>
            <a:r>
              <a:rPr lang="pl-PL" sz="2300" dirty="0">
                <a:latin typeface="Arial" panose="020B0604020202020204" pitchFamily="34" charset="0"/>
                <a:cs typeface="Arial" panose="020B0604020202020204" pitchFamily="34" charset="0"/>
              </a:rPr>
              <a:t>) – </a:t>
            </a:r>
            <a:r>
              <a:rPr lang="pl-PL" sz="23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omnis</a:t>
            </a:r>
            <a:r>
              <a:rPr lang="pl-PL" sz="23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culpa</a:t>
            </a:r>
            <a:r>
              <a:rPr lang="pl-PL" sz="23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l-PL" sz="2300" dirty="0">
                <a:latin typeface="Arial" panose="020B0604020202020204" pitchFamily="34" charset="0"/>
                <a:cs typeface="Arial" panose="020B0604020202020204" pitchFamily="34" charset="0"/>
              </a:rPr>
              <a:t>(korzyść) i </a:t>
            </a:r>
            <a:r>
              <a:rPr lang="pl-PL" sz="23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custodia</a:t>
            </a:r>
            <a:r>
              <a:rPr lang="pl-PL" sz="2300" dirty="0">
                <a:latin typeface="Arial" panose="020B0604020202020204" pitchFamily="34" charset="0"/>
                <a:cs typeface="Arial" panose="020B0604020202020204" pitchFamily="34" charset="0"/>
              </a:rPr>
              <a:t> (prawo justyniańskie – jeśli odpowiedzialność przyjął) – </a:t>
            </a:r>
            <a:r>
              <a:rPr lang="pl-PL" sz="2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zapewnienie spokojnego posiadania</a:t>
            </a:r>
            <a:r>
              <a:rPr lang="pl-PL" sz="23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/>
            <a:r>
              <a:rPr lang="pl-PL" sz="23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Kupujący (</a:t>
            </a:r>
            <a:r>
              <a:rPr lang="pl-PL" sz="23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emptor</a:t>
            </a:r>
            <a:r>
              <a:rPr lang="pl-PL" sz="23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):</a:t>
            </a:r>
            <a:r>
              <a:rPr lang="pl-PL" sz="2300" dirty="0">
                <a:latin typeface="Arial" panose="020B0604020202020204" pitchFamily="34" charset="0"/>
                <a:cs typeface="Arial" panose="020B0604020202020204" pitchFamily="34" charset="0"/>
              </a:rPr>
              <a:t> obowiązek przeniesienie własności sumy pieniężnej (</a:t>
            </a:r>
            <a:r>
              <a:rPr lang="pl-PL" sz="23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dare</a:t>
            </a:r>
            <a:r>
              <a:rPr lang="pl-PL" sz="2300" dirty="0">
                <a:latin typeface="Arial" panose="020B0604020202020204" pitchFamily="34" charset="0"/>
                <a:cs typeface="Arial" panose="020B0604020202020204" pitchFamily="34" charset="0"/>
              </a:rPr>
              <a:t> – Justynian: na równi z zapłatą udzielenie i zabezpieczenie kredytu) – </a:t>
            </a:r>
            <a:r>
              <a:rPr lang="pl-PL" sz="23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omnis</a:t>
            </a:r>
            <a:r>
              <a:rPr lang="pl-PL" sz="23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culpa </a:t>
            </a:r>
            <a:r>
              <a:rPr lang="pl-PL" sz="2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oraz zasada</a:t>
            </a:r>
            <a:r>
              <a:rPr lang="pl-PL" sz="23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3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periculum</a:t>
            </a:r>
            <a:r>
              <a:rPr lang="pl-PL" sz="23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3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r>
              <a:rPr lang="pl-PL" sz="23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3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emptoris</a:t>
            </a:r>
            <a:r>
              <a:rPr lang="pl-PL" sz="23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	(</a:t>
            </a:r>
            <a:r>
              <a:rPr lang="pl-PL" sz="23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tylko przypadek </a:t>
            </a:r>
            <a:r>
              <a:rPr lang="pl-PL" sz="2300" i="1" u="sng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 maior</a:t>
            </a:r>
            <a:r>
              <a:rPr lang="pl-PL" sz="2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): </a:t>
            </a:r>
            <a:r>
              <a:rPr lang="pl-PL" sz="2300" dirty="0">
                <a:latin typeface="Arial" panose="020B0604020202020204" pitchFamily="34" charset="0"/>
                <a:cs typeface="Arial" panose="020B0604020202020204" pitchFamily="34" charset="0"/>
              </a:rPr>
              <a:t>dyskutowane w prawie recypowanym (problem </a:t>
            </a:r>
            <a:r>
              <a:rPr lang="pl-PL" sz="23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casum </a:t>
            </a:r>
            <a:r>
              <a:rPr lang="pl-PL" sz="23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sentit</a:t>
            </a:r>
            <a:r>
              <a:rPr lang="pl-PL" sz="23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dominus</a:t>
            </a:r>
            <a:r>
              <a:rPr lang="pl-PL" sz="23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/>
            <a:endParaRPr lang="pl-PL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/>
            <a:r>
              <a:rPr lang="pl-PL" sz="23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Ochrona</a:t>
            </a:r>
            <a:r>
              <a:rPr lang="pl-PL" sz="23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pl-PL" sz="23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</a:t>
            </a:r>
            <a:r>
              <a:rPr lang="pl-PL" sz="23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3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venditi</a:t>
            </a:r>
            <a:r>
              <a:rPr lang="pl-PL" sz="23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300" dirty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pl-PL" sz="23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</a:t>
            </a:r>
            <a:r>
              <a:rPr lang="pl-PL" sz="23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3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empti</a:t>
            </a:r>
            <a:r>
              <a:rPr lang="pl-PL" sz="23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300" dirty="0">
                <a:latin typeface="Arial" panose="020B0604020202020204" pitchFamily="34" charset="0"/>
                <a:cs typeface="Arial" panose="020B0604020202020204" pitchFamily="34" charset="0"/>
              </a:rPr>
              <a:t>– skargi </a:t>
            </a:r>
            <a:r>
              <a:rPr lang="pl-PL" sz="23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bonae</a:t>
            </a:r>
            <a:r>
              <a:rPr lang="pl-PL" sz="23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3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fidei</a:t>
            </a:r>
            <a:endParaRPr lang="pl-PL" sz="2300" i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/>
            <a:endParaRPr lang="pl-PL" sz="23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/>
            <a:r>
              <a:rPr lang="pl-PL" sz="23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Rękojmia za wady prawne: </a:t>
            </a:r>
            <a:r>
              <a:rPr lang="pl-PL" sz="2300" dirty="0">
                <a:latin typeface="Arial" panose="020B0604020202020204" pitchFamily="34" charset="0"/>
                <a:cs typeface="Arial" panose="020B0604020202020204" pitchFamily="34" charset="0"/>
              </a:rPr>
              <a:t>sprzedaż rzeczy obciążonej prawem innego podmiotu – własność głównie </a:t>
            </a:r>
          </a:p>
          <a:p>
            <a:pPr marL="0" indent="0"/>
            <a:r>
              <a:rPr lang="pl-PL" sz="2300" dirty="0">
                <a:latin typeface="Arial" panose="020B0604020202020204" pitchFamily="34" charset="0"/>
                <a:cs typeface="Arial" panose="020B0604020202020204" pitchFamily="34" charset="0"/>
              </a:rPr>
              <a:t>Pierwotna </a:t>
            </a:r>
            <a:r>
              <a:rPr lang="pl-PL" sz="2300" i="1" dirty="0" err="1">
                <a:latin typeface="Arial" panose="020B0604020202020204" pitchFamily="34" charset="0"/>
                <a:cs typeface="Arial" panose="020B0604020202020204" pitchFamily="34" charset="0"/>
              </a:rPr>
              <a:t>actio</a:t>
            </a:r>
            <a:r>
              <a:rPr lang="pl-PL" sz="23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300" i="1" dirty="0" err="1">
                <a:latin typeface="Arial" panose="020B0604020202020204" pitchFamily="34" charset="0"/>
                <a:cs typeface="Arial" panose="020B0604020202020204" pitchFamily="34" charset="0"/>
              </a:rPr>
              <a:t>auctoritatis</a:t>
            </a:r>
            <a:r>
              <a:rPr lang="pl-PL" sz="23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300" dirty="0">
                <a:latin typeface="Arial" panose="020B0604020202020204" pitchFamily="34" charset="0"/>
                <a:cs typeface="Arial" panose="020B0604020202020204" pitchFamily="34" charset="0"/>
              </a:rPr>
              <a:t>(sprzedaż </a:t>
            </a:r>
            <a:r>
              <a:rPr lang="pl-PL" sz="2300" dirty="0" err="1">
                <a:latin typeface="Arial" panose="020B0604020202020204" pitchFamily="34" charset="0"/>
                <a:cs typeface="Arial" panose="020B0604020202020204" pitchFamily="34" charset="0"/>
              </a:rPr>
              <a:t>mancypacyjna</a:t>
            </a:r>
            <a:r>
              <a:rPr lang="pl-PL" sz="23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pl-PL" sz="2300" i="1" dirty="0" err="1">
                <a:latin typeface="Arial" panose="020B0604020202020204" pitchFamily="34" charset="0"/>
                <a:cs typeface="Arial" panose="020B0604020202020204" pitchFamily="34" charset="0"/>
              </a:rPr>
              <a:t>duplum</a:t>
            </a:r>
            <a:r>
              <a:rPr lang="pl-PL" sz="2300" dirty="0">
                <a:latin typeface="Arial" panose="020B0604020202020204" pitchFamily="34" charset="0"/>
                <a:cs typeface="Arial" panose="020B0604020202020204" pitchFamily="34" charset="0"/>
              </a:rPr>
              <a:t>): w stosunku do </a:t>
            </a:r>
            <a:r>
              <a:rPr lang="pl-PL" sz="2300" i="1" dirty="0" err="1">
                <a:latin typeface="Arial" panose="020B0604020202020204" pitchFamily="34" charset="0"/>
                <a:cs typeface="Arial" panose="020B0604020202020204" pitchFamily="34" charset="0"/>
              </a:rPr>
              <a:t>emptio-venditio</a:t>
            </a:r>
            <a:r>
              <a:rPr lang="pl-PL" sz="2300" i="1" dirty="0">
                <a:latin typeface="Arial" panose="020B0604020202020204" pitchFamily="34" charset="0"/>
                <a:cs typeface="Arial" panose="020B0604020202020204" pitchFamily="34" charset="0"/>
              </a:rPr>
              <a:t> -</a:t>
            </a:r>
            <a:r>
              <a:rPr lang="pl-PL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3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ewikcja</a:t>
            </a:r>
            <a:r>
              <a:rPr lang="pl-PL" sz="23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pl-PL" sz="2300" dirty="0" err="1">
                <a:latin typeface="Arial" panose="020B0604020202020204" pitchFamily="34" charset="0"/>
                <a:cs typeface="Arial" panose="020B0604020202020204" pitchFamily="34" charset="0"/>
              </a:rPr>
              <a:t>przedjustyniańska</a:t>
            </a:r>
            <a:r>
              <a:rPr lang="pl-PL" sz="2300" dirty="0">
                <a:latin typeface="Arial" panose="020B0604020202020204" pitchFamily="34" charset="0"/>
                <a:cs typeface="Arial" panose="020B0604020202020204" pitchFamily="34" charset="0"/>
              </a:rPr>
              <a:t> dodatkowa stypulacja ‚gwarancyjna’): </a:t>
            </a:r>
            <a:r>
              <a:rPr lang="pl-PL" sz="23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nawiązania późniejsze</a:t>
            </a:r>
          </a:p>
        </p:txBody>
      </p:sp>
    </p:spTree>
    <p:extLst>
      <p:ext uri="{BB962C8B-B14F-4D97-AF65-F5344CB8AC3E}">
        <p14:creationId xmlns:p14="http://schemas.microsoft.com/office/powerpoint/2010/main" val="23320304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38545" y="0"/>
            <a:ext cx="12053455" cy="6751783"/>
          </a:xfrm>
        </p:spPr>
        <p:txBody>
          <a:bodyPr/>
          <a:lstStyle/>
          <a:p>
            <a:pPr marL="0" indent="0"/>
            <a:r>
              <a:rPr lang="pl-PL" sz="22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Rękojmia za wady fizyczne </a:t>
            </a:r>
          </a:p>
          <a:p>
            <a:pPr marL="0" indent="0"/>
            <a:r>
              <a:rPr lang="pl-PL" sz="22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sprzedaż </a:t>
            </a:r>
            <a:r>
              <a:rPr lang="pl-PL" sz="2200" b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macypacyjna</a:t>
            </a:r>
            <a:r>
              <a:rPr lang="pl-PL" sz="22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gruntu </a:t>
            </a: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pt-BR" sz="22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 de modo agri </a:t>
            </a: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o podwójną wartość </a:t>
            </a: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brakującej powierzchni</a:t>
            </a:r>
          </a:p>
          <a:p>
            <a:pPr marL="0" indent="0"/>
            <a:endParaRPr lang="pl-PL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/>
            <a:r>
              <a:rPr lang="pl-PL" sz="22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edykt edyla kurulnego </a:t>
            </a: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II w. p.n.e. (targi – zwierzęta i niewolnicy): rozszerzenie na wszelkie rodzaje sprzedaży za Justyniana I (wieczysta)</a:t>
            </a:r>
          </a:p>
          <a:p>
            <a:pPr marL="0" indent="0"/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pl-PL" sz="22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</a:t>
            </a:r>
            <a:r>
              <a:rPr lang="pl-PL" sz="22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redhibitoria</a:t>
            </a:r>
            <a:r>
              <a:rPr lang="pl-PL" sz="22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(w ciągu sześciu miesięcy od ujawnienia się wady ukrytej kupujący mógł odstąpić od umowy, zwracając wadliwą rzecz – jurysprudencja: nawet jeśli zniszczona ale bez winy nabywcy)</a:t>
            </a:r>
          </a:p>
          <a:p>
            <a:pPr marL="0" indent="0"/>
            <a:r>
              <a:rPr lang="pl-PL" sz="2200" i="1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pl-PL" sz="22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</a:t>
            </a:r>
            <a:r>
              <a:rPr lang="pl-PL" sz="22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quanti</a:t>
            </a:r>
            <a:r>
              <a:rPr lang="pl-PL" sz="22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minoris</a:t>
            </a:r>
            <a:r>
              <a:rPr lang="pl-PL" sz="22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(w ciągu roku od ujawnienia wady mógł domagać się od sprzedawcy kwoty stanowiącej różnicę między zapłaconą ceną a rzeczywistą wartością wadliwej rzeczy) </a:t>
            </a:r>
          </a:p>
          <a:p>
            <a:pPr marL="0" indent="0"/>
            <a:r>
              <a:rPr lang="pl-PL" sz="22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Problem innych kontraktów </a:t>
            </a:r>
            <a:r>
              <a:rPr lang="pl-PL" sz="22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bonae</a:t>
            </a:r>
            <a:r>
              <a:rPr lang="pl-PL" sz="22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fidei</a:t>
            </a:r>
            <a:r>
              <a:rPr lang="pl-PL" sz="22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(jurysprudencja – utrzymanie ważności kontraktu)</a:t>
            </a: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– II w. </a:t>
            </a:r>
            <a:r>
              <a:rPr lang="pl-PL" sz="2200" dirty="0" err="1">
                <a:latin typeface="Arial" panose="020B0604020202020204" pitchFamily="34" charset="0"/>
                <a:cs typeface="Arial" panose="020B0604020202020204" pitchFamily="34" charset="0"/>
              </a:rPr>
              <a:t>p.n.e</a:t>
            </a: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: sprzedawca musi zapłacić odszkodowanie, jeśli zataił wadę – kazuistyka utrzymująca zasadę winy ale skłaniająca się ku odpowiedzialności obiektywnej </a:t>
            </a:r>
          </a:p>
          <a:p>
            <a:pPr marL="0" indent="0"/>
            <a:r>
              <a:rPr lang="pl-PL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rzecz dla kupującego całkowicie bezwartościowa - możliwość domagania się przez kupującego całkowitego zwrotu ceny (brak swobodnego wyboru między odstąpieniem od umowy a zwrotem ceny: odmiennie niż </a:t>
            </a:r>
            <a:r>
              <a:rPr lang="pl-PL" sz="22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</a:t>
            </a:r>
            <a:r>
              <a:rPr lang="pl-PL" sz="22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redhibitoria</a:t>
            </a:r>
            <a:r>
              <a:rPr lang="pl-PL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/>
            <a:r>
              <a:rPr lang="pl-PL" sz="22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Tradycja romanistyczna</a:t>
            </a:r>
            <a:endParaRPr lang="pl-PL" sz="22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74548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AE7413B-C194-497F-8DA5-40A0D1D3EE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"/>
            <a:ext cx="11887199" cy="1268413"/>
          </a:xfrm>
        </p:spPr>
        <p:txBody>
          <a:bodyPr>
            <a:normAutofit/>
          </a:bodyPr>
          <a:lstStyle/>
          <a:p>
            <a:pPr defTabSz="336947">
              <a:lnSpc>
                <a:spcPct val="90000"/>
              </a:lnSpc>
              <a:defRPr/>
            </a:pPr>
            <a:r>
              <a:rPr lang="pl-PL" sz="315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Kolejny wykład: </a:t>
            </a:r>
            <a:r>
              <a:rPr lang="pl-PL" sz="315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Zobowiązania </a:t>
            </a:r>
            <a:r>
              <a:rPr lang="pl-PL" sz="315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(wskazówki bibliograficzne)</a:t>
            </a:r>
            <a:endParaRPr lang="pl-PL" sz="3150" i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846E6AF-3F03-4435-94CB-164BD6C75E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28600" y="2055303"/>
            <a:ext cx="11406930" cy="3396570"/>
          </a:xfrm>
        </p:spPr>
        <p:txBody>
          <a:bodyPr>
            <a:noAutofit/>
          </a:bodyPr>
          <a:lstStyle/>
          <a:p>
            <a:pPr defTabSz="336947">
              <a:lnSpc>
                <a:spcPct val="90000"/>
              </a:lnSpc>
              <a:defRPr/>
            </a:pPr>
            <a:r>
              <a:rPr lang="pl-PL" sz="2400" dirty="0">
                <a:effectLst/>
                <a:latin typeface="Arial" panose="020B0604020202020204" pitchFamily="34" charset="0"/>
              </a:rPr>
              <a:t>T. </a:t>
            </a:r>
            <a:r>
              <a:rPr lang="pl-PL" sz="2400" dirty="0" err="1">
                <a:effectLst/>
                <a:latin typeface="Arial" panose="020B0604020202020204" pitchFamily="34" charset="0"/>
              </a:rPr>
              <a:t>Giaro</a:t>
            </a:r>
            <a:r>
              <a:rPr lang="pl-PL" sz="2400" dirty="0">
                <a:effectLst/>
                <a:latin typeface="Arial" panose="020B0604020202020204" pitchFamily="34" charset="0"/>
              </a:rPr>
              <a:t>, W. </a:t>
            </a:r>
            <a:r>
              <a:rPr lang="pl-PL" sz="2400" dirty="0" err="1">
                <a:effectLst/>
                <a:latin typeface="Arial" panose="020B0604020202020204" pitchFamily="34" charset="0"/>
              </a:rPr>
              <a:t>Dajczak</a:t>
            </a:r>
            <a:r>
              <a:rPr lang="pl-PL" sz="2400" dirty="0">
                <a:effectLst/>
                <a:latin typeface="Arial" panose="020B0604020202020204" pitchFamily="34" charset="0"/>
              </a:rPr>
              <a:t>, F. </a:t>
            </a:r>
            <a:r>
              <a:rPr lang="pl-PL" sz="2400" dirty="0" err="1">
                <a:effectLst/>
                <a:latin typeface="Arial" panose="020B0604020202020204" pitchFamily="34" charset="0"/>
              </a:rPr>
              <a:t>Longchamps</a:t>
            </a:r>
            <a:r>
              <a:rPr lang="pl-PL" sz="2400" dirty="0">
                <a:effectLst/>
                <a:latin typeface="Arial" panose="020B0604020202020204" pitchFamily="34" charset="0"/>
              </a:rPr>
              <a:t> de </a:t>
            </a:r>
            <a:r>
              <a:rPr lang="pl-PL" sz="2400" dirty="0" err="1">
                <a:effectLst/>
                <a:latin typeface="Arial" panose="020B0604020202020204" pitchFamily="34" charset="0"/>
              </a:rPr>
              <a:t>Bérier</a:t>
            </a:r>
            <a:r>
              <a:rPr lang="pl-PL" sz="2400" dirty="0">
                <a:effectLst/>
                <a:latin typeface="Arial" panose="020B0604020202020204" pitchFamily="34" charset="0"/>
              </a:rPr>
              <a:t>, </a:t>
            </a:r>
            <a:r>
              <a:rPr lang="pl-PL" sz="2400" i="1" dirty="0">
                <a:effectLst/>
                <a:latin typeface="Arial" panose="020B0604020202020204" pitchFamily="34" charset="0"/>
              </a:rPr>
              <a:t>Prawo rzymskie. U podstaw prawa prywatnego</a:t>
            </a:r>
            <a:r>
              <a:rPr lang="pl-PL" sz="2400" dirty="0">
                <a:effectLst/>
                <a:latin typeface="Arial" panose="020B0604020202020204" pitchFamily="34" charset="0"/>
              </a:rPr>
              <a:t>, Warszawa 2018</a:t>
            </a:r>
            <a:r>
              <a:rPr lang="pl-PL" sz="2400" baseline="30000" dirty="0">
                <a:effectLst/>
                <a:latin typeface="Arial" panose="020B0604020202020204" pitchFamily="34" charset="0"/>
              </a:rPr>
              <a:t>3</a:t>
            </a:r>
            <a:r>
              <a:rPr lang="pl-PL" sz="2400" dirty="0">
                <a:effectLst/>
                <a:latin typeface="Arial" panose="020B0604020202020204" pitchFamily="34" charset="0"/>
              </a:rPr>
              <a:t>, s. 463-602</a:t>
            </a:r>
          </a:p>
          <a:p>
            <a:pPr defTabSz="336947">
              <a:lnSpc>
                <a:spcPct val="90000"/>
              </a:lnSpc>
              <a:defRPr/>
            </a:pPr>
            <a:endParaRPr lang="pl-PL" sz="2400" dirty="0">
              <a:effectLst/>
              <a:latin typeface="Arial" panose="020B0604020202020204" pitchFamily="34" charset="0"/>
            </a:endParaRPr>
          </a:p>
          <a:p>
            <a:pPr defTabSz="336947">
              <a:lnSpc>
                <a:spcPct val="90000"/>
              </a:lnSpc>
              <a:defRPr/>
            </a:pPr>
            <a:r>
              <a:rPr lang="pl-PL" sz="240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UWAGA: treści podane małą czcionką oraz podane na szarym tle mają charakter dodatkowy, tj. należy je przeczytać ale nie są konieczne do opanowania. </a:t>
            </a:r>
          </a:p>
          <a:p>
            <a:pPr defTabSz="336947">
              <a:lnSpc>
                <a:spcPct val="90000"/>
              </a:lnSpc>
              <a:defRPr/>
            </a:pPr>
            <a:r>
              <a:rPr lang="pl-PL" sz="240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UWAGA: Zrealizuj zadania podane w dziale „Po przeczytaniu”</a:t>
            </a:r>
          </a:p>
          <a:p>
            <a:pPr defTabSz="336947">
              <a:lnSpc>
                <a:spcPct val="90000"/>
              </a:lnSpc>
              <a:defRPr/>
            </a:pPr>
            <a:endParaRPr lang="pl-PL" sz="2400" dirty="0">
              <a:effectLst/>
              <a:highlight>
                <a:srgbClr val="FFFF00"/>
              </a:highlight>
              <a:latin typeface="Arial" panose="020B0604020202020204" pitchFamily="34" charset="0"/>
            </a:endParaRPr>
          </a:p>
          <a:p>
            <a:pPr defTabSz="336947">
              <a:lnSpc>
                <a:spcPct val="90000"/>
              </a:lnSpc>
              <a:defRPr/>
            </a:pPr>
            <a:r>
              <a:rPr lang="pl-PL" sz="2400" dirty="0">
                <a:effectLst/>
                <a:latin typeface="Arial" panose="020B0604020202020204" pitchFamily="34" charset="0"/>
              </a:rPr>
              <a:t>K. Kolańczyk, </a:t>
            </a:r>
            <a:r>
              <a:rPr lang="pl-PL" sz="2400" i="1" dirty="0">
                <a:effectLst/>
                <a:latin typeface="Arial" panose="020B0604020202020204" pitchFamily="34" charset="0"/>
              </a:rPr>
              <a:t>Prawo rzymskie</a:t>
            </a:r>
            <a:r>
              <a:rPr lang="pl-PL" sz="2400" dirty="0">
                <a:effectLst/>
                <a:latin typeface="Arial" panose="020B0604020202020204" pitchFamily="34" charset="0"/>
              </a:rPr>
              <a:t>, Warszawa 2021</a:t>
            </a:r>
            <a:r>
              <a:rPr lang="pl-PL" sz="2400" baseline="30000" dirty="0">
                <a:effectLst/>
                <a:latin typeface="Arial" panose="020B0604020202020204" pitchFamily="34" charset="0"/>
              </a:rPr>
              <a:t>6</a:t>
            </a:r>
            <a:r>
              <a:rPr lang="pl-PL" sz="2400" dirty="0">
                <a:effectLst/>
                <a:latin typeface="Arial" panose="020B0604020202020204" pitchFamily="34" charset="0"/>
              </a:rPr>
              <a:t>, s. 365-495 </a:t>
            </a:r>
          </a:p>
          <a:p>
            <a:pPr defTabSz="336947">
              <a:lnSpc>
                <a:spcPct val="90000"/>
              </a:lnSpc>
              <a:defRPr/>
            </a:pPr>
            <a:endParaRPr lang="pl-PL" sz="24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1"/>
            <a:ext cx="12191999" cy="461817"/>
          </a:xfrm>
        </p:spPr>
        <p:txBody>
          <a:bodyPr/>
          <a:lstStyle/>
          <a:p>
            <a:r>
              <a:rPr lang="pl-PL" sz="28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Zobowiązania umowne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43345" y="600364"/>
            <a:ext cx="11134824" cy="6086763"/>
          </a:xfrm>
        </p:spPr>
        <p:txBody>
          <a:bodyPr/>
          <a:lstStyle/>
          <a:p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kontrakt (</a:t>
            </a:r>
            <a:r>
              <a:rPr lang="pl-PL" sz="22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contractus</a:t>
            </a: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) w czasach historycznych rodzaj zobowiązania, które w przeciwieństwie do zobowiązań z deliktów zawiązywało się przez różne czynności ale niekoniecznie przez umowę (</a:t>
            </a:r>
            <a:r>
              <a:rPr lang="pl-PL" sz="22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contrahere</a:t>
            </a: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 – dosłownie „ściągać”)</a:t>
            </a:r>
          </a:p>
          <a:p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- okres prawa klasycznego - zobowiązania, które nie tylko dochodziły do skutku na drodze czynności, ale ponadto były wyrazem zawartej pomiędzy stronami umowy (</a:t>
            </a:r>
            <a:r>
              <a:rPr lang="pl-PL" sz="22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conventio</a:t>
            </a:r>
            <a:r>
              <a:rPr lang="pl-PL" sz="2200" i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pl-PL" sz="22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Kontrakt - umowa zawiązująca zobowiązanie uznane i zaskarżalne według </a:t>
            </a:r>
            <a:r>
              <a:rPr lang="pl-PL" sz="22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ius</a:t>
            </a:r>
            <a:r>
              <a:rPr lang="pl-PL" sz="22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civile</a:t>
            </a:r>
            <a:r>
              <a:rPr lang="pl-PL" sz="22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/>
            <a:r>
              <a:rPr lang="pl-PL" sz="22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Rozszerzanie rzymskiego systemu kontraktowego: </a:t>
            </a:r>
            <a:r>
              <a:rPr lang="pl-PL" sz="22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contracti</a:t>
            </a:r>
            <a:r>
              <a:rPr lang="pl-PL" sz="22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innominati</a:t>
            </a:r>
            <a:r>
              <a:rPr lang="pl-PL" sz="22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sz="22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pacta</a:t>
            </a: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 – utrzymany nominalizm kontraktowy prawa rzymskiego (rola </a:t>
            </a:r>
            <a:r>
              <a:rPr lang="pl-PL" sz="22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stipulatio</a:t>
            </a:r>
            <a:r>
              <a:rPr lang="pl-PL" sz="2200" i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0" indent="0"/>
            <a:r>
              <a:rPr lang="pl-PL" sz="22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quasi ex-</a:t>
            </a:r>
            <a:r>
              <a:rPr lang="pl-PL" sz="22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contracto</a:t>
            </a:r>
            <a:r>
              <a:rPr lang="pl-PL" sz="22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buFontTx/>
              <a:buChar char="-"/>
            </a:pP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prowadzenie cudzych spraw bez zlecenia - </a:t>
            </a:r>
            <a:r>
              <a:rPr lang="pl-PL" sz="22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negotiorum</a:t>
            </a:r>
            <a:r>
              <a:rPr lang="pl-PL" sz="22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gestio</a:t>
            </a:r>
            <a:r>
              <a:rPr lang="pl-PL" sz="22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buFontTx/>
              <a:buChar char="-"/>
            </a:pP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bezpodstawne wzbogacenie – </a:t>
            </a:r>
            <a:r>
              <a:rPr lang="pl-PL" sz="22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condictiones</a:t>
            </a:r>
            <a:endParaRPr lang="pl-PL" sz="2200" i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inne - zobowiązania z tytułu opieki, chronione za pomocą</a:t>
            </a:r>
            <a:r>
              <a:rPr lang="pl-PL" sz="2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00" i="1" dirty="0" err="1">
                <a:latin typeface="Arial" panose="020B0604020202020204" pitchFamily="34" charset="0"/>
                <a:cs typeface="Arial" panose="020B0604020202020204" pitchFamily="34" charset="0"/>
              </a:rPr>
              <a:t>actio</a:t>
            </a:r>
            <a:r>
              <a:rPr lang="pl-PL" sz="2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00" i="1" dirty="0" err="1">
                <a:latin typeface="Arial" panose="020B0604020202020204" pitchFamily="34" charset="0"/>
                <a:cs typeface="Arial" panose="020B0604020202020204" pitchFamily="34" charset="0"/>
              </a:rPr>
              <a:t>tutelae</a:t>
            </a:r>
            <a:endParaRPr lang="pl-PL" sz="2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zobowiązania pomiędzy uczestnikami przypadkowej wspólności majątkowej – </a:t>
            </a:r>
            <a:r>
              <a:rPr lang="pl-PL" sz="22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communio</a:t>
            </a:r>
            <a:endParaRPr lang="pl-PL" sz="2200" i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zobowiązanie spadkobiercy wobec legatariuszy, zawiązane przez objęcie spadku</a:t>
            </a:r>
          </a:p>
          <a:p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pl-PL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7778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32522"/>
            <a:ext cx="12192000" cy="6725478"/>
          </a:xfrm>
        </p:spPr>
        <p:txBody>
          <a:bodyPr/>
          <a:lstStyle/>
          <a:p>
            <a:pPr lvl="0"/>
            <a:r>
              <a:rPr lang="pl-PL" sz="215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Podział przez kryterium zawarcia – najpopularniejszy </a:t>
            </a:r>
            <a:r>
              <a:rPr lang="pl-PL" sz="2150" dirty="0" err="1">
                <a:latin typeface="Arial" panose="020B0604020202020204" pitchFamily="34" charset="0"/>
                <a:cs typeface="Arial" panose="020B0604020202020204" pitchFamily="34" charset="0"/>
              </a:rPr>
              <a:t>Gaius</a:t>
            </a:r>
            <a:r>
              <a:rPr lang="pl-PL" sz="2150" dirty="0">
                <a:latin typeface="Arial" panose="020B0604020202020204" pitchFamily="34" charset="0"/>
                <a:cs typeface="Arial" panose="020B0604020202020204" pitchFamily="34" charset="0"/>
              </a:rPr>
              <a:t> 3.89 (I. 3.13.2) </a:t>
            </a:r>
            <a:r>
              <a:rPr lang="pl-PL" sz="2150" i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pl-PL" sz="2150" dirty="0">
                <a:latin typeface="Arial" panose="020B0604020202020204" pitchFamily="34" charset="0"/>
                <a:cs typeface="Arial" panose="020B0604020202020204" pitchFamily="34" charset="0"/>
              </a:rPr>
              <a:t>zawiązuje się je </a:t>
            </a:r>
            <a:r>
              <a:rPr lang="pl-PL" sz="215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  <a:r>
              <a:rPr lang="pl-PL" sz="215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pl-PL" sz="2150" dirty="0">
                <a:latin typeface="Arial" panose="020B0604020202020204" pitchFamily="34" charset="0"/>
                <a:cs typeface="Arial" panose="020B0604020202020204" pitchFamily="34" charset="0"/>
              </a:rPr>
              <a:t> (przez rzecz), </a:t>
            </a:r>
            <a:r>
              <a:rPr lang="pl-PL" sz="215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verbis</a:t>
            </a:r>
            <a:r>
              <a:rPr lang="pl-PL" sz="2150" dirty="0">
                <a:latin typeface="Arial" panose="020B0604020202020204" pitchFamily="34" charset="0"/>
                <a:cs typeface="Arial" panose="020B0604020202020204" pitchFamily="34" charset="0"/>
              </a:rPr>
              <a:t> (przez słowa), </a:t>
            </a:r>
            <a:r>
              <a:rPr lang="pl-PL" sz="215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litteris</a:t>
            </a:r>
            <a:r>
              <a:rPr lang="pl-PL" sz="2150" dirty="0">
                <a:latin typeface="Arial" panose="020B0604020202020204" pitchFamily="34" charset="0"/>
                <a:cs typeface="Arial" panose="020B0604020202020204" pitchFamily="34" charset="0"/>
              </a:rPr>
              <a:t> (przez pismo), </a:t>
            </a:r>
            <a:r>
              <a:rPr lang="pl-PL" sz="215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consensu</a:t>
            </a:r>
            <a:r>
              <a:rPr lang="pl-PL" sz="215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150" dirty="0">
                <a:latin typeface="Arial" panose="020B0604020202020204" pitchFamily="34" charset="0"/>
                <a:cs typeface="Arial" panose="020B0604020202020204" pitchFamily="34" charset="0"/>
              </a:rPr>
              <a:t>(przez porozumienie)</a:t>
            </a:r>
          </a:p>
          <a:p>
            <a:pPr lvl="0"/>
            <a:endParaRPr lang="pl-PL" sz="21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pl-PL" sz="215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Kontrakty realne </a:t>
            </a:r>
            <a:r>
              <a:rPr lang="pl-PL" sz="2150" dirty="0">
                <a:latin typeface="Arial" panose="020B0604020202020204" pitchFamily="34" charset="0"/>
                <a:cs typeface="Arial" panose="020B0604020202020204" pitchFamily="34" charset="0"/>
              </a:rPr>
              <a:t>- wiążące i zaskarżalne stawały się dopiero, wtedy, gdy pomiędzy stronami nastąpiło, przesunięcie majątkowe w postaci wydania rzeczy (</a:t>
            </a:r>
            <a:r>
              <a:rPr lang="pl-PL" sz="215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nexum</a:t>
            </a:r>
            <a:r>
              <a:rPr lang="pl-PL" sz="215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— </a:t>
            </a:r>
            <a:r>
              <a:rPr lang="pl-PL" sz="215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mutuum</a:t>
            </a:r>
            <a:r>
              <a:rPr lang="pl-PL" sz="215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pl-PL" sz="21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pożyczka</a:t>
            </a:r>
            <a:r>
              <a:rPr lang="pl-PL" sz="215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  <a:r>
              <a:rPr lang="pl-PL" sz="215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15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commodatum</a:t>
            </a:r>
            <a:r>
              <a:rPr lang="pl-PL" sz="215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15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21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użyczenie</a:t>
            </a:r>
            <a:r>
              <a:rPr lang="pl-PL" sz="215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pl-PL" sz="215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sz="215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precarium</a:t>
            </a:r>
            <a:r>
              <a:rPr lang="pl-PL" sz="215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depositum </a:t>
            </a:r>
            <a:r>
              <a:rPr lang="pl-PL" sz="215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21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depozyt</a:t>
            </a:r>
            <a:r>
              <a:rPr lang="pl-PL" sz="215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pl-PL" sz="215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sz="215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pignus</a:t>
            </a:r>
            <a:r>
              <a:rPr lang="pl-PL" sz="215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15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21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zastaw ręczny</a:t>
            </a:r>
            <a:r>
              <a:rPr lang="pl-PL" sz="215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0"/>
            <a:r>
              <a:rPr lang="pl-PL" sz="215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Kontrakty werbalne </a:t>
            </a:r>
            <a:r>
              <a:rPr lang="pl-PL" sz="2150" dirty="0">
                <a:latin typeface="Arial" panose="020B0604020202020204" pitchFamily="34" charset="0"/>
                <a:cs typeface="Arial" panose="020B0604020202020204" pitchFamily="34" charset="0"/>
              </a:rPr>
              <a:t>- wymagały wypowiedzenia określonych słów pomiędzy osobami równocześnie obecnymi (</a:t>
            </a:r>
            <a:r>
              <a:rPr lang="pl-PL" sz="215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stipulatio</a:t>
            </a:r>
            <a:r>
              <a:rPr lang="pl-PL" sz="215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150" dirty="0">
                <a:latin typeface="Arial" panose="020B0604020202020204" pitchFamily="34" charset="0"/>
                <a:cs typeface="Arial" panose="020B0604020202020204" pitchFamily="34" charset="0"/>
              </a:rPr>
              <a:t>oraz</a:t>
            </a:r>
            <a:r>
              <a:rPr lang="pl-PL" sz="215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15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dotis</a:t>
            </a:r>
            <a:r>
              <a:rPr lang="pl-PL" sz="215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15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dictio</a:t>
            </a:r>
            <a:r>
              <a:rPr lang="pl-PL" sz="215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15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ustanowienie posagu</a:t>
            </a:r>
            <a:r>
              <a:rPr lang="pl-PL" sz="215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sz="215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Iusiurandum</a:t>
            </a:r>
            <a:r>
              <a:rPr lang="pl-PL" sz="215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15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liberti</a:t>
            </a:r>
            <a:r>
              <a:rPr lang="pl-PL" sz="215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1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przyrzeczenie wyzwoleńca</a:t>
            </a:r>
            <a:r>
              <a:rPr lang="pl-PL" sz="215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0"/>
            <a:r>
              <a:rPr lang="pl-PL" sz="215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Kontrakty literalne </a:t>
            </a:r>
            <a:r>
              <a:rPr lang="pl-PL" sz="2150" dirty="0">
                <a:latin typeface="Arial" panose="020B0604020202020204" pitchFamily="34" charset="0"/>
                <a:cs typeface="Arial" panose="020B0604020202020204" pitchFamily="34" charset="0"/>
              </a:rPr>
              <a:t>- osiągnięte porozumienie trzeba było wyrazić w postaci formalnego wpisu do księgi rachunkowej (</a:t>
            </a:r>
            <a:r>
              <a:rPr lang="pl-PL" sz="215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nomina</a:t>
            </a:r>
            <a:r>
              <a:rPr lang="pl-PL" sz="215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15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transcripticia</a:t>
            </a:r>
            <a:r>
              <a:rPr lang="pl-PL" sz="215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sz="215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chirographum</a:t>
            </a:r>
            <a:r>
              <a:rPr lang="pl-PL" sz="215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150" dirty="0">
                <a:latin typeface="Arial" panose="020B0604020202020204" pitchFamily="34" charset="0"/>
                <a:cs typeface="Arial" panose="020B0604020202020204" pitchFamily="34" charset="0"/>
              </a:rPr>
              <a:t>lub </a:t>
            </a:r>
            <a:r>
              <a:rPr lang="pl-PL" sz="215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syngrapha</a:t>
            </a:r>
            <a:r>
              <a:rPr lang="pl-PL" sz="2150" i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0"/>
            <a:r>
              <a:rPr lang="pl-PL" sz="215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Kontrakty konsensualne </a:t>
            </a:r>
            <a:r>
              <a:rPr lang="pl-PL" sz="2150" dirty="0">
                <a:latin typeface="Arial" panose="020B0604020202020204" pitchFamily="34" charset="0"/>
                <a:cs typeface="Arial" panose="020B0604020202020204" pitchFamily="34" charset="0"/>
              </a:rPr>
              <a:t>- przez porozumienie stron objawione na zewnątrz, bez jakichkolwiek dalszych wymogów (</a:t>
            </a:r>
            <a:r>
              <a:rPr lang="pl-PL" sz="215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emptio</a:t>
            </a:r>
            <a:r>
              <a:rPr lang="pl-PL" sz="215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15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venditio</a:t>
            </a:r>
            <a:r>
              <a:rPr lang="pl-PL" sz="215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pl-PL" sz="21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kupno-sprzedaż</a:t>
            </a:r>
            <a:r>
              <a:rPr lang="pl-PL" sz="215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pl-PL" sz="215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15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locatio</a:t>
            </a:r>
            <a:r>
              <a:rPr lang="pl-PL" sz="215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15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conductio</a:t>
            </a:r>
            <a:r>
              <a:rPr lang="pl-PL" sz="215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1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najem</a:t>
            </a:r>
            <a:r>
              <a:rPr lang="pl-PL" sz="215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sz="215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societas</a:t>
            </a:r>
            <a:r>
              <a:rPr lang="pl-PL" sz="215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15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pl-PL" sz="21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spółka</a:t>
            </a:r>
            <a:r>
              <a:rPr lang="pl-PL" sz="215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pl-PL" sz="215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15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mandatum</a:t>
            </a:r>
            <a:r>
              <a:rPr lang="pl-PL" sz="215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1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zlecenie)</a:t>
            </a:r>
          </a:p>
          <a:p>
            <a:pPr lvl="0"/>
            <a:r>
              <a:rPr lang="pl-PL" sz="215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Inne podziały: </a:t>
            </a:r>
            <a:r>
              <a:rPr lang="pl-PL" sz="215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stricti</a:t>
            </a:r>
            <a:r>
              <a:rPr lang="pl-PL" sz="215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iuris</a:t>
            </a:r>
            <a:r>
              <a:rPr lang="pl-PL" sz="215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pl-PL" sz="2150" i="1" dirty="0" err="1">
                <a:latin typeface="Arial" panose="020B0604020202020204" pitchFamily="34" charset="0"/>
                <a:cs typeface="Arial" panose="020B0604020202020204" pitchFamily="34" charset="0"/>
              </a:rPr>
              <a:t>actiones</a:t>
            </a:r>
            <a:r>
              <a:rPr lang="pl-PL" sz="2150" dirty="0">
                <a:latin typeface="Arial" panose="020B0604020202020204" pitchFamily="34" charset="0"/>
                <a:cs typeface="Arial" panose="020B0604020202020204" pitchFamily="34" charset="0"/>
              </a:rPr>
              <a:t>) – </a:t>
            </a:r>
            <a:r>
              <a:rPr lang="pl-PL" sz="215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bonae</a:t>
            </a:r>
            <a:r>
              <a:rPr lang="pl-PL" sz="215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15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fidei</a:t>
            </a:r>
            <a:r>
              <a:rPr lang="pl-PL" sz="215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15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2150" i="1" dirty="0" err="1">
                <a:latin typeface="Arial" panose="020B0604020202020204" pitchFamily="34" charset="0"/>
                <a:cs typeface="Arial" panose="020B0604020202020204" pitchFamily="34" charset="0"/>
              </a:rPr>
              <a:t>actiones</a:t>
            </a:r>
            <a:r>
              <a:rPr lang="pl-PL" sz="2150" dirty="0">
                <a:latin typeface="Arial" panose="020B0604020202020204" pitchFamily="34" charset="0"/>
                <a:cs typeface="Arial" panose="020B0604020202020204" pitchFamily="34" charset="0"/>
              </a:rPr>
              <a:t>); jednostronnie zobowiązujące- dwustronnie zobowiązujące</a:t>
            </a:r>
          </a:p>
          <a:p>
            <a:pPr lvl="0"/>
            <a:endParaRPr lang="pl-PL" sz="21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pl-PL" sz="215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Kontrakty nienazwane</a:t>
            </a:r>
            <a:r>
              <a:rPr lang="pl-PL" sz="215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pl-PL" sz="215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pacta</a:t>
            </a:r>
          </a:p>
          <a:p>
            <a:endParaRPr lang="pl-PL" sz="2150" dirty="0"/>
          </a:p>
        </p:txBody>
      </p:sp>
    </p:spTree>
    <p:extLst>
      <p:ext uri="{BB962C8B-B14F-4D97-AF65-F5344CB8AC3E}">
        <p14:creationId xmlns:p14="http://schemas.microsoft.com/office/powerpoint/2010/main" val="1366915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5EF3CB-C0BB-4C21-93EC-FF63C42AAC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95275"/>
            <a:ext cx="12125323" cy="190501"/>
          </a:xfrm>
        </p:spPr>
        <p:txBody>
          <a:bodyPr/>
          <a:lstStyle/>
          <a:p>
            <a:r>
              <a:rPr lang="pl-PL" sz="28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Stipulatio</a:t>
            </a:r>
            <a:r>
              <a:rPr lang="pl-PL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800" dirty="0">
                <a:latin typeface="Arial" panose="020B0604020202020204" pitchFamily="34" charset="0"/>
                <a:cs typeface="Arial" panose="020B0604020202020204" pitchFamily="34" charset="0"/>
              </a:rPr>
              <a:t>– przykład kontraktu werbalnego</a:t>
            </a:r>
            <a:br>
              <a:rPr lang="pl-PL" sz="28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l-PL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A06259D-B18E-4624-A532-6F8F6FEAB7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222" y="485776"/>
            <a:ext cx="12125324" cy="7462837"/>
          </a:xfrm>
        </p:spPr>
        <p:txBody>
          <a:bodyPr/>
          <a:lstStyle/>
          <a:p>
            <a:r>
              <a:rPr lang="pl-PL" sz="22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Kontrakty werbalne </a:t>
            </a: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- wymagały wypowiedzenia określonych słów pomiędzy osobami równocześnie obecnymi </a:t>
            </a:r>
          </a:p>
          <a:p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Kontrakt </a:t>
            </a:r>
            <a:r>
              <a:rPr lang="pl-PL" sz="22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pl-PL" sz="22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tipulatio</a:t>
            </a:r>
            <a:r>
              <a:rPr lang="pl-PL" sz="2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rozwinął się ze znanego już </a:t>
            </a:r>
            <a:r>
              <a:rPr lang="pl-PL" sz="22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Lex </a:t>
            </a:r>
            <a:r>
              <a:rPr lang="pl-PL" sz="22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duodecim</a:t>
            </a:r>
            <a:r>
              <a:rPr lang="pl-PL" sz="22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tabularum</a:t>
            </a:r>
            <a:r>
              <a:rPr lang="pl-PL" sz="22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formalnego aktu </a:t>
            </a:r>
            <a:r>
              <a:rPr lang="pl-PL" sz="22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sponsio</a:t>
            </a:r>
            <a:endParaRPr lang="pl-PL" sz="22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2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Wierzyciel</a:t>
            </a:r>
            <a:r>
              <a:rPr lang="pl-PL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pl-PL" sz="22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stipulator</a:t>
            </a:r>
            <a:r>
              <a:rPr lang="pl-PL" sz="22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sz="22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adstipulator</a:t>
            </a:r>
            <a:r>
              <a:rPr lang="pl-PL" sz="22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ściśle osobiste;</a:t>
            </a:r>
            <a:r>
              <a:rPr lang="pl-PL" sz="22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Solutionis</a:t>
            </a:r>
            <a:r>
              <a:rPr lang="pl-PL" sz="22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causa </a:t>
            </a:r>
            <a:r>
              <a:rPr lang="pl-PL" sz="22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adiectus</a:t>
            </a:r>
            <a:r>
              <a:rPr lang="pl-PL" sz="22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pl-PL" sz="22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</a:t>
            </a:r>
            <a:r>
              <a:rPr lang="pl-PL" sz="22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ex </a:t>
            </a:r>
            <a:r>
              <a:rPr lang="pl-PL" sz="22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stipulatu</a:t>
            </a:r>
            <a:r>
              <a:rPr lang="pl-PL" sz="22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22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</a:t>
            </a:r>
            <a:r>
              <a:rPr lang="pl-PL" sz="22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stricti</a:t>
            </a:r>
            <a:r>
              <a:rPr lang="pl-PL" sz="22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iuris</a:t>
            </a:r>
            <a:r>
              <a:rPr lang="pl-PL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pl-PL" sz="22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Dłużnik </a:t>
            </a:r>
            <a:r>
              <a:rPr lang="pl-PL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22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promissor</a:t>
            </a:r>
            <a:r>
              <a:rPr lang="pl-PL" sz="22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sz="22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adpromissor</a:t>
            </a:r>
            <a:r>
              <a:rPr lang="pl-PL" sz="22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poręczyciel</a:t>
            </a:r>
            <a:r>
              <a:rPr lang="pl-PL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endParaRPr lang="pl-PL" sz="2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2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Forma: </a:t>
            </a:r>
            <a:r>
              <a:rPr lang="pl-PL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przysięga – pierwotnie konieczne z wyrażeniem „czy przyrzekasz dać…” (</a:t>
            </a:r>
            <a:r>
              <a:rPr lang="pl-PL" sz="22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pl-PL" sz="22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spondes</a:t>
            </a:r>
            <a:r>
              <a:rPr lang="pl-PL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– natychmiast odpowiedź od dłużnika odpowiedź, zawierającą czasownik „przyrzekam” (</a:t>
            </a:r>
            <a:r>
              <a:rPr lang="pl-PL" sz="22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spondeo</a:t>
            </a:r>
            <a:r>
              <a:rPr lang="pl-PL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– tylko obywatele rzymscy. Problematyczna </a:t>
            </a:r>
            <a:r>
              <a:rPr lang="pl-PL" sz="22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stipulatio</a:t>
            </a:r>
            <a:r>
              <a:rPr lang="pl-PL" sz="22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post </a:t>
            </a:r>
            <a:r>
              <a:rPr lang="pl-PL" sz="22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mortem</a:t>
            </a:r>
            <a:r>
              <a:rPr lang="pl-PL" sz="22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l-PL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Liberalizacja – okres klasyczny </a:t>
            </a:r>
            <a:r>
              <a:rPr lang="pl-PL" sz="22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22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promittere</a:t>
            </a:r>
            <a:r>
              <a:rPr lang="pl-PL" sz="22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sz="22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dare</a:t>
            </a:r>
            <a:r>
              <a:rPr lang="pl-PL" sz="22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sz="22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facere</a:t>
            </a:r>
            <a:r>
              <a:rPr lang="pl-PL" sz="22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pl-PL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oraz Greka i inne języki zrozumiałe dla kontrahentów</a:t>
            </a:r>
            <a:endParaRPr lang="pl-PL" sz="22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l-PL" sz="22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Ostatecznie po 472 r. (C. 8.37.10): może to nastąpić przy użyciu dowolnych słów wyrażających zgodę (</a:t>
            </a:r>
            <a:r>
              <a:rPr lang="pl-PL" sz="2200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consensus</a:t>
            </a:r>
            <a:r>
              <a:rPr lang="pl-PL" sz="22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stron, osiągniętą w tym samym czasie i miejscu </a:t>
            </a:r>
          </a:p>
          <a:p>
            <a:r>
              <a:rPr lang="pl-PL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Praktyka prawna: wiązanie stypulacji z formą pisemną - dominująca rola formy pisemnej przypuszczalnie w okresie justyniańskim</a:t>
            </a:r>
          </a:p>
        </p:txBody>
      </p:sp>
    </p:spTree>
    <p:extLst>
      <p:ext uri="{BB962C8B-B14F-4D97-AF65-F5344CB8AC3E}">
        <p14:creationId xmlns:p14="http://schemas.microsoft.com/office/powerpoint/2010/main" val="1896133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5EF3CB-C0BB-4C21-93EC-FF63C42AAC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95275"/>
            <a:ext cx="12125323" cy="190501"/>
          </a:xfrm>
        </p:spPr>
        <p:txBody>
          <a:bodyPr/>
          <a:lstStyle/>
          <a:p>
            <a:r>
              <a:rPr lang="pl-PL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Stipulatio</a:t>
            </a:r>
            <a:r>
              <a:rPr lang="pl-PL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800" dirty="0">
                <a:latin typeface="Arial" panose="020B0604020202020204" pitchFamily="34" charset="0"/>
                <a:cs typeface="Arial" panose="020B0604020202020204" pitchFamily="34" charset="0"/>
              </a:rPr>
              <a:t>– przykład kontraktu werbalnego</a:t>
            </a:r>
            <a:br>
              <a:rPr lang="pl-PL" sz="28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l-PL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A06259D-B18E-4624-A532-6F8F6FEAB7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222" y="485776"/>
            <a:ext cx="12125324" cy="7462837"/>
          </a:xfrm>
        </p:spPr>
        <p:txBody>
          <a:bodyPr/>
          <a:lstStyle/>
          <a:p>
            <a:r>
              <a:rPr kumimoji="0" lang="pl-PL" sz="23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Stypulacja a zasada swobody formy umowy i pisemność w późniejszej tradycji prawnej</a:t>
            </a:r>
          </a:p>
          <a:p>
            <a:endParaRPr kumimoji="0" lang="pl-PL" sz="23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r>
              <a:rPr lang="pl-PL" sz="23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Kauzalność a abstrakcyjność stypulacji </a:t>
            </a:r>
            <a:r>
              <a:rPr lang="pl-PL" sz="2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rozważania poświęcone </a:t>
            </a:r>
            <a:r>
              <a:rPr lang="pl-PL" sz="23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stipulatio</a:t>
            </a:r>
            <a:r>
              <a:rPr lang="pl-PL" sz="2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były jednym z przypadków, w których rzymscy juryści posłużyli się terminem </a:t>
            </a:r>
            <a:r>
              <a:rPr lang="pl-PL" sz="23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causa </a:t>
            </a:r>
            <a:endParaRPr lang="pl-PL" sz="2300" i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Rozważania jurystów: czy stypulacja będzie ważna w przypadku, gdy przyczyna jej dokonania nie istnieje? – stąd późnoklasyczne ograniczenie abstrakcyjności stypulacji</a:t>
            </a:r>
          </a:p>
          <a:p>
            <a:r>
              <a:rPr lang="pl-PL" sz="23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Tradycja romanistyczna</a:t>
            </a:r>
          </a:p>
          <a:p>
            <a:endParaRPr lang="pl-PL" sz="2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3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Stypulacja a poręczenie: </a:t>
            </a:r>
            <a:r>
              <a:rPr lang="pl-PL" sz="23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sponsio</a:t>
            </a:r>
            <a:r>
              <a:rPr lang="pl-PL" sz="23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sz="23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fideipromissio</a:t>
            </a:r>
            <a:r>
              <a:rPr lang="pl-PL" sz="23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lang="pl-PL" sz="23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fideiussio</a:t>
            </a:r>
            <a:r>
              <a:rPr lang="pl-PL" sz="2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(zabezpieczenie)</a:t>
            </a:r>
          </a:p>
          <a:p>
            <a:pPr>
              <a:buFontTx/>
              <a:buChar char="-"/>
            </a:pPr>
            <a:r>
              <a:rPr lang="pl-PL" sz="2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Akcesyjność; </a:t>
            </a:r>
            <a:r>
              <a:rPr lang="pl-PL" sz="23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beneficium</a:t>
            </a:r>
            <a:r>
              <a:rPr lang="pl-PL" sz="23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3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divisionis</a:t>
            </a:r>
            <a:r>
              <a:rPr lang="pl-PL" sz="23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(dłużnicy) - Hadrian; justyniańskie </a:t>
            </a:r>
            <a:r>
              <a:rPr lang="pl-PL" sz="23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beneficium</a:t>
            </a:r>
            <a:r>
              <a:rPr lang="pl-PL" sz="23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3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cedendarum</a:t>
            </a:r>
            <a:r>
              <a:rPr lang="pl-PL" sz="23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3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actionum</a:t>
            </a:r>
            <a:r>
              <a:rPr lang="pl-PL" sz="2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pl-PL" sz="23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beneficium</a:t>
            </a:r>
            <a:r>
              <a:rPr lang="pl-PL" sz="23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3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excusionis</a:t>
            </a:r>
            <a:r>
              <a:rPr lang="pl-PL" sz="23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pl-PL" sz="23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ordinis</a:t>
            </a:r>
            <a:r>
              <a:rPr lang="pl-PL" sz="23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(poręczyciele)</a:t>
            </a:r>
            <a:r>
              <a:rPr lang="pl-PL" sz="23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pl-PL" sz="23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uogólnienie w tradycji romanistycznej</a:t>
            </a:r>
          </a:p>
          <a:p>
            <a:pPr>
              <a:buFontTx/>
              <a:buChar char="-"/>
            </a:pPr>
            <a:endParaRPr lang="pl-PL" sz="23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/>
            <a:r>
              <a:rPr lang="pl-PL" sz="2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Inne formy zabezpieczenia: </a:t>
            </a:r>
            <a:r>
              <a:rPr lang="pl-PL" sz="23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fiducia</a:t>
            </a:r>
            <a:r>
              <a:rPr lang="pl-PL" sz="23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(powiernictwo)</a:t>
            </a:r>
            <a:r>
              <a:rPr lang="pl-PL" sz="23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oraz </a:t>
            </a:r>
            <a:r>
              <a:rPr lang="pl-PL" sz="23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kontrakt realny </a:t>
            </a:r>
            <a:r>
              <a:rPr lang="pl-PL" sz="2300" i="1" u="sng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pignus</a:t>
            </a:r>
            <a:r>
              <a:rPr lang="pl-PL" sz="2300" i="1" u="sng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3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pl-PL" sz="2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zastaw ręczny</a:t>
            </a:r>
            <a:r>
              <a:rPr lang="pl-PL" sz="23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endParaRPr lang="pl-PL" sz="2300" i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endParaRPr lang="pl-PL" sz="2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endParaRPr lang="pl-PL" sz="2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51218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9CF5629-F3D0-4296-9BE6-F1626E1468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287249" cy="1466849"/>
          </a:xfrm>
        </p:spPr>
        <p:txBody>
          <a:bodyPr/>
          <a:lstStyle/>
          <a:p>
            <a:r>
              <a:rPr lang="pl-PL" sz="20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Kontrakty realne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- wiążące i zaskarżalne stawały się dopiero, wtedy, gdy pomiędzy stronami nastąpiło, przesunięcie majątkowe w postaci wydania rzeczy (</a:t>
            </a:r>
            <a:r>
              <a:rPr lang="pl-PL" sz="20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nexum</a:t>
            </a:r>
            <a:r>
              <a:rPr lang="pl-PL" sz="20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— </a:t>
            </a:r>
            <a:r>
              <a:rPr lang="pl-PL" sz="20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mutuum</a:t>
            </a:r>
            <a:r>
              <a:rPr lang="pl-PL" sz="20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pożyczka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pl-PL" sz="20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commodatum</a:t>
            </a:r>
            <a:r>
              <a:rPr lang="pl-PL" sz="20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użyczenie</a:t>
            </a:r>
            <a:r>
              <a:rPr lang="pl-PL" sz="20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pl-PL" sz="20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precarium</a:t>
            </a:r>
            <a:r>
              <a:rPr lang="pl-PL" sz="20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pl-PL" sz="20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depositum: 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depozyt;</a:t>
            </a:r>
            <a:r>
              <a:rPr lang="pl-PL" sz="20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pignus</a:t>
            </a:r>
            <a:r>
              <a:rPr lang="pl-PL" sz="20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zastaw ręczny</a:t>
            </a:r>
            <a:r>
              <a:rPr lang="pl-PL" sz="20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br>
              <a:rPr lang="pl-PL" sz="20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l-PL" sz="20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7C6342D-95CE-494B-A064-FD60739133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16325"/>
            <a:ext cx="12192000" cy="5337704"/>
          </a:xfrm>
        </p:spPr>
        <p:txBody>
          <a:bodyPr/>
          <a:lstStyle/>
          <a:p>
            <a:r>
              <a:rPr lang="pl-PL" sz="20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Archaiczne </a:t>
            </a:r>
            <a:r>
              <a:rPr lang="pl-PL" sz="20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nexum</a:t>
            </a:r>
            <a:r>
              <a:rPr lang="pl-PL" sz="20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— 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należała do grupy uroczystych aktów prawnych dokonywanych </a:t>
            </a:r>
            <a:r>
              <a:rPr lang="pl-PL" sz="20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</a:t>
            </a:r>
            <a:r>
              <a:rPr lang="pl-PL" sz="20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aes</a:t>
            </a:r>
            <a:r>
              <a:rPr lang="pl-PL" sz="20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pl-PL" sz="20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libram</a:t>
            </a:r>
            <a:r>
              <a:rPr lang="pl-PL" sz="20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(przy użyciu spiżu i wagi) </a:t>
            </a:r>
          </a:p>
          <a:p>
            <a:r>
              <a:rPr lang="pl-PL" sz="20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mutuum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: pożyczka</a:t>
            </a:r>
            <a:r>
              <a:rPr lang="pl-PL" sz="2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pożyczkobiorca otrzymywał (</a:t>
            </a:r>
            <a:r>
              <a:rPr lang="pl-PL" sz="20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traditio</a:t>
            </a:r>
            <a:r>
              <a:rPr lang="pl-PL" sz="20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ew.</a:t>
            </a:r>
            <a:r>
              <a:rPr lang="pl-PL" sz="2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t. </a:t>
            </a:r>
            <a:r>
              <a:rPr lang="pl-PL" sz="20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brevi</a:t>
            </a:r>
            <a:r>
              <a:rPr lang="pl-PL" sz="20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manu</a:t>
            </a:r>
            <a:r>
              <a:rPr lang="pl-PL" sz="20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t. </a:t>
            </a:r>
            <a:r>
              <a:rPr lang="pl-PL" sz="20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ficta</a:t>
            </a:r>
            <a:r>
              <a:rPr lang="pl-PL" sz="2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określoną ilość rzeczy zamiennych z obowiązkiem zwrotu takiej samej ilości rzeczy tego samego rodzaju rzeczy i jakości </a:t>
            </a:r>
          </a:p>
          <a:p>
            <a:r>
              <a:rPr lang="pl-PL" sz="20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Rzeczy zużywalne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2000" u="sng" dirty="0">
                <a:latin typeface="Arial" panose="020B0604020202020204" pitchFamily="34" charset="0"/>
                <a:cs typeface="Arial" panose="020B0604020202020204" pitchFamily="34" charset="0"/>
              </a:rPr>
              <a:t>zboże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, później pieniądze) przenoszone na własność (</a:t>
            </a:r>
            <a:r>
              <a:rPr lang="pl-PL" sz="20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casus </a:t>
            </a:r>
            <a:r>
              <a:rPr lang="pl-PL" sz="20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sentit</a:t>
            </a:r>
            <a:r>
              <a:rPr lang="pl-PL" sz="20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dominus </a:t>
            </a:r>
            <a:r>
              <a:rPr lang="pl-PL" sz="2000" i="1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pl-PL" sz="20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zasada ryzyka</a:t>
            </a:r>
            <a:r>
              <a:rPr lang="pl-PL" sz="2000" i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pl-PL" sz="2000" i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rzecz indywidualnie oznaczona z możliwością sprzedaży - </a:t>
            </a:r>
            <a:r>
              <a:rPr lang="pl-PL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contractus</a:t>
            </a:r>
            <a:r>
              <a:rPr lang="pl-PL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mohatrae</a:t>
            </a:r>
            <a:endParaRPr lang="pl-PL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0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l-PL" sz="20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</a:t>
            </a:r>
            <a:r>
              <a:rPr lang="pl-PL" sz="20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stricti</a:t>
            </a:r>
            <a:r>
              <a:rPr lang="pl-PL" sz="20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iuris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– tylko pożyczkodawca (</a:t>
            </a:r>
            <a:r>
              <a:rPr lang="pl-PL" sz="20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</a:t>
            </a:r>
            <a:r>
              <a:rPr lang="pl-PL" sz="20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certae</a:t>
            </a:r>
            <a:r>
              <a:rPr lang="pl-PL" sz="20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rei-</a:t>
            </a:r>
            <a:r>
              <a:rPr lang="pl-PL" sz="20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condictio</a:t>
            </a:r>
            <a:r>
              <a:rPr lang="pl-PL" sz="20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triticaria</a:t>
            </a:r>
            <a:r>
              <a:rPr lang="pl-PL" sz="20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sz="20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</a:t>
            </a:r>
            <a:r>
              <a:rPr lang="pl-PL" sz="20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certae</a:t>
            </a:r>
            <a:r>
              <a:rPr lang="pl-PL" sz="20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cretitae</a:t>
            </a:r>
            <a:r>
              <a:rPr lang="pl-PL" sz="20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pecuniae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) – umowa jednostronnie zobowiązująca </a:t>
            </a:r>
          </a:p>
          <a:p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l-PL" sz="20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Nieodpłatna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– procent tylko dodatkowe </a:t>
            </a:r>
            <a:r>
              <a:rPr lang="pl-PL" sz="20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stipulationes</a:t>
            </a:r>
            <a:endParaRPr lang="pl-PL" sz="2000" i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Wysokość – 6 % rocznie Justynian I 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oraz zakaz poboru odsetek przekraczających kwotę należności głównej, anatocyzmu (odsetki od odsetek) i kapitalizacji odsetek za dany czas i doliczania ich do należności głównej: dyskusja od Republiki – </a:t>
            </a:r>
            <a:r>
              <a:rPr lang="pl-PL" sz="20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wpływ na późniejszą tradycje romanistyczną (obok kanonicznego zakazu lichwy) – problem wysokości odsetek i nieodpłatności</a:t>
            </a:r>
          </a:p>
          <a:p>
            <a:pPr>
              <a:buFontTx/>
              <a:buChar char="-"/>
            </a:pPr>
            <a:r>
              <a:rPr lang="pl-PL" sz="20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Problem realności pożyczki</a:t>
            </a:r>
            <a:endParaRPr lang="pl-PL" sz="20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endParaRPr lang="pl-PL" sz="20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13820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F18FA16-09D0-4658-938F-B338F3091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825" y="0"/>
            <a:ext cx="12068175" cy="6858000"/>
          </a:xfrm>
        </p:spPr>
        <p:txBody>
          <a:bodyPr/>
          <a:lstStyle/>
          <a:p>
            <a:r>
              <a:rPr lang="pl-PL" sz="23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Pożyczka morska: </a:t>
            </a:r>
            <a:r>
              <a:rPr lang="pl-PL" sz="2300" b="1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pecunia </a:t>
            </a:r>
            <a:r>
              <a:rPr lang="pl-PL" sz="2300" b="1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traiecticia</a:t>
            </a:r>
            <a:r>
              <a:rPr lang="pl-PL" sz="2300" b="1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300" i="1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pl-PL" sz="2300" dirty="0">
                <a:latin typeface="Arial" panose="020B0604020202020204" pitchFamily="34" charset="0"/>
                <a:cs typeface="Arial" panose="020B0604020202020204" pitchFamily="34" charset="0"/>
              </a:rPr>
              <a:t>jeśli finansowany z pożyczonych pieniędzy przewóz ładunku nie dotarł do portu przeznaczenia, obowiązek zwrotu pożyczki ustawał. </a:t>
            </a:r>
          </a:p>
          <a:p>
            <a:r>
              <a:rPr lang="pl-PL" sz="2300" dirty="0">
                <a:latin typeface="Arial" panose="020B0604020202020204" pitchFamily="34" charset="0"/>
                <a:cs typeface="Arial" panose="020B0604020202020204" pitchFamily="34" charset="0"/>
              </a:rPr>
              <a:t>	Ryzyko pożyczkodawcy równoważono uprawnieniem do pobierania wyższych odsetek i prawem zastrzeżenia sobie wysokiej kary umownej </a:t>
            </a:r>
          </a:p>
          <a:p>
            <a:r>
              <a:rPr lang="pl-PL" sz="2300" dirty="0">
                <a:latin typeface="Arial" panose="020B0604020202020204" pitchFamily="34" charset="0"/>
                <a:cs typeface="Arial" panose="020B0604020202020204" pitchFamily="34" charset="0"/>
              </a:rPr>
              <a:t>	Górna granica odsetek (</a:t>
            </a:r>
            <a:r>
              <a:rPr lang="pl-PL" sz="23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pactum</a:t>
            </a:r>
            <a:r>
              <a:rPr lang="pl-PL" sz="23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3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adiectum</a:t>
            </a:r>
            <a:r>
              <a:rPr lang="pl-PL" sz="2300" dirty="0">
                <a:latin typeface="Arial" panose="020B0604020202020204" pitchFamily="34" charset="0"/>
                <a:cs typeface="Arial" panose="020B0604020202020204" pitchFamily="34" charset="0"/>
              </a:rPr>
              <a:t>) – dopiero Justynian I: 12 % </a:t>
            </a:r>
          </a:p>
          <a:p>
            <a:endParaRPr lang="pl-PL" sz="2300" b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3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Rozkładu ryzyka w umowie o przewóz morski: </a:t>
            </a:r>
            <a:r>
              <a:rPr lang="pl-PL" sz="2300" b="1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lex </a:t>
            </a:r>
            <a:r>
              <a:rPr lang="pl-PL" sz="2300" b="1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Rhodia</a:t>
            </a:r>
            <a:r>
              <a:rPr lang="pl-PL" sz="2300" b="1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pl-PL" sz="2300" b="1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iactu</a:t>
            </a:r>
            <a:r>
              <a:rPr lang="pl-PL" sz="2300" b="1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(ustawa rodyjska o zrzucie [morskim])</a:t>
            </a:r>
          </a:p>
          <a:p>
            <a:r>
              <a:rPr lang="pl-PL" sz="2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Gdy sytuacja statku i ładunku była wyjątkowo trudna, jeśli w celu usunięcia wspólnego zagrożenia zachodziła konieczność wyrzucenia części lub całości ładunku lub gdy pomyślnym wynikiem tego wyrzucenia było uratowanie statku i pozostałego na nim ładunku</a:t>
            </a:r>
            <a:endParaRPr lang="pl-PL" sz="23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pl-PL" sz="23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	skargi z kontraktu </a:t>
            </a:r>
            <a:r>
              <a:rPr lang="pl-PL" sz="2300" b="0" i="1" u="none" strike="noStrike" baseline="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locatio</a:t>
            </a:r>
            <a:r>
              <a:rPr lang="pl-PL" sz="2300" b="0" i="1" u="none" strike="noStrike" baseline="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300" b="0" i="1" u="none" strike="noStrike" baseline="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conductio</a:t>
            </a:r>
            <a:r>
              <a:rPr lang="pl-PL" sz="23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, którego przedmiotem było właśnie przewiezienie ładunku do wskazanego portu (wartość ładunku i statku, który </a:t>
            </a:r>
            <a:r>
              <a:rPr lang="pl-PL" sz="2300" b="0" i="0" u="none" strike="noStrike" baseline="0" dirty="0" err="1">
                <a:latin typeface="Arial" panose="020B0604020202020204" pitchFamily="34" charset="0"/>
                <a:cs typeface="Arial" panose="020B0604020202020204" pitchFamily="34" charset="0"/>
              </a:rPr>
              <a:t>ocałał</a:t>
            </a:r>
            <a:r>
              <a:rPr lang="pl-PL" sz="23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 – proporcjonalność): </a:t>
            </a:r>
            <a:r>
              <a:rPr lang="pl-PL" sz="2300" b="0" i="1" u="none" strike="noStrike" baseline="0" dirty="0" err="1">
                <a:latin typeface="Arial" panose="020B0604020202020204" pitchFamily="34" charset="0"/>
                <a:cs typeface="Arial" panose="020B0604020202020204" pitchFamily="34" charset="0"/>
              </a:rPr>
              <a:t>actio</a:t>
            </a:r>
            <a:r>
              <a:rPr lang="pl-PL" sz="2300" b="0" i="1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300" b="0" i="1" u="none" strike="noStrike" baseline="0" dirty="0" err="1">
                <a:latin typeface="Arial" panose="020B0604020202020204" pitchFamily="34" charset="0"/>
                <a:cs typeface="Arial" panose="020B0604020202020204" pitchFamily="34" charset="0"/>
              </a:rPr>
              <a:t>locati</a:t>
            </a:r>
            <a:r>
              <a:rPr lang="pl-PL" sz="23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 – najmujący przewóz/ </a:t>
            </a:r>
            <a:r>
              <a:rPr lang="pl-PL" sz="2300" b="0" i="1" u="none" strike="noStrike" baseline="0" dirty="0" err="1">
                <a:latin typeface="Arial" panose="020B0604020202020204" pitchFamily="34" charset="0"/>
                <a:cs typeface="Arial" panose="020B0604020202020204" pitchFamily="34" charset="0"/>
              </a:rPr>
              <a:t>actio</a:t>
            </a:r>
            <a:r>
              <a:rPr lang="pl-PL" sz="2300" b="0" i="1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300" b="0" i="1" u="none" strike="noStrike" baseline="0" dirty="0" err="1">
                <a:latin typeface="Arial" panose="020B0604020202020204" pitchFamily="34" charset="0"/>
                <a:cs typeface="Arial" panose="020B0604020202020204" pitchFamily="34" charset="0"/>
              </a:rPr>
              <a:t>conducti</a:t>
            </a:r>
            <a:r>
              <a:rPr lang="pl-PL" sz="23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 – kapitan</a:t>
            </a:r>
          </a:p>
          <a:p>
            <a:pPr algn="l"/>
            <a:r>
              <a:rPr lang="pl-PL" sz="23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Rozwój w prawie późniejszym</a:t>
            </a:r>
            <a:endParaRPr lang="pl-PL" sz="23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2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62716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2B1CBF6-B564-4CE8-A3DC-00D19DF578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428625"/>
          </a:xfrm>
        </p:spPr>
        <p:txBody>
          <a:bodyPr/>
          <a:lstStyle/>
          <a:p>
            <a:r>
              <a:rPr lang="pl-PL" sz="2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Kontrakty realne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pl-PL" sz="20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commodatum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(użyczenie), </a:t>
            </a:r>
            <a:r>
              <a:rPr lang="pl-PL" sz="20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precarium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sz="20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depositum</a:t>
            </a:r>
            <a:r>
              <a:rPr lang="pl-PL" sz="20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(depozyt)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8587DD4-54E6-486E-81CC-ED5B5BD0A0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428626"/>
            <a:ext cx="12192000" cy="6324598"/>
          </a:xfrm>
        </p:spPr>
        <p:txBody>
          <a:bodyPr/>
          <a:lstStyle/>
          <a:p>
            <a:r>
              <a:rPr lang="pl-PL" sz="17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commodatum</a:t>
            </a:r>
            <a:r>
              <a:rPr lang="pl-PL" sz="1700" dirty="0">
                <a:latin typeface="Arial" panose="020B0604020202020204" pitchFamily="34" charset="0"/>
                <a:cs typeface="Arial" panose="020B0604020202020204" pitchFamily="34" charset="0"/>
              </a:rPr>
              <a:t> (użyczenie – późna Republika): pierwotna </a:t>
            </a:r>
            <a:r>
              <a:rPr lang="pl-PL" sz="17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fiducia</a:t>
            </a:r>
            <a:r>
              <a:rPr lang="pl-PL" sz="17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cum </a:t>
            </a:r>
            <a:r>
              <a:rPr lang="pl-PL" sz="17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amico</a:t>
            </a:r>
            <a:r>
              <a:rPr lang="pl-PL" sz="17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7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contracta</a:t>
            </a:r>
            <a:endParaRPr lang="pl-PL" sz="1700" i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1700" dirty="0">
                <a:latin typeface="Arial" panose="020B0604020202020204" pitchFamily="34" charset="0"/>
                <a:cs typeface="Arial" panose="020B0604020202020204" pitchFamily="34" charset="0"/>
              </a:rPr>
              <a:t>	Przedmiotem użyczenia mogły być rzeczy niezużywalne</a:t>
            </a:r>
            <a:r>
              <a:rPr lang="pl-PL" sz="17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sz="1700" dirty="0">
                <a:latin typeface="Arial" panose="020B0604020202020204" pitchFamily="34" charset="0"/>
                <a:cs typeface="Arial" panose="020B0604020202020204" pitchFamily="34" charset="0"/>
              </a:rPr>
              <a:t>a biorący w użyczenie obowiązany był do zwrotu otrzymanych rzeczy w stanie niepogorszonym (</a:t>
            </a:r>
            <a:r>
              <a:rPr lang="pl-PL" sz="17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exastima</a:t>
            </a:r>
            <a:r>
              <a:rPr lang="pl-PL" sz="17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7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diligentia</a:t>
            </a:r>
            <a:r>
              <a:rPr lang="pl-PL" sz="1700" i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pl-PL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pl-PL" sz="17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1700" i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l-PL" sz="17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</a:t>
            </a:r>
            <a:r>
              <a:rPr lang="pl-PL" sz="17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7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commodati</a:t>
            </a:r>
            <a:r>
              <a:rPr lang="pl-PL" sz="17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7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directa</a:t>
            </a:r>
            <a:r>
              <a:rPr lang="pl-PL" sz="17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700" dirty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pl-PL" sz="17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contraria</a:t>
            </a:r>
            <a:r>
              <a:rPr lang="pl-PL" sz="1700" i="1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pl-PL" sz="1700" dirty="0">
                <a:latin typeface="Arial" panose="020B0604020202020204" pitchFamily="34" charset="0"/>
                <a:cs typeface="Arial" panose="020B0604020202020204" pitchFamily="34" charset="0"/>
              </a:rPr>
              <a:t>przysługująca obu stronom w przypadku niewykonania zobowiązania lub wyrządzenia kontrahentowi szkody (</a:t>
            </a:r>
            <a:r>
              <a:rPr lang="pl-PL" sz="1700" dirty="0" err="1">
                <a:latin typeface="Arial" panose="020B0604020202020204" pitchFamily="34" charset="0"/>
                <a:cs typeface="Arial" panose="020B0604020202020204" pitchFamily="34" charset="0"/>
              </a:rPr>
              <a:t>komodant</a:t>
            </a:r>
            <a:r>
              <a:rPr lang="pl-PL" sz="17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pl-PL" sz="17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ius</a:t>
            </a:r>
            <a:r>
              <a:rPr lang="pl-PL" sz="17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7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retentionis</a:t>
            </a:r>
            <a:r>
              <a:rPr lang="pl-PL" sz="17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pl-PL" sz="1700" dirty="0">
                <a:latin typeface="Arial" panose="020B0604020202020204" pitchFamily="34" charset="0"/>
                <a:cs typeface="Arial" panose="020B0604020202020204" pitchFamily="34" charset="0"/>
              </a:rPr>
              <a:t>	Kontrakt </a:t>
            </a:r>
            <a:r>
              <a:rPr lang="pl-PL" sz="17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bona fides</a:t>
            </a:r>
            <a:r>
              <a:rPr lang="pl-PL" sz="17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sz="1700" dirty="0">
                <a:latin typeface="Arial" panose="020B0604020202020204" pitchFamily="34" charset="0"/>
                <a:cs typeface="Arial" panose="020B0604020202020204" pitchFamily="34" charset="0"/>
              </a:rPr>
              <a:t>nieodpłatny, dwustronne zobowiązujący niezupełny (</a:t>
            </a:r>
            <a:r>
              <a:rPr lang="pl-PL" sz="1700" dirty="0" err="1">
                <a:latin typeface="Arial" panose="020B0604020202020204" pitchFamily="34" charset="0"/>
                <a:cs typeface="Arial" panose="020B0604020202020204" pitchFamily="34" charset="0"/>
              </a:rPr>
              <a:t>komodant</a:t>
            </a:r>
            <a:r>
              <a:rPr lang="pl-PL" sz="17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pl-PL" sz="17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dolus </a:t>
            </a:r>
            <a:r>
              <a:rPr lang="pl-PL" sz="17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pl-PL" sz="17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7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culpa lata</a:t>
            </a:r>
            <a:r>
              <a:rPr lang="pl-PL" sz="17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pl-PL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l-PL" sz="1700" dirty="0" err="1">
                <a:latin typeface="Arial" panose="020B0604020202020204" pitchFamily="34" charset="0"/>
                <a:cs typeface="Arial" panose="020B0604020202020204" pitchFamily="34" charset="0"/>
              </a:rPr>
              <a:t>Kommodatariusz</a:t>
            </a:r>
            <a:r>
              <a:rPr lang="pl-PL" sz="17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pl-PL" sz="17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detentor</a:t>
            </a:r>
            <a:r>
              <a:rPr lang="pl-PL" sz="1700" i="1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pl-PL" sz="1700" dirty="0">
                <a:latin typeface="Arial" panose="020B0604020202020204" pitchFamily="34" charset="0"/>
                <a:cs typeface="Arial" panose="020B0604020202020204" pitchFamily="34" charset="0"/>
              </a:rPr>
              <a:t>obowiązek </a:t>
            </a:r>
            <a:r>
              <a:rPr lang="pl-PL" sz="17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custodia</a:t>
            </a:r>
            <a:r>
              <a:rPr lang="pl-PL" sz="17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7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17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omnis</a:t>
            </a:r>
            <a:r>
              <a:rPr lang="pl-PL" sz="17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culpa</a:t>
            </a:r>
            <a:r>
              <a:rPr lang="pl-PL" sz="17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700" dirty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pl-PL" sz="17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casus </a:t>
            </a:r>
            <a:r>
              <a:rPr lang="pl-PL" sz="17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fortuitus</a:t>
            </a:r>
            <a:r>
              <a:rPr lang="pl-PL" sz="17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700" dirty="0">
                <a:latin typeface="Arial" panose="020B0604020202020204" pitchFamily="34" charset="0"/>
                <a:cs typeface="Arial" panose="020B0604020202020204" pitchFamily="34" charset="0"/>
              </a:rPr>
              <a:t>– uwalniała: </a:t>
            </a:r>
            <a:r>
              <a:rPr lang="pl-PL" sz="17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 maior</a:t>
            </a:r>
            <a:r>
              <a:rPr lang="pl-PL" sz="1700" i="1" dirty="0">
                <a:latin typeface="Arial" panose="020B0604020202020204" pitchFamily="34" charset="0"/>
                <a:cs typeface="Arial" panose="020B0604020202020204" pitchFamily="34" charset="0"/>
              </a:rPr>
              <a:t>; uwaga: </a:t>
            </a:r>
            <a:r>
              <a:rPr lang="pl-PL" sz="17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furtum</a:t>
            </a:r>
            <a:r>
              <a:rPr lang="pl-PL" sz="17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usus</a:t>
            </a:r>
            <a:r>
              <a:rPr lang="pl-PL" sz="17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pl-PL" sz="17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Tradycja romanistyczna</a:t>
            </a:r>
          </a:p>
          <a:p>
            <a:r>
              <a:rPr lang="pl-PL" sz="17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precarium</a:t>
            </a:r>
            <a:r>
              <a:rPr lang="pl-PL" sz="17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7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pl-PL" sz="1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nadanie rzeczy w </a:t>
            </a:r>
            <a:r>
              <a:rPr lang="pl-PL" sz="17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detentio</a:t>
            </a:r>
            <a:r>
              <a:rPr lang="pl-PL" sz="1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odwołalne w każdej chwili (patronat - stosunki klienckie); kontrakt nienazwany u Justyniana;, ochrona </a:t>
            </a:r>
            <a:r>
              <a:rPr lang="pl-PL" sz="17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interdyktalna</a:t>
            </a:r>
            <a:r>
              <a:rPr lang="pl-PL" sz="1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zanik (dzierżawa czasowa)</a:t>
            </a:r>
          </a:p>
          <a:p>
            <a:r>
              <a:rPr lang="pl-PL" sz="17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depositum</a:t>
            </a:r>
            <a:r>
              <a:rPr lang="pl-PL" sz="1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(depozyt</a:t>
            </a:r>
            <a:r>
              <a:rPr lang="pl-PL" sz="1700" dirty="0">
                <a:latin typeface="Arial" panose="020B0604020202020204" pitchFamily="34" charset="0"/>
                <a:cs typeface="Arial" panose="020B0604020202020204" pitchFamily="34" charset="0"/>
              </a:rPr>
              <a:t> – późna Republika)</a:t>
            </a:r>
            <a:r>
              <a:rPr lang="pl-PL" sz="1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pl-PL" sz="1700" dirty="0">
                <a:latin typeface="Arial" panose="020B0604020202020204" pitchFamily="34" charset="0"/>
                <a:cs typeface="Arial" panose="020B0604020202020204" pitchFamily="34" charset="0"/>
              </a:rPr>
              <a:t>windykacja i</a:t>
            </a:r>
            <a:r>
              <a:rPr lang="pl-PL" sz="17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7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duplum</a:t>
            </a:r>
            <a:endParaRPr lang="pl-PL" sz="17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1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Zachowanie przez depozytariusza w stanie niepogorszonym </a:t>
            </a:r>
            <a:r>
              <a:rPr lang="pl-PL" sz="17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rzeczy ruchoma</a:t>
            </a:r>
            <a:r>
              <a:rPr lang="pl-PL" sz="1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którą otrzymał na przechowanie od deponenta </a:t>
            </a:r>
          </a:p>
          <a:p>
            <a:r>
              <a:rPr lang="pl-PL" sz="17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l-PL" sz="17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</a:t>
            </a:r>
            <a:r>
              <a:rPr lang="pl-PL" sz="17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7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depositi</a:t>
            </a:r>
            <a:r>
              <a:rPr lang="pl-PL" sz="17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7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directa</a:t>
            </a:r>
            <a:r>
              <a:rPr lang="pl-PL" sz="17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17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simplum</a:t>
            </a:r>
            <a:r>
              <a:rPr lang="pl-PL" sz="1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infamia) i </a:t>
            </a:r>
            <a:r>
              <a:rPr lang="pl-PL" sz="17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contraria</a:t>
            </a:r>
            <a:r>
              <a:rPr lang="pl-PL" sz="17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(wcześniej pretorska </a:t>
            </a:r>
            <a:r>
              <a:rPr lang="pl-PL" sz="17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factum</a:t>
            </a:r>
            <a:r>
              <a:rPr lang="pl-PL" sz="1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pl-PL" sz="17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l-PL" sz="1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Kontrakt </a:t>
            </a:r>
            <a:r>
              <a:rPr lang="pl-PL" sz="17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bona fides</a:t>
            </a:r>
            <a:r>
              <a:rPr lang="pl-PL" sz="1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nieodpłatny (</a:t>
            </a:r>
            <a:r>
              <a:rPr lang="pl-PL" sz="17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wynagrodzenie – </a:t>
            </a:r>
            <a:r>
              <a:rPr lang="pl-PL" sz="1700" i="1" u="sng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locatio</a:t>
            </a:r>
            <a:r>
              <a:rPr lang="pl-PL" sz="1700" i="1" u="sng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700" i="1" u="sng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conductio</a:t>
            </a:r>
            <a:r>
              <a:rPr lang="pl-PL" sz="17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 </a:t>
            </a:r>
            <a:r>
              <a:rPr lang="pl-PL" sz="1700" dirty="0">
                <a:latin typeface="Arial" panose="020B0604020202020204" pitchFamily="34" charset="0"/>
                <a:cs typeface="Arial" panose="020B0604020202020204" pitchFamily="34" charset="0"/>
              </a:rPr>
              <a:t>dwustronne zobowiązujący niezupełny </a:t>
            </a:r>
          </a:p>
          <a:p>
            <a:r>
              <a:rPr lang="pl-PL" sz="1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Deponent (</a:t>
            </a:r>
            <a:r>
              <a:rPr lang="pl-PL" sz="17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omnis</a:t>
            </a:r>
            <a:r>
              <a:rPr lang="pl-PL" sz="17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culpa</a:t>
            </a:r>
            <a:r>
              <a:rPr lang="pl-PL" sz="1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i depozytariusz (</a:t>
            </a:r>
            <a:r>
              <a:rPr lang="pl-PL" sz="17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dolus</a:t>
            </a:r>
            <a:r>
              <a:rPr lang="pl-PL" sz="1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7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pl-PL" sz="17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culpa lata</a:t>
            </a:r>
            <a:r>
              <a:rPr lang="pl-PL" sz="1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– uwaga: </a:t>
            </a:r>
            <a:r>
              <a:rPr lang="pl-PL" sz="17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furtum</a:t>
            </a:r>
            <a:r>
              <a:rPr lang="pl-PL" sz="17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rei</a:t>
            </a:r>
            <a:r>
              <a:rPr lang="pl-PL" sz="1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lub </a:t>
            </a:r>
            <a:r>
              <a:rPr lang="pl-PL" sz="17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furtum</a:t>
            </a:r>
            <a:r>
              <a:rPr lang="pl-PL" sz="17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usus</a:t>
            </a:r>
          </a:p>
          <a:p>
            <a:r>
              <a:rPr lang="pl-PL" sz="1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Rodzaje depozytu: </a:t>
            </a:r>
            <a:r>
              <a:rPr lang="pl-PL" sz="17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necessarium</a:t>
            </a:r>
            <a:r>
              <a:rPr lang="pl-PL" sz="1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/konieczny (dwukrotna kara pieniężna); </a:t>
            </a:r>
            <a:r>
              <a:rPr lang="pl-PL" sz="17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sequestre</a:t>
            </a:r>
            <a:r>
              <a:rPr lang="pl-PL" sz="1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/sekwestrowy; </a:t>
            </a:r>
            <a:r>
              <a:rPr lang="pl-PL" sz="17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depositum </a:t>
            </a:r>
            <a:r>
              <a:rPr lang="pl-PL" sz="17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irregularum</a:t>
            </a:r>
            <a:r>
              <a:rPr lang="pl-PL" sz="17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(pożyczka ? ale możliwość odsetek bez stypulacji, na podstawie </a:t>
            </a:r>
            <a:r>
              <a:rPr lang="pl-PL" sz="17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pactum</a:t>
            </a:r>
            <a:r>
              <a:rPr lang="pl-PL" sz="1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pl-PL" sz="1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l-PL" sz="17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Tradycja romanistyczna</a:t>
            </a:r>
          </a:p>
          <a:p>
            <a:endParaRPr lang="pl-PL" sz="17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901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29673"/>
          </a:xfrm>
        </p:spPr>
        <p:txBody>
          <a:bodyPr/>
          <a:lstStyle/>
          <a:p>
            <a:pPr algn="l"/>
            <a:r>
              <a:rPr lang="pl-PL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Zastaw -  realne zabezpieczenie wykonania zobowiązania: pierwotnie surogat wykonalności - następnie realne zabezpieczenie kredytu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127" y="923635"/>
            <a:ext cx="11817325" cy="5204115"/>
          </a:xfrm>
        </p:spPr>
        <p:txBody>
          <a:bodyPr/>
          <a:lstStyle/>
          <a:p>
            <a:pPr marL="0" indent="0" algn="just"/>
            <a:endParaRPr lang="pl-PL" sz="235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/>
            <a:r>
              <a:rPr lang="pl-PL" sz="235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Zastaw - długo dużo mniejsza rola niż poręczenie </a:t>
            </a:r>
            <a:r>
              <a:rPr lang="pl-PL" sz="2350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stypulacyjne</a:t>
            </a:r>
            <a:r>
              <a:rPr lang="pl-PL" sz="235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pl-PL" sz="2350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adpromissio</a:t>
            </a:r>
            <a:r>
              <a:rPr lang="pl-PL" sz="235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pl-PL" sz="2350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algn="just"/>
            <a:r>
              <a:rPr lang="pl-PL" sz="23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upadłość dłużnika - egzekucja uniwersalna</a:t>
            </a:r>
          </a:p>
          <a:p>
            <a:pPr algn="just"/>
            <a:endParaRPr lang="pl-PL" sz="235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l-PL" sz="235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Akcesoryjność zastawu </a:t>
            </a:r>
            <a:r>
              <a:rPr lang="pl-PL" sz="23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(nie dotyczyła </a:t>
            </a:r>
            <a:r>
              <a:rPr lang="pl-PL" sz="2350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fiducii</a:t>
            </a:r>
            <a:r>
              <a:rPr lang="pl-PL" sz="23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; gaśnie w momencie umorzenia: ale </a:t>
            </a:r>
            <a:r>
              <a:rPr lang="pl-PL" sz="235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ius</a:t>
            </a:r>
            <a:r>
              <a:rPr lang="pl-PL" sz="235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35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retentionis</a:t>
            </a:r>
            <a:r>
              <a:rPr lang="pl-PL" sz="235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3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 przypadku istnienia innych wierzytelności – </a:t>
            </a:r>
            <a:r>
              <a:rPr lang="pl-PL" sz="235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tzw. </a:t>
            </a:r>
            <a:r>
              <a:rPr lang="pl-PL" sz="2350" i="1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pignus</a:t>
            </a:r>
            <a:r>
              <a:rPr lang="pl-PL" sz="2350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350" i="1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Gordianum</a:t>
            </a:r>
            <a:r>
              <a:rPr lang="pl-PL" sz="23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; niemożność przeniesienia bez wierzytelności</a:t>
            </a:r>
          </a:p>
          <a:p>
            <a:pPr algn="just"/>
            <a:endParaRPr lang="pl-PL" sz="235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l-PL" sz="235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Etapy rozwoju: </a:t>
            </a:r>
            <a:r>
              <a:rPr lang="pl-PL" sz="235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fiducjarne</a:t>
            </a:r>
            <a:r>
              <a:rPr lang="pl-PL" sz="23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przeniesienie prawa własności za pomocą </a:t>
            </a:r>
            <a:r>
              <a:rPr lang="pl-PL" sz="235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mancypacji</a:t>
            </a:r>
            <a:r>
              <a:rPr lang="pl-PL" sz="23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pl-PL" sz="2350" i="1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fiducia</a:t>
            </a:r>
            <a:r>
              <a:rPr lang="pl-PL" sz="23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 – epoka archaiczna; </a:t>
            </a:r>
            <a:r>
              <a:rPr lang="pl-PL" sz="235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nieformalny zastaw z dzierżeniem</a:t>
            </a:r>
            <a:r>
              <a:rPr lang="pl-PL" sz="23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pl-PL" sz="2350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pignus</a:t>
            </a:r>
            <a:r>
              <a:rPr lang="pl-PL" sz="23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); zastaw umowny bez dzierżenia (</a:t>
            </a:r>
            <a:r>
              <a:rPr lang="pl-PL" sz="2350" i="1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hypotheca</a:t>
            </a:r>
            <a:r>
              <a:rPr lang="pl-PL" sz="23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just"/>
            <a:endParaRPr lang="pl-PL" sz="235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l-PL" sz="235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l-PL" sz="235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l-PL" sz="235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l-PL" sz="235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05339338"/>
      </p:ext>
    </p:extLst>
  </p:cSld>
  <p:clrMapOvr>
    <a:masterClrMapping/>
  </p:clrMapOvr>
</p:sld>
</file>

<file path=ppt/theme/theme1.xml><?xml version="1.0" encoding="utf-8"?>
<a:theme xmlns:a="http://schemas.openxmlformats.org/drawingml/2006/main" name="9_Motyw pakietu Office">
  <a:themeElements>
    <a:clrScheme name="Motyw pakiet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yw pakietu Office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pl-PL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pl-PL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Motyw pakiet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yw pakiet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1_Motyw pakietu Office">
  <a:themeElements>
    <a:clrScheme name="Motyw pakiet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yw pakietu Office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Motyw pakiet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yw pakiet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3886</TotalTime>
  <Words>2569</Words>
  <Application>Microsoft Office PowerPoint</Application>
  <PresentationFormat>Panoramiczny</PresentationFormat>
  <Paragraphs>178</Paragraphs>
  <Slides>16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16</vt:i4>
      </vt:variant>
    </vt:vector>
  </HeadingPairs>
  <TitlesOfParts>
    <vt:vector size="22" baseType="lpstr">
      <vt:lpstr>Arial</vt:lpstr>
      <vt:lpstr>Calibri</vt:lpstr>
      <vt:lpstr>Tahoma</vt:lpstr>
      <vt:lpstr>Times New Roman</vt:lpstr>
      <vt:lpstr>9_Motyw pakietu Office</vt:lpstr>
      <vt:lpstr>11_Motyw pakietu Office</vt:lpstr>
      <vt:lpstr>Prawo rzymskie – Zobowiązania III</vt:lpstr>
      <vt:lpstr>Zobowiązania umowne</vt:lpstr>
      <vt:lpstr>Prezentacja programu PowerPoint</vt:lpstr>
      <vt:lpstr>Stipulatio – przykład kontraktu werbalnego </vt:lpstr>
      <vt:lpstr>Stipulatio – przykład kontraktu werbalnego </vt:lpstr>
      <vt:lpstr>Kontrakty realne - wiążące i zaskarżalne stawały się dopiero, wtedy, gdy pomiędzy stronami nastąpiło, przesunięcie majątkowe w postaci wydania rzeczy (nexum — mutuum: pożyczka; commodatum: użyczenie), precarium; depositum: depozyt; pignus: zastaw ręczny) </vt:lpstr>
      <vt:lpstr>Prezentacja programu PowerPoint</vt:lpstr>
      <vt:lpstr>Kontrakty realne: commodatum (użyczenie), precarium, depositum (depozyt)</vt:lpstr>
      <vt:lpstr>Zastaw -  realne zabezpieczenie wykonania zobowiązania: pierwotnie surogat wykonalności - następnie realne zabezpieczenie kredytu</vt:lpstr>
      <vt:lpstr>Prezentacja programu PowerPoint</vt:lpstr>
      <vt:lpstr>Prezentacja programu PowerPoint</vt:lpstr>
      <vt:lpstr>Kontrakty literalne - osiągnięte porozumienie trzeba było wyrazić w postaci formalnego wpisu do księgi rachunkowej (nomina transcripticia, chirographum lub syngrapha) </vt:lpstr>
      <vt:lpstr>Kontrakty konsensualne - przez porozumienie stron objawione na zewnątrz, bez jakichkolwiek dalszych wymogów (emptio venditio – kupno-sprzedaż, locatio conductio - najem, mandatum – zlecenie; societas - spółka)   </vt:lpstr>
      <vt:lpstr>kontrakt emptio venditio </vt:lpstr>
      <vt:lpstr>Prezentacja programu PowerPoint</vt:lpstr>
      <vt:lpstr>Kolejny wykład: Zobowiązania (wskazówki bibliograficzne)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Prawo rzymskie –prawo rzeczowe III</dc:title>
  <dc:creator>Jacek Wiewiorowski</dc:creator>
  <cp:lastModifiedBy>Jacek Wiewiorowski</cp:lastModifiedBy>
  <cp:revision>391</cp:revision>
  <dcterms:created xsi:type="dcterms:W3CDTF">2017-05-25T21:35:03Z</dcterms:created>
  <dcterms:modified xsi:type="dcterms:W3CDTF">2025-01-31T10:40:00Z</dcterms:modified>
</cp:coreProperties>
</file>