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8"/>
  </p:notesMasterIdLst>
  <p:sldIdLst>
    <p:sldId id="345" r:id="rId3"/>
    <p:sldId id="270" r:id="rId4"/>
    <p:sldId id="346" r:id="rId5"/>
    <p:sldId id="347" r:id="rId6"/>
    <p:sldId id="348" r:id="rId7"/>
    <p:sldId id="349" r:id="rId8"/>
    <p:sldId id="350" r:id="rId9"/>
    <p:sldId id="278" r:id="rId10"/>
    <p:sldId id="279" r:id="rId11"/>
    <p:sldId id="280" r:id="rId12"/>
    <p:sldId id="295" r:id="rId13"/>
    <p:sldId id="386" r:id="rId14"/>
    <p:sldId id="282" r:id="rId15"/>
    <p:sldId id="283" r:id="rId16"/>
    <p:sldId id="382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6A4-F1F9-40D7-BFFD-E93A7B9DF57A}" type="datetimeFigureOut">
              <a:rPr lang="pl-PL" smtClean="0"/>
              <a:t>26.01.2025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D846-EFF9-472A-8EBD-210963B0AE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1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A72F1C33-33D9-4DBF-8D4B-5AE8563E2E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617567C-4142-4CD9-B29A-695F739E6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370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874F26-C7C6-4938-8965-DA9C1B86707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5D393953-E761-4048-99C3-74C4696E0B49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9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4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1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1B88CCB7-59C5-4B51-A341-51C227DBDC1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7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1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F710133-550B-4ADD-ABEC-62ADC71B9E0B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1A5A395-419C-43F3-98F8-0F243929E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304491A-51A4-4524-BD1F-0FAB177ECF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D664C3F-1DC0-42F4-ACEE-373F342CFF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83B1-2532-4B0C-9F9C-223D796DDE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7031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93028A2-AA02-4464-B8F8-FA79B4C199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27973C0-AAF2-4169-9DF2-03D8756359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165EAE8-BCCD-4A6F-ADF6-BD91412DE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79CC-A83C-4114-A3A0-695565C5C8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4201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0DD0B96-CA5B-49D7-99EE-BD3A7E7A36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4CCA8E4-AC13-41FF-B6DC-1D34ACAF7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7968A81-9C72-4459-8E4B-EF6724F984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EBD76-E8ED-4A17-B8CA-972F47707AC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1131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7CACEEC-5526-4C53-9655-806186AA5B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28DE1D3-ABC2-4792-BE79-A7D8698F3C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309E8A7B-96D4-4C7A-9183-48DE34EF33A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871D9-E959-4F5B-BDC8-12D435F3E6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7946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B0B9ADB-4FC8-47AF-93B3-CFCB011A0C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CC245E8-65D3-4F3B-BA14-5B2CE54572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5A809669-C579-477A-A2C7-A48B33C9E7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81B9-7201-4B89-B528-D4C8A8B06B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35974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C5EA609-9E92-4A19-827D-B623B2E566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FB27512-3650-4853-8DDC-5CA46EC6DB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5E74CCF9-8EEC-4853-A182-EC4F07BF6C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09391-C324-4F05-9629-AF2DCA8BC7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86122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9EDF1E8A-CA96-47AD-BDD7-53C5A16931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5EFDCD09-C55E-48C9-A47F-C72338342E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B70C96B-71E7-4217-99BD-D3646C5FF1E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2D23-A7BF-4E19-896C-6DFCAE410B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108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30617490-0340-4671-B33D-6384E199DB84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3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B66978-ADB2-42D9-8CB3-4E823E999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9B831DF-B83C-4F2F-83CC-FA7D63BA51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86DC54E-6258-426F-81D3-F51144A903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2BE9-D597-40BB-B175-BF33DFC109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5824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605423F-59C6-4EAE-80AF-85C668B81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C501B48-FDBC-478C-B4E2-279688D945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75D38A1-49D7-4B1E-95EA-E9A8BAEE80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270D-6034-411F-B332-75BEE31456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00923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C3A68C0-F0A3-42DB-8217-2151D4B26E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55964539-81E1-406A-B8BD-6A8E6EA841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AA8214C-C2E3-427A-993C-ACA7386CF6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1B05-CB2D-4BF5-B542-C67BE49C9C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639704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0203"/>
            <a:ext cx="2741084" cy="45259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8022167" cy="45259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F8334D3-8D44-409B-BE02-088067EFB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C7851C32-C1AD-4B91-926F-9D3AFCDC7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C70D4A7-059A-4E4A-A8AE-D6C52779B3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71D30-2962-435C-8F4E-27C73F23D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63651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D3CA672-B6FF-4747-9A17-93EC45B65E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298FE7DA-C510-4131-AA78-D5171C801C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0FC5EF2-B094-4314-ABE6-2FA68DAF21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2EB6-71BD-43A5-9FC2-48F37B31FA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95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7E47926-F7E3-4078-9B1C-2C7570CE7FF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4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9488557-ABA8-4504-9426-0C23A42CE23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D06AB90-75EA-4836-BD4A-3F56D333EB7D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2F8DC65-DF25-49C9-A1F2-58E8BF05C071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F4B96A-B893-4A90-B440-F07D5DB47BC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9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4920335-0ED6-460A-9DD7-9A3A1E03758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405F1B01-70CB-476E-85A7-888A2A340108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1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2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9B4EC4E-0456-4B85-A93A-2FCC8E561AD7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270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05010970-2991-4485-8924-049ADE29DEF9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DB8D95C7-20FC-49C6-B694-28CC9314C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9AEE2F87-EE7C-4349-845B-2EE95292F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8" name="Rectangle 4">
              <a:extLst>
                <a:ext uri="{FF2B5EF4-FFF2-40B4-BE49-F238E27FC236}">
                  <a16:creationId xmlns:a16="http://schemas.microsoft.com/office/drawing/2014/main" id="{B2257830-E0D8-47CD-856D-2E26233D1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9" name="Rectangle 5">
              <a:extLst>
                <a:ext uri="{FF2B5EF4-FFF2-40B4-BE49-F238E27FC236}">
                  <a16:creationId xmlns:a16="http://schemas.microsoft.com/office/drawing/2014/main" id="{A0CBB0E7-E158-4DF5-B72C-6A58856B2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0" name="Rectangle 6">
              <a:extLst>
                <a:ext uri="{FF2B5EF4-FFF2-40B4-BE49-F238E27FC236}">
                  <a16:creationId xmlns:a16="http://schemas.microsoft.com/office/drawing/2014/main" id="{80443A13-9958-4D90-9AB1-935DD48F4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1" name="Rectangle 7">
              <a:extLst>
                <a:ext uri="{FF2B5EF4-FFF2-40B4-BE49-F238E27FC236}">
                  <a16:creationId xmlns:a16="http://schemas.microsoft.com/office/drawing/2014/main" id="{965816E7-0720-4FC6-B5D7-7F8996346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2" name="Rectangle 8">
              <a:extLst>
                <a:ext uri="{FF2B5EF4-FFF2-40B4-BE49-F238E27FC236}">
                  <a16:creationId xmlns:a16="http://schemas.microsoft.com/office/drawing/2014/main" id="{A5AEA92A-93C1-41FE-AC9F-DC51C098B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3" name="Rectangle 9">
              <a:extLst>
                <a:ext uri="{FF2B5EF4-FFF2-40B4-BE49-F238E27FC236}">
                  <a16:creationId xmlns:a16="http://schemas.microsoft.com/office/drawing/2014/main" id="{1EB665E9-171B-4D32-A238-BA3910F95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4" name="Rectangle 10">
              <a:extLst>
                <a:ext uri="{FF2B5EF4-FFF2-40B4-BE49-F238E27FC236}">
                  <a16:creationId xmlns:a16="http://schemas.microsoft.com/office/drawing/2014/main" id="{1C5D284B-A3A2-47F9-8AA5-5A4D06168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5" name="Rectangle 11">
              <a:extLst>
                <a:ext uri="{FF2B5EF4-FFF2-40B4-BE49-F238E27FC236}">
                  <a16:creationId xmlns:a16="http://schemas.microsoft.com/office/drawing/2014/main" id="{5E2FE53E-7F34-4B80-805B-6C2D396D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6" name="Rectangle 12">
              <a:extLst>
                <a:ext uri="{FF2B5EF4-FFF2-40B4-BE49-F238E27FC236}">
                  <a16:creationId xmlns:a16="http://schemas.microsoft.com/office/drawing/2014/main" id="{C433B16C-B51C-4D75-98EF-D5770F5FD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7" name="Rectangle 13">
              <a:extLst>
                <a:ext uri="{FF2B5EF4-FFF2-40B4-BE49-F238E27FC236}">
                  <a16:creationId xmlns:a16="http://schemas.microsoft.com/office/drawing/2014/main" id="{FEA5FF76-F22B-45F1-9B47-055F3E23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8" name="Rectangle 14">
              <a:extLst>
                <a:ext uri="{FF2B5EF4-FFF2-40B4-BE49-F238E27FC236}">
                  <a16:creationId xmlns:a16="http://schemas.microsoft.com/office/drawing/2014/main" id="{79F3DBE7-9398-436E-B0A6-7BC4569E9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9" name="Rectangle 15">
              <a:extLst>
                <a:ext uri="{FF2B5EF4-FFF2-40B4-BE49-F238E27FC236}">
                  <a16:creationId xmlns:a16="http://schemas.microsoft.com/office/drawing/2014/main" id="{39CC2E57-EDA9-4BDA-A14E-42BD55601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0" name="Rectangle 16">
              <a:extLst>
                <a:ext uri="{FF2B5EF4-FFF2-40B4-BE49-F238E27FC236}">
                  <a16:creationId xmlns:a16="http://schemas.microsoft.com/office/drawing/2014/main" id="{88016866-BEB6-4DA9-8FC1-C20848E8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FCE0B07A-0118-4ED6-B4D5-D30E3130B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04D9BDF4-6E7A-4C4C-9404-6BECA7DCE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4" name="Rectangle 19">
              <a:extLst>
                <a:ext uri="{FF2B5EF4-FFF2-40B4-BE49-F238E27FC236}">
                  <a16:creationId xmlns:a16="http://schemas.microsoft.com/office/drawing/2014/main" id="{C2252B33-F259-415F-92FC-E6ADA6CFE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95D113DC-7A36-488E-97F5-3E333DE5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A70F9AE2-5A8B-470E-A28C-E7A6E4757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52 w 5760"/>
                <a:gd name="T1" fmla="*/ 74 h 445"/>
                <a:gd name="T2" fmla="*/ 5460 w 5760"/>
                <a:gd name="T3" fmla="*/ 74 h 445"/>
                <a:gd name="T4" fmla="*/ 5406 w 5760"/>
                <a:gd name="T5" fmla="*/ 74 h 445"/>
                <a:gd name="T6" fmla="*/ 5400 w 5760"/>
                <a:gd name="T7" fmla="*/ 65 h 445"/>
                <a:gd name="T8" fmla="*/ 5394 w 5760"/>
                <a:gd name="T9" fmla="*/ 44 h 445"/>
                <a:gd name="T10" fmla="*/ 5366 w 5760"/>
                <a:gd name="T11" fmla="*/ 18 h 445"/>
                <a:gd name="T12" fmla="*/ 5284 w 5760"/>
                <a:gd name="T13" fmla="*/ 7 h 445"/>
                <a:gd name="T14" fmla="*/ 5003 w 5760"/>
                <a:gd name="T15" fmla="*/ 22 h 445"/>
                <a:gd name="T16" fmla="*/ 4938 w 5760"/>
                <a:gd name="T17" fmla="*/ 55 h 445"/>
                <a:gd name="T18" fmla="*/ 4806 w 5760"/>
                <a:gd name="T19" fmla="*/ 86 h 445"/>
                <a:gd name="T20" fmla="*/ 4708 w 5760"/>
                <a:gd name="T21" fmla="*/ 96 h 445"/>
                <a:gd name="T22" fmla="*/ 4630 w 5760"/>
                <a:gd name="T23" fmla="*/ 75 h 445"/>
                <a:gd name="T24" fmla="*/ 4566 w 5760"/>
                <a:gd name="T25" fmla="*/ 25 h 445"/>
                <a:gd name="T26" fmla="*/ 4482 w 5760"/>
                <a:gd name="T27" fmla="*/ 9 h 445"/>
                <a:gd name="T28" fmla="*/ 4378 w 5760"/>
                <a:gd name="T29" fmla="*/ 39 h 445"/>
                <a:gd name="T30" fmla="*/ 4204 w 5760"/>
                <a:gd name="T31" fmla="*/ 74 h 445"/>
                <a:gd name="T32" fmla="*/ 3988 w 5760"/>
                <a:gd name="T33" fmla="*/ 86 h 445"/>
                <a:gd name="T34" fmla="*/ 3778 w 5760"/>
                <a:gd name="T35" fmla="*/ 86 h 445"/>
                <a:gd name="T36" fmla="*/ 3622 w 5760"/>
                <a:gd name="T37" fmla="*/ 74 h 445"/>
                <a:gd name="T38" fmla="*/ 3562 w 5760"/>
                <a:gd name="T39" fmla="*/ 50 h 445"/>
                <a:gd name="T40" fmla="*/ 3496 w 5760"/>
                <a:gd name="T41" fmla="*/ 44 h 445"/>
                <a:gd name="T42" fmla="*/ 3448 w 5760"/>
                <a:gd name="T43" fmla="*/ 55 h 445"/>
                <a:gd name="T44" fmla="*/ 3388 w 5760"/>
                <a:gd name="T45" fmla="*/ 74 h 445"/>
                <a:gd name="T46" fmla="*/ 3016 w 5760"/>
                <a:gd name="T47" fmla="*/ 96 h 445"/>
                <a:gd name="T48" fmla="*/ 2828 w 5760"/>
                <a:gd name="T49" fmla="*/ 112 h 445"/>
                <a:gd name="T50" fmla="*/ 2726 w 5760"/>
                <a:gd name="T51" fmla="*/ 101 h 445"/>
                <a:gd name="T52" fmla="*/ 2694 w 5760"/>
                <a:gd name="T53" fmla="*/ 56 h 445"/>
                <a:gd name="T54" fmla="*/ 2642 w 5760"/>
                <a:gd name="T55" fmla="*/ 50 h 445"/>
                <a:gd name="T56" fmla="*/ 2542 w 5760"/>
                <a:gd name="T57" fmla="*/ 79 h 445"/>
                <a:gd name="T58" fmla="*/ 2428 w 5760"/>
                <a:gd name="T59" fmla="*/ 93 h 445"/>
                <a:gd name="T60" fmla="*/ 2306 w 5760"/>
                <a:gd name="T61" fmla="*/ 75 h 445"/>
                <a:gd name="T62" fmla="*/ 2258 w 5760"/>
                <a:gd name="T63" fmla="*/ 70 h 445"/>
                <a:gd name="T64" fmla="*/ 2169 w 5760"/>
                <a:gd name="T65" fmla="*/ 3 h 445"/>
                <a:gd name="T66" fmla="*/ 2032 w 5760"/>
                <a:gd name="T67" fmla="*/ 64 h 445"/>
                <a:gd name="T68" fmla="*/ 1778 w 5760"/>
                <a:gd name="T69" fmla="*/ 86 h 445"/>
                <a:gd name="T70" fmla="*/ 1544 w 5760"/>
                <a:gd name="T71" fmla="*/ 75 h 445"/>
                <a:gd name="T72" fmla="*/ 1466 w 5760"/>
                <a:gd name="T73" fmla="*/ 74 h 445"/>
                <a:gd name="T74" fmla="*/ 1412 w 5760"/>
                <a:gd name="T75" fmla="*/ 50 h 445"/>
                <a:gd name="T76" fmla="*/ 1358 w 5760"/>
                <a:gd name="T77" fmla="*/ 44 h 445"/>
                <a:gd name="T78" fmla="*/ 1292 w 5760"/>
                <a:gd name="T79" fmla="*/ 55 h 445"/>
                <a:gd name="T80" fmla="*/ 1124 w 5760"/>
                <a:gd name="T81" fmla="*/ 91 h 445"/>
                <a:gd name="T82" fmla="*/ 948 w 5760"/>
                <a:gd name="T83" fmla="*/ 127 h 445"/>
                <a:gd name="T84" fmla="*/ 708 w 5760"/>
                <a:gd name="T85" fmla="*/ 122 h 445"/>
                <a:gd name="T86" fmla="*/ 534 w 5760"/>
                <a:gd name="T87" fmla="*/ 80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80 h 445"/>
                <a:gd name="T98" fmla="*/ 192 w 5760"/>
                <a:gd name="T99" fmla="*/ 96 h 445"/>
                <a:gd name="T100" fmla="*/ 90 w 5760"/>
                <a:gd name="T101" fmla="*/ 96 h 445"/>
                <a:gd name="T102" fmla="*/ 0 w 5760"/>
                <a:gd name="T103" fmla="*/ 80 h 445"/>
                <a:gd name="T104" fmla="*/ 5712 w 5760"/>
                <a:gd name="T105" fmla="*/ 397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6" name="Freeform 22">
              <a:extLst>
                <a:ext uri="{FF2B5EF4-FFF2-40B4-BE49-F238E27FC236}">
                  <a16:creationId xmlns:a16="http://schemas.microsoft.com/office/drawing/2014/main" id="{F591FF54-172D-41D8-A68D-33DD57E1C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45 w 5770"/>
                <a:gd name="T1" fmla="*/ 50 h 174"/>
                <a:gd name="T2" fmla="*/ 4739 w 5770"/>
                <a:gd name="T3" fmla="*/ 100 h 174"/>
                <a:gd name="T4" fmla="*/ 4608 w 5770"/>
                <a:gd name="T5" fmla="*/ 75 h 174"/>
                <a:gd name="T6" fmla="*/ 4566 w 5770"/>
                <a:gd name="T7" fmla="*/ 29 h 174"/>
                <a:gd name="T8" fmla="*/ 4446 w 5770"/>
                <a:gd name="T9" fmla="*/ 29 h 174"/>
                <a:gd name="T10" fmla="*/ 4154 w 5770"/>
                <a:gd name="T11" fmla="*/ 81 h 174"/>
                <a:gd name="T12" fmla="*/ 3783 w 5770"/>
                <a:gd name="T13" fmla="*/ 88 h 174"/>
                <a:gd name="T14" fmla="*/ 3585 w 5770"/>
                <a:gd name="T15" fmla="*/ 56 h 174"/>
                <a:gd name="T16" fmla="*/ 3478 w 5770"/>
                <a:gd name="T17" fmla="*/ 44 h 174"/>
                <a:gd name="T18" fmla="*/ 3304 w 5770"/>
                <a:gd name="T19" fmla="*/ 75 h 174"/>
                <a:gd name="T20" fmla="*/ 2830 w 5770"/>
                <a:gd name="T21" fmla="*/ 116 h 174"/>
                <a:gd name="T22" fmla="*/ 2687 w 5770"/>
                <a:gd name="T23" fmla="*/ 75 h 174"/>
                <a:gd name="T24" fmla="*/ 2603 w 5770"/>
                <a:gd name="T25" fmla="*/ 72 h 174"/>
                <a:gd name="T26" fmla="*/ 2400 w 5770"/>
                <a:gd name="T27" fmla="*/ 100 h 174"/>
                <a:gd name="T28" fmla="*/ 2262 w 5770"/>
                <a:gd name="T29" fmla="*/ 68 h 174"/>
                <a:gd name="T30" fmla="*/ 2135 w 5770"/>
                <a:gd name="T31" fmla="*/ 29 h 174"/>
                <a:gd name="T32" fmla="*/ 1931 w 5770"/>
                <a:gd name="T33" fmla="*/ 88 h 174"/>
                <a:gd name="T34" fmla="*/ 1509 w 5770"/>
                <a:gd name="T35" fmla="*/ 78 h 174"/>
                <a:gd name="T36" fmla="*/ 1413 w 5770"/>
                <a:gd name="T37" fmla="*/ 44 h 174"/>
                <a:gd name="T38" fmla="*/ 1317 w 5770"/>
                <a:gd name="T39" fmla="*/ 44 h 174"/>
                <a:gd name="T40" fmla="*/ 1042 w 5770"/>
                <a:gd name="T41" fmla="*/ 116 h 174"/>
                <a:gd name="T42" fmla="*/ 652 w 5770"/>
                <a:gd name="T43" fmla="*/ 116 h 174"/>
                <a:gd name="T44" fmla="*/ 442 w 5770"/>
                <a:gd name="T45" fmla="*/ 50 h 174"/>
                <a:gd name="T46" fmla="*/ 377 w 5770"/>
                <a:gd name="T47" fmla="*/ 32 h 174"/>
                <a:gd name="T48" fmla="*/ 305 w 5770"/>
                <a:gd name="T49" fmla="*/ 81 h 174"/>
                <a:gd name="T50" fmla="*/ 144 w 5770"/>
                <a:gd name="T51" fmla="*/ 106 h 174"/>
                <a:gd name="T52" fmla="*/ 0 w 5770"/>
                <a:gd name="T53" fmla="*/ 75 h 174"/>
                <a:gd name="T54" fmla="*/ 167 w 5770"/>
                <a:gd name="T55" fmla="*/ 88 h 174"/>
                <a:gd name="T56" fmla="*/ 323 w 5770"/>
                <a:gd name="T57" fmla="*/ 68 h 174"/>
                <a:gd name="T58" fmla="*/ 383 w 5770"/>
                <a:gd name="T59" fmla="*/ 24 h 174"/>
                <a:gd name="T60" fmla="*/ 460 w 5770"/>
                <a:gd name="T61" fmla="*/ 44 h 174"/>
                <a:gd name="T62" fmla="*/ 706 w 5770"/>
                <a:gd name="T63" fmla="*/ 112 h 174"/>
                <a:gd name="T64" fmla="*/ 1084 w 5770"/>
                <a:gd name="T65" fmla="*/ 88 h 174"/>
                <a:gd name="T66" fmla="*/ 1329 w 5770"/>
                <a:gd name="T67" fmla="*/ 29 h 174"/>
                <a:gd name="T68" fmla="*/ 1425 w 5770"/>
                <a:gd name="T69" fmla="*/ 32 h 174"/>
                <a:gd name="T70" fmla="*/ 1545 w 5770"/>
                <a:gd name="T71" fmla="*/ 72 h 174"/>
                <a:gd name="T72" fmla="*/ 1955 w 5770"/>
                <a:gd name="T73" fmla="*/ 75 h 174"/>
                <a:gd name="T74" fmla="*/ 2219 w 5770"/>
                <a:gd name="T75" fmla="*/ 3 h 174"/>
                <a:gd name="T76" fmla="*/ 2334 w 5770"/>
                <a:gd name="T77" fmla="*/ 78 h 174"/>
                <a:gd name="T78" fmla="*/ 2543 w 5770"/>
                <a:gd name="T79" fmla="*/ 75 h 174"/>
                <a:gd name="T80" fmla="*/ 2699 w 5770"/>
                <a:gd name="T81" fmla="*/ 24 h 174"/>
                <a:gd name="T82" fmla="*/ 2776 w 5770"/>
                <a:gd name="T83" fmla="*/ 100 h 174"/>
                <a:gd name="T84" fmla="*/ 3095 w 5770"/>
                <a:gd name="T85" fmla="*/ 78 h 174"/>
                <a:gd name="T86" fmla="*/ 3454 w 5770"/>
                <a:gd name="T87" fmla="*/ 32 h 174"/>
                <a:gd name="T88" fmla="*/ 3550 w 5770"/>
                <a:gd name="T89" fmla="*/ 29 h 174"/>
                <a:gd name="T90" fmla="*/ 3699 w 5770"/>
                <a:gd name="T91" fmla="*/ 72 h 174"/>
                <a:gd name="T92" fmla="*/ 4046 w 5770"/>
                <a:gd name="T93" fmla="*/ 78 h 174"/>
                <a:gd name="T94" fmla="*/ 4387 w 5770"/>
                <a:gd name="T95" fmla="*/ 29 h 174"/>
                <a:gd name="T96" fmla="*/ 4542 w 5770"/>
                <a:gd name="T97" fmla="*/ 6 h 174"/>
                <a:gd name="T98" fmla="*/ 4596 w 5770"/>
                <a:gd name="T99" fmla="*/ 44 h 174"/>
                <a:gd name="T100" fmla="*/ 4692 w 5770"/>
                <a:gd name="T101" fmla="*/ 81 h 174"/>
                <a:gd name="T102" fmla="*/ 4879 w 5770"/>
                <a:gd name="T103" fmla="*/ 68 h 174"/>
                <a:gd name="T104" fmla="*/ 5070 w 5770"/>
                <a:gd name="T105" fmla="*/ 14 h 174"/>
                <a:gd name="T106" fmla="*/ 5232 w 5770"/>
                <a:gd name="T107" fmla="*/ 9 h 174"/>
                <a:gd name="T108" fmla="*/ 5405 w 5770"/>
                <a:gd name="T109" fmla="*/ 29 h 174"/>
                <a:gd name="T110" fmla="*/ 5417 w 5770"/>
                <a:gd name="T111" fmla="*/ 56 h 174"/>
                <a:gd name="T112" fmla="*/ 5608 w 5770"/>
                <a:gd name="T113" fmla="*/ 72 h 174"/>
                <a:gd name="T114" fmla="*/ 5662 w 5770"/>
                <a:gd name="T115" fmla="*/ 78 h 174"/>
                <a:gd name="T116" fmla="*/ 5429 w 5770"/>
                <a:gd name="T117" fmla="*/ 72 h 174"/>
                <a:gd name="T118" fmla="*/ 5405 w 5770"/>
                <a:gd name="T119" fmla="*/ 44 h 174"/>
                <a:gd name="T120" fmla="*/ 5345 w 5770"/>
                <a:gd name="T121" fmla="*/ 29 h 174"/>
                <a:gd name="T122" fmla="*/ 5171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E5B0871-9D43-425C-8E0D-D77E7358C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0200"/>
            <a:ext cx="10356851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C705AD97-7922-4584-8601-B002FF0343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C7D6BFD2-1677-4AEC-B989-BA4A41D5AC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E28C967F-84FF-4B30-B26D-730FC572F2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A4278C0E-AE62-4BB2-942B-EF17288FDE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EC54F0AB-1EED-4EE8-8048-CABC1445F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1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305062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AD13826-EBD2-42F3-A90A-F78077C16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3425" y="0"/>
            <a:ext cx="8713788" cy="908050"/>
          </a:xfrm>
        </p:spPr>
        <p:txBody>
          <a:bodyPr/>
          <a:lstStyle/>
          <a:p>
            <a:pPr defTabSz="336947" eaLnBrk="1" hangingPunct="1">
              <a:buClrTx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/>
            </a:pPr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</a:rPr>
              <a:t>Prawo rzymskie – Zobowiązania II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7E724EC-CB94-4C35-A80D-87C13FFA947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9011" y="741872"/>
            <a:ext cx="12033849" cy="5782753"/>
          </a:xfrm>
        </p:spPr>
        <p:txBody>
          <a:bodyPr vert="horz" wrap="square" lIns="67500" tIns="35100" rIns="67500" bIns="35100" numCol="1" anchor="t" anchorCtr="0" compatLnSpc="1">
            <a:prstTxWarp prst="textNoShape">
              <a:avLst/>
            </a:prstTxWarp>
          </a:bodyPr>
          <a:lstStyle/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dr hab. Jacek Wiewiorowski, profesor uczelni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Kierownik Zakładu Prawa Rzymskiego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Katedra Prawa Cywilnego </a:t>
            </a:r>
            <a:r>
              <a:rPr lang="pl-PL" sz="1600" dirty="0" err="1">
                <a:latin typeface="Arial" panose="020B0604020202020204" pitchFamily="34" charset="0"/>
              </a:rPr>
              <a:t>WPiA</a:t>
            </a:r>
            <a:r>
              <a:rPr lang="pl-PL" sz="1600" dirty="0">
                <a:latin typeface="Arial" panose="020B0604020202020204" pitchFamily="34" charset="0"/>
              </a:rPr>
              <a:t> UG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Dalsze informacje: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http://prawo.ug.edu.pl/pracownik/59485/jacek_wiewiorowski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Konsultacje: poniedziałek, godz. 17.15-18.45, pokój 4039/MS </a:t>
            </a:r>
            <a:r>
              <a:rPr lang="pl-PL" sz="1600" dirty="0" err="1">
                <a:latin typeface="Arial" panose="020B0604020202020204" pitchFamily="34" charset="0"/>
              </a:rPr>
              <a:t>Teams</a:t>
            </a: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Link: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https://teams.microsoft.com/l/meetup-join/19%3ameeting_MTE3Y2ZjNzYtYzJiYS00ODM1LWE3ZDUtOWMwMGEwOTgzYTll%40thread.v2/0?context=%7b%22Tid%22%3a%222d9a5a9f-69b7-4940-a1a6-af55f35ba069%22%2c%22Oid%22%3a%22c7c36e68-500b-45ca-a104-6b5cd7098bed%22%7d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Kontakt: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E-mail: jacek.wiewiorowski@prawo.ug.edu.pl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Telefon: +48 58 523 29 50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Pokój  4039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E-mail do sekretariatu: sekretariat04@prawo.ug.edu.pl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Telefon do sekretariatu: +48 58 523 28 51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Strona Zakładu Prawa Rzymskiego:  http://www.praworzymskie.ug.edu.pl/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Link – wykład: https://teams.microsoft.com/l/meetup-join/19%3aoCH9bipu86UNylZuQX4V5xBWqodpjs-ONumUyGCP3IY1%40thread.tacv2/1728982393616?context=%7b%22Tid%22%3a%222d9a5a9f-69b7-4940-a1a6-af55f35ba069%22%2c%22Oid%22%3a%22c7c36e68-500b-45ca-a104-6b5cd7098bed%22%7d</a:t>
            </a:r>
          </a:p>
        </p:txBody>
      </p:sp>
    </p:spTree>
    <p:extLst>
      <p:ext uri="{BB962C8B-B14F-4D97-AF65-F5344CB8AC3E}">
        <p14:creationId xmlns:p14="http://schemas.microsoft.com/office/powerpoint/2010/main" val="607079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1207273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Nieuczciwe postępowanie przy zawieraniu umowy </a:t>
            </a: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prawo rzymskie inspiracją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Wykorzystanie podstępu w celu zawarcia umowy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dolus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(podstęp – </a:t>
            </a: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delikt prawa pretorskiego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rzymska interpretacja klauzuli dobrej wiary (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fide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bona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inne umowy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subsydiarna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dolo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exceptio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doli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tylko środek procesowy (charakter subsydiarny – w ciągu roku od  powstania możliwości wszczęcia procesu)</a:t>
            </a: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pl-PL" sz="21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efiniowanie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oraz skutki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doli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penalna,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simplum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infamia; rok (pretor) i subsydiarność; niedopuszczalna wobec patron, rodzic, osoby wyższej pozycji społecznej;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arbitaria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uniknięcie infamii jeśli zaspokojone roszczenie na wezwanie sędziego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Rozwój w tradycji romanistycznej i różne rozwiązania: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prawo polskie - jako wada oświadczenia woli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(tradycja </a:t>
            </a:r>
            <a:r>
              <a:rPr kumimoji="0" lang="pl-PL" sz="21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pandektystyczna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Wykorzystanie przymusowego położenia w celu zawarcia umowy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metus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(przymus – </a:t>
            </a: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delikt prawa pretorskiego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 bezprawne przymuszenie innej osoby do niekorzystnej czynności prawnej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 quo metus causa</a:t>
            </a:r>
            <a:r>
              <a:rPr kumimoji="0" lang="pt-BR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t-BR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kumimoji="0" lang="pt-BR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except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pt-BR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metus causa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II w. </a:t>
            </a:r>
            <a:r>
              <a:rPr kumimoji="0" lang="pl-PL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p.n.e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pl-PL" sz="21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metus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 obawa powstająca u człowieka niewzruszonych zasad i kazuistyka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Rozwój w tradycji romanistycznej i różne rozwiązania: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prawo polskie zgodnie z tradycją </a:t>
            </a:r>
            <a:r>
              <a:rPr kumimoji="0" lang="pl-PL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pandektystyczna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wspólnie z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dolus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(jako wada oświadczenia woli)</a:t>
            </a:r>
          </a:p>
        </p:txBody>
      </p:sp>
    </p:spTree>
    <p:extLst>
      <p:ext uri="{BB962C8B-B14F-4D97-AF65-F5344CB8AC3E}">
        <p14:creationId xmlns:p14="http://schemas.microsoft.com/office/powerpoint/2010/main" val="272516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121919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Problem odpowiedzialności za szkodę wyrządzoną w ramach czynności prowadzonych w celu zawarcia umowy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inspiracje rzymskie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Nieuczciwe postępowanie przy zawieraniu umowy: ten, kto nieświadomie kupił rzecz wyłączoną z obrotu prawnego (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 extra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commercium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traktując ją jako zdatną do nabycia, może żądać od sprzedawcy odszkodowania za pomocą skargi kontraktowej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XIX w. – rzymskie teksty inspiracją do wprowadzenia odpowiedzialności tego, kto wywołał szkodę, prowadząc działania zmierzające do zawarcia umowy, choć nie miał zamiaru jej zawrzeć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(wina w kontraktowaniu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culpa in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contrahendo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R. </a:t>
            </a:r>
            <a:r>
              <a:rPr kumimoji="0" lang="pl-P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Ihering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„milcząca umowa”)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zaaprobowana doktrynalnie i orzeczniczo, XXI w. w ustawodawstwie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francuska doktryna i orzecznictwo XX w –rozwiązanie tego problemu powiązano z pojęciem dobrej wiary - naruszenie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fides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(nadużycie prawa -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abus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droit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polski k.c. ‚negocjacje z naruszeniem dobrych obyczajów’ (od 2003 r. – jako czyn niedozwolony)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Osobny problem ‚obowiązku informacyjnego’ – w prawie rzymskim w ramach podstępu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1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CD85721-5438-42C7-A966-01C6C9F5CFA3}"/>
              </a:ext>
            </a:extLst>
          </p:cNvPr>
          <p:cNvSpPr txBox="1"/>
          <p:nvPr/>
        </p:nvSpPr>
        <p:spPr>
          <a:xfrm>
            <a:off x="86264" y="73702"/>
            <a:ext cx="1195996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Treść zobowiązania umownego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średniowieczne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substantialia</a:t>
            </a:r>
            <a:r>
              <a:rPr kumimoji="0" lang="pl-PL" sz="2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essentialia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accidentalia</a:t>
            </a:r>
            <a:r>
              <a:rPr kumimoji="0" lang="pl-PL" sz="2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contractus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(później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essentialia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accidentalia</a:t>
            </a:r>
            <a:r>
              <a:rPr kumimoji="0" lang="pl-PL" sz="2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negotii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Usuwanie niejasności treści umowy – pierwotnie interpretacja testamentu: praktyka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stipulatio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 konkretyzacja pojęcia </a:t>
            </a:r>
            <a:r>
              <a:rPr kumimoji="0" lang="pl-PL" sz="2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fides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(In)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ambiguitas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contra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stipulatorem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(dwuznaczność w zobowiązaniu działa przeciwko wierzycielowi)– II w.:  wykładnia przychylna dla niemającego wpływu na literalne brzmienie kontraktu dłużnika: uogólnienie prawa recypowanego -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dubio contra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proferentem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(wątpliwości tłumaczy się przeciwko autorowi wzorca umownego)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rozbieżność między literalnym brzmieniem umowy a rzeczywistym zamiarem stron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oluntas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verba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pl-PL" sz="24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vide causa </a:t>
            </a:r>
            <a:r>
              <a:rPr kumimoji="0" lang="pl-PL" sz="2400" b="0" i="1" u="sng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Curiana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kontrakty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fidei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I. w.;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II/III w.: inne kontrakty i ostatecznie ogólna zasada: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conventionibus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contrahentium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voluntatem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potius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quam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verba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spectari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placuit</a:t>
            </a: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(„w umowach należy raczej kierować się wolą stron niż ich dosłownym brzmieniem” (</a:t>
            </a:r>
            <a:r>
              <a:rPr kumimoji="0" lang="pl-P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Papinian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D. 50, 16, 219)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Subiektywizm a obiektywizm w prawie recypowanym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24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6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3891" y="0"/>
            <a:ext cx="12118109" cy="752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Jurysprudencja rzymska: przejęcie greckiego słowo </a:t>
            </a:r>
            <a:r>
              <a:rPr kumimoji="0" lang="pl-PL" sz="23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synallagma</a:t>
            </a:r>
            <a:r>
              <a:rPr kumimoji="0" lang="pl-PL" sz="23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 oznaczenie zobowiązań umownych, w których na każdej ze stron zobowiązania spoczywały określone świadczenia </a:t>
            </a:r>
            <a:r>
              <a:rPr kumimoji="0" lang="pl-PL" sz="2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problem </a:t>
            </a:r>
            <a:r>
              <a:rPr kumimoji="0" lang="pl-PL" sz="23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sprawiedliwości</a:t>
            </a:r>
            <a:r>
              <a:rPr kumimoji="0" lang="pl-PL" sz="23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wzajemnej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Reguła rzymska w kontraktach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emptio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venditio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locatio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conductio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naturalnie dozwolone „podchodzić się wzajemnie się i to, co jest warte więcej, kupować taniej, a to, co jest warte mniej, sprzedawać drożej” 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(D. 19, 2, 22, 3)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granicą – brak akceptacji dla umyślnego wprowadzenia w błąd kontrahenta (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dolus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lub wykorzystania jego przymusowego położenia (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metus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delikty prawa pretorskiego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Wyjątkowość </a:t>
            </a:r>
            <a:r>
              <a:rPr kumimoji="0" lang="pl-PL" sz="23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dioklecjańskiego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Edictum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pretiis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ochrony przed 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aesio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enormis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/nadmiernym uszczerbkiem” przy sprzedaży nieruchomości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gdy ustalona cena była co najmniej o połowę niższa od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verum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premium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sprzedający mógł odstąpić od umowy, jeśli kupujący nie wyrównał zaniżonej ceny (C. 4, 44, 2 – akceptacja justyniańska)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„kariera” pojęcia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iustum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pretium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(słuszna cena)</a:t>
            </a: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dalszy rozwój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3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307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3891" y="0"/>
            <a:ext cx="12118109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Niemożność świadczenia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II w. – w powiązaniu z oceną umowy sprzedaży – zasada, że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impossibilium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nulla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obligatio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(nikt nie jest zobowiązany do rzeczy niemożliwych - D. 50, 17, 185)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Kontynuowane w nauce recypowanego prawa rzymskiego i zmiany w XIX w.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tzw.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niemożliwość uprzednia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tzw.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niemożliwość następcza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2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Rzymskie odosobnione kazusy uwzględnienia istotnej zmiany okoliczności jako przesłanki zwolnienia dłużnika od konieczności świadczenia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średniowieczna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klauzula 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rebus sic 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stantibus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(XVI w. nazwa) -  rozciągnięta na całe prawo zobowiązań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 wpływem chrześcijaństwa i dalsze zmiany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Rola klauzul generalnych – inspiracje rzymskie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Boni mores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nota cenzorska – różne przypadki - uogólniane ale nadal kazuistyka jurysprudencji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fides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kazuistyka dotycząca kontraktów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fidei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(skargi) ale i elementy uogólniające - wpływ stoicyzmu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Ulpian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(D. 1, 1, 10, 1):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Iuris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praecepta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sunt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haec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honeste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vivere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alterum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non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laedere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cuique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tribuere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nakazami prawa jest żyć uczciwie, nie czynić drugiemu szkody oraz oddać każdemu to, co jest jego)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712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7413B-C194-497F-8DA5-40A0D1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199" cy="1268413"/>
          </a:xfrm>
        </p:spPr>
        <p:txBody>
          <a:bodyPr>
            <a:norm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Kolejny wykład: </a:t>
            </a:r>
            <a:r>
              <a:rPr lang="pl-PL" sz="3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</a:t>
            </a: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(wskazówki bibliograficzne)</a:t>
            </a:r>
            <a:endParaRPr lang="pl-PL" sz="31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E6AF-3F03-4435-94CB-164BD6C75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2055303"/>
            <a:ext cx="11406930" cy="3396570"/>
          </a:xfrm>
        </p:spPr>
        <p:txBody>
          <a:bodyPr>
            <a:no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T.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Giaro</a:t>
            </a:r>
            <a:r>
              <a:rPr lang="pl-PL" sz="2400" dirty="0">
                <a:effectLst/>
                <a:latin typeface="Arial" panose="020B0604020202020204" pitchFamily="34" charset="0"/>
              </a:rPr>
              <a:t>, W.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Dajczak</a:t>
            </a:r>
            <a:r>
              <a:rPr lang="pl-PL" sz="2400" dirty="0">
                <a:effectLst/>
                <a:latin typeface="Arial" panose="020B0604020202020204" pitchFamily="34" charset="0"/>
              </a:rPr>
              <a:t>, F.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Longchamps</a:t>
            </a:r>
            <a:r>
              <a:rPr lang="pl-PL" sz="2400" dirty="0">
                <a:effectLst/>
                <a:latin typeface="Arial" panose="020B0604020202020204" pitchFamily="34" charset="0"/>
              </a:rPr>
              <a:t> de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Bérier</a:t>
            </a:r>
            <a:r>
              <a:rPr lang="pl-PL" sz="2400" dirty="0">
                <a:effectLst/>
                <a:latin typeface="Arial" panose="020B0604020202020204" pitchFamily="34" charset="0"/>
              </a:rPr>
              <a:t>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rzymskie. U podstaw prawa prywatnego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2018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3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463-602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treści podane małą czcionką oraz podane na szarym tle mają charakter dodatkowy, tj. należy je przeczytać ale nie są konieczne do opanowania. </a:t>
            </a: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Zrealizuj zadania podane w dziale „Po przeczytaniu”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K. Kolańczyk,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2021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6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365-495 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091" y="1"/>
            <a:ext cx="11286836" cy="6858000"/>
          </a:xfrm>
        </p:spPr>
        <p:txBody>
          <a:bodyPr/>
          <a:lstStyle/>
          <a:p>
            <a:pPr marL="0" indent="0" algn="just"/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0" y="1"/>
            <a:ext cx="11942618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Odpowiedzialność za wyrządzoną szkodę z powodu deliktu i umowy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 reakcji, w postaci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odpowiedzialności obiektywnej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zbiorowej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przez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indywidualizację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(rola organizacji społecznej opartej na rodzinie pod władzą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pater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familias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według zasady talionu a następnie za pośrednictwem autorytetu publicznego)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 sformułowania ogólnych zasad i przesłanek odpowiedzialności indywidualnej opartej przede wszystkim na kryterium subiektywnym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kwestionowanie odpowiedzialności jednostki za okoliczności zewnętrzne,  wpływające na działania człowieka: 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 maior, vis 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divina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casus 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fortuitus</a:t>
            </a:r>
            <a:endParaRPr kumimoji="0" lang="pl-PL" sz="22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szczególna rola interpretacji 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lex 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Aquilia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zakresie deliktów oraz w przypadku kontraktów – odpowiedzialność za szkodę z tytułu niewykonania lub nienależytego wykonania umowy, chronionego w zakresie skarg 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bonae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fidei</a:t>
            </a:r>
            <a:endParaRPr kumimoji="0" lang="pl-PL" sz="22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Indywidualny charakter zobowiązań w prawie rzymskim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przełamywanie zasady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alteri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stipulari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nemo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potest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(nikt nie może złożyć stypulacji/zobowiązywać się za kogoś innego) –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utilis</a:t>
            </a:r>
            <a:endParaRPr kumimoji="0" lang="pl-PL" sz="22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6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9383" y="1"/>
            <a:ext cx="11757890" cy="7130472"/>
          </a:xfrm>
        </p:spPr>
        <p:txBody>
          <a:bodyPr/>
          <a:lstStyle/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l-PL" sz="23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300" i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Aquilia</a:t>
            </a:r>
            <a:r>
              <a:rPr lang="pl-PL" sz="230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(286 lub 287 p.n.e.)</a:t>
            </a: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prawdopodobnie jako pierwsze </a:t>
            </a:r>
            <a:r>
              <a:rPr lang="pl-PL" sz="23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plebiscitum</a:t>
            </a:r>
            <a:r>
              <a:rPr lang="pl-PL" sz="23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mocy </a:t>
            </a:r>
            <a:r>
              <a:rPr lang="pl-PL" sz="23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lex</a:t>
            </a: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pl-PL" sz="2300" dirty="0">
              <a:solidFill>
                <a:srgbClr val="FFC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l-PL" sz="230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Rekonstrukcja: szkoda (</a:t>
            </a:r>
            <a:r>
              <a:rPr lang="pl-PL" sz="2300" i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damnum</a:t>
            </a:r>
            <a:r>
              <a:rPr lang="pl-PL" sz="230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materialna lub nieuzasadnione umorzenie wierzytelności) w cudzym majątku i łącznie dwie przesłanki: powstanie szkody oraz istnienie bezpośredniego związku między tą szkodą a działaniem sprawcy </a:t>
            </a: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(w szczególności zabicie, spalenie lub łamanie - D. 9, 2, 27, 6)</a:t>
            </a: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 związku przyczynowego związanego z zaniechaniem oraz subiektywnego nastawienia sprawcy do czynu</a:t>
            </a: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pl-PL" sz="230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l-PL" sz="230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Dorobek jurysprudencji </a:t>
            </a:r>
            <a:r>
              <a:rPr lang="pl-PL" sz="23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późnorepublikańskiej</a:t>
            </a:r>
            <a:r>
              <a:rPr lang="pl-PL" sz="230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uzupełnienie przesłanek o konieczność ustalenia związku przyczynowego między szkodą i bezprawnym działaniem sprawcy, także w formie zaniechania oraz jego winą (</a:t>
            </a:r>
            <a:r>
              <a:rPr lang="pl-PL" sz="23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3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culpa</a:t>
            </a:r>
            <a:r>
              <a:rPr lang="pl-PL" sz="23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– kazuistyka</a:t>
            </a: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pl-PL" sz="23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pl-PL" sz="23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l-PL" sz="23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Model łącznego wystąpienia trzech przesłanek odpowiedzialności odszkodowawczej za czyn niedozwolony: szkoda, związek przyczynowy i wina (różnorodne interpretacja elementów - </a:t>
            </a:r>
            <a:r>
              <a:rPr lang="pl-PL" sz="23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generalna klauzula deliktowa</a:t>
            </a:r>
            <a:r>
              <a:rPr lang="pl-PL" sz="23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 prawie skodyfikowanym: np. art. 415 k.c.)</a:t>
            </a:r>
          </a:p>
          <a:p>
            <a:pPr marL="0" lvl="0" indent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l-PL" sz="230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130677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091" y="1"/>
            <a:ext cx="11286836" cy="6858000"/>
          </a:xfrm>
        </p:spPr>
        <p:txBody>
          <a:bodyPr/>
          <a:lstStyle/>
          <a:p>
            <a:pPr marL="0" indent="0" algn="just"/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0" y="1"/>
            <a:ext cx="11942618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Odpowiedzialność za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szkodę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 tytułu niewykonania lub nienależytego wykonania umowy (przy kontraktach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bonae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fidei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Jurysprudencja klasyczna: kazuistycznie kwestia związku przyczynowego oraz winy (rola interpretacji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lex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Aquilia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odpowiedzialność sprawcy szkody, który postępował sprzecznie z dobrą wiarą (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fides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Stopniowanie winy: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dolus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wymóg staranności -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culpa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culpa lata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culpa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levis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culpa in concreto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Zakres oczekiwanej staranności różny w różnych typach umów: </a:t>
            </a: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kryterium korzyści (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utilitas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‚im więcej korzyści z umowy, tym więcej staranności i odpowiedzialności’ (D. 13, 6, 5, 2)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stąd dopuszczenie nawet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odpowiedzialności obiektywnej za przypadek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casus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wzorce staranności: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abstrakcyjne - staranny ojciec rodziny (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diligens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pater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familias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konkretny: staranności w sprawach innej osoby, jak w swoich własnych (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diligentia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suis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091" y="1"/>
            <a:ext cx="11286836" cy="6858000"/>
          </a:xfrm>
        </p:spPr>
        <p:txBody>
          <a:bodyPr/>
          <a:lstStyle/>
          <a:p>
            <a:pPr marL="0" indent="0" algn="just"/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0" y="1"/>
            <a:ext cx="11942618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Vis maior, vis 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divina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casus 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fortuitus</a:t>
            </a:r>
            <a:endParaRPr kumimoji="0" lang="pl-PL" sz="20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Kazuistyka klasycznej jurysprudencji oparta o aktualny stanie wyobrażeń o rzeczywistości - „(…) nadzwyczajne zdarzenie, któremu słabość ludzka nie jest w stanie się przeciwstawić (…)”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/(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maiore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casu, </a:t>
            </a:r>
            <a:r>
              <a:rPr kumimoji="0" lang="it-IT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cui humana infirmitas resistere non potest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D. 44, 7, 1, 4 </a:t>
            </a:r>
            <a:r>
              <a:rPr kumimoji="0" lang="pl-PL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Gaius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Prawo justyniańskie(?) - siłą wyższą jest zdarzenie, któremu nie można było zapobiec mimo dołożenia najwyższej staranności (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exactissima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diligentia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Rzymskie prawo zobowiązań – ewolucja: 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kryterium winy jako przesłanki odpowiedzialności za szkodę - wyjątkowość odpowiedzialności na zasadzie ryzyka w prawie </a:t>
            </a:r>
            <a:r>
              <a:rPr kumimoji="0" lang="pl-PL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późnorepublikańskim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odpowiedzialność właściciela za spowodowaną przez zwierzę szkodę znana jako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pauperie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mógł zostać zasądzony na jego wydanie)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„bezrozumność” - ograniczona do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feriae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domesticae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które działając z „własnego popędu”, zachowało się „niezgodnie ze swoją naturą” -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feriae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naturae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według winy właściciela za na naruszeniu edyktu edylów kurulnych, zakazującego trzymania określonych zwierząt w miejscach, którymi „zwykło się przechodzić”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Innowacje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ius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honorarium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prawa cesarskiego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(justyniańskie 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quasi-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delictum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wyrzucenie lub wylanie czegoś z tego pomieszczenia na zewnątrz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deiectum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vel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effusum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skarga przeciwko osobie, która umieściła na fasadzie lub okapie budynku przedmiot stwarzający zagrożenie dla przechodniów (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postium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aut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suspensum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odpowiedzialność przewoźników, oberżystów i prowadzących gospody za szkody wyrządzone przez ich podwładnych oraz za popełnioną przez nich kradzież; odpowiedzialność sędziego za nierzetelność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imprudentia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prowadzeniu sprawy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07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091" y="1"/>
            <a:ext cx="11286836" cy="6858000"/>
          </a:xfrm>
        </p:spPr>
        <p:txBody>
          <a:bodyPr/>
          <a:lstStyle/>
          <a:p>
            <a:pPr marL="0" indent="0" algn="just"/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0" y="1"/>
            <a:ext cx="1194261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Rzymskie prawo zobowiązań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brak pojęcia szkody i jej uzasadnienia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Etyka starożytna – dyskusyjne oddziaływanie greckiej filozofii na twórczość jurysprudencji – dominujący nurt epoki: stoicyzm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uryści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kwestia szkody: niekiedy intuicyjne uzewnętrznienie podstawowych instynktów moralnych (w tym ekonomicznej słuszności)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Skargi w procesie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formularnym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sacramentum</a:t>
            </a:r>
            <a:endParaRPr kumimoji="0" lang="pl-PL" sz="22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Skargi - od procesu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formularnego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stricti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iuris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certum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inne-swoboda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sędziego (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klazule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bona fides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quod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interest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etc.)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Wspólne jurystom: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rozróżnienie między wartością uszkodzonej lub zniszczonej rzeczy a naruszonymi wskutek tego zdarzenia „interesami” poszkodowanego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odszkodowanie nie musi ograniczać się do rzeczywistej szkody wywołanej przez dłużnika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damnum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emergens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ale również obejmować utracone korzyści wierzyciela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lucrum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cessans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Dominujący pogląd: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przy ustalaniu wartości naruszonego dobra nie należy brać pod uwagę jego subiektywnej wartości dla poszkodowanego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ostatecznie wysokości odszkodowania ograniczona do dwukrotnej wartości utraconej rzeczy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(C. 7, 47, 1 – a. 531) oraz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zasada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compensatio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lucri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cum damno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„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potrącenie zysku ze stratą”</a:t>
            </a:r>
            <a:endParaRPr kumimoji="0" lang="pl-PL" sz="22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42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091" y="1"/>
            <a:ext cx="11286836" cy="6858000"/>
          </a:xfrm>
        </p:spPr>
        <p:txBody>
          <a:bodyPr/>
          <a:lstStyle/>
          <a:p>
            <a:pPr marL="0" indent="0" algn="just"/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pl-P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0" y="1"/>
            <a:ext cx="11942618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 zakończenia etapu zemsty prywatnej - czyn niedozwolony 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delictum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privatum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poszkodowanemu przysługiwała skarga, która łączyła funkcję dochodzenia odszkodowania i kary pieniężnej (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mixta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lub niezależna od odszkodowania skarga skierowana wyłącznie na uzyskanie kary pieniężnej (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poenalis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Represyjna funkcja kary pieniężnej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wysokość ustalona prawem (wielokrotność, np.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quadruplum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furtum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albo uznanie sędziego–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iniuria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publicyzacja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odpowiedzialności –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furtum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jako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crimen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publicum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okresie klasycznym i rozszerzane w prawie poklasycznym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Kary umowne (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stipulatio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poenae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przyrzeczenie zapłaty umówionej kary pieniężnej (</a:t>
            </a:r>
            <a:r>
              <a:rPr kumimoji="0" lang="pl-PL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poena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w przypadku niewykonania w sposób prawidłowy innego, istniejącego zobowiązania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(głównie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funkcja odszkodowania z tytułu niewykonania zobowiązania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uboczny cel kary umownej: przymuszenie dłużnika do wykonania zobowiązania (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funkcja stymulacyjna kary umownej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poszkodowany nie musiał udowadniać szkody - brak konieczności oceny wartości naruszonego „interesu”.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Niewykonanie zobowiązania jest następstwem okoliczności niezawinionych przez dłużnika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wykluczono wymagalność umownej kary pieniężnej, jeśli niewykonanie zobowiązania nastąpiło z przyczyn leżących po stronie wierzyciela (i kazuistyka)  - wymuszenie zachowania, które samo w sobie nie wynikało ze zobowiązania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INFAMIA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(niesława – utrata dobrego imienia)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66256"/>
            <a:ext cx="1207273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Antyczne prawo rzymskie – brak ogólnego prawo umów (nominalizm kontraktowy): XVIII i XIX w. (chrześcijaństwo i prądy filozoficzne)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dogmatyka współczesna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Typologia antyczna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kontrakt werbalny (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verbis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); realny (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); literalny (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literis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); konsensualny (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consensus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Konsensus jako podstawa umów </a:t>
            </a:r>
          </a:p>
          <a:p>
            <a:pPr lvl="0" algn="just"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wola stron umowy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consensus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(tradycje francuskie)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jest podstawą skuteczności praw i obowiązków umownych 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czynność prawna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umowa to rodzaj czynności prawnej, która dochodzi do skutku z chwilą złożenia przez jej strony zgodnych oświadczeń woli (tradycje niemieckiej dogmatyki XIX w.)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Rola oferty: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pandektystyka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Zadatek (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arra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kumimoji="0" lang="pl-PL" sz="22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arrha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grecka tradycja sprzedaży (wartościowy przedmiot lub kwota pieniędzy)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arrha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confirmatoria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arrha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poenitentialis</a:t>
            </a:r>
            <a:endParaRPr kumimoji="0" lang="pl-PL" sz="22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Ius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commune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późniejsza tradycja romanistyczna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82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1180407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Causa </a:t>
            </a: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(cel/przyczyna umowy) – tzw. czynności prawne kauzalne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Wśród jurysprudencji rzymskiej jedynie rozważane przy tzw. kontraktach nienazwanych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fakt wykonania umowy przez jedną ze stron, uzasadniający żądanie świadczenia wzajemnego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 w związku ze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stipulatio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odnosiło się do przyczyny przyrzeczenia kreującego zobowiązanie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Pojęcie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(przyczyny sprawczej) - logika tomistyczna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Legiści -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ius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commune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(wpływ kanonistyki) uogólnienie prawniczego sensu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causa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dalszy rozwój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tradycja krajów romańskich: rzeczywisty, rozsądny i godziwy cel umowy (ale zmiana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c.c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w 2016 r.)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pandektystyka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ważność </a:t>
            </a:r>
            <a:r>
              <a:rPr kumimoji="0" 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umowy-jeśli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przyczyna tworzącego zobowiązanie przyrzeczenia nie jest zawarta w jego treści, to wykonanie umowy można uzależnić od udowodnienia istnienia jej przyczyny przez wierzyciela – brak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causa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ogólnej teorii umów: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powstanie zobowiązania umownego polega na dokonaniu ważnej czynności prawnej, obejmującej zgodne oświadczenia woli stron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Czynność abstrakcyjna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(zobowiązanie oderwana od </a:t>
            </a:r>
            <a:r>
              <a:rPr kumimoji="0" lang="pl-PL" sz="22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causa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– brak głębszej refleksji rzymskiej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33842"/>
      </p:ext>
    </p:extLst>
  </p:cSld>
  <p:clrMapOvr>
    <a:masterClrMapping/>
  </p:clrMapOvr>
</p:sld>
</file>

<file path=ppt/theme/theme1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</TotalTime>
  <Words>2504</Words>
  <Application>Microsoft Office PowerPoint</Application>
  <PresentationFormat>Panoramiczny</PresentationFormat>
  <Paragraphs>173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9_Motyw pakietu Office</vt:lpstr>
      <vt:lpstr>11_Motyw pakietu Office</vt:lpstr>
      <vt:lpstr>Prawo rzymskie – Zobowiązania II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Kolejny wykład: Zobowiązania (wskazówki bibliograficzne)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–prawo rzeczowe III</dc:title>
  <dc:creator>Jacek Wiewiorowski</dc:creator>
  <cp:lastModifiedBy>Jacek Wiewiorowski</cp:lastModifiedBy>
  <cp:revision>398</cp:revision>
  <dcterms:created xsi:type="dcterms:W3CDTF">2017-05-25T21:35:03Z</dcterms:created>
  <dcterms:modified xsi:type="dcterms:W3CDTF">2025-01-26T12:55:42Z</dcterms:modified>
</cp:coreProperties>
</file>