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16"/>
  </p:notesMasterIdLst>
  <p:sldIdLst>
    <p:sldId id="326" r:id="rId4"/>
    <p:sldId id="307" r:id="rId5"/>
    <p:sldId id="308" r:id="rId6"/>
    <p:sldId id="309" r:id="rId7"/>
    <p:sldId id="310" r:id="rId8"/>
    <p:sldId id="336" r:id="rId9"/>
    <p:sldId id="337" r:id="rId10"/>
    <p:sldId id="311" r:id="rId11"/>
    <p:sldId id="312" r:id="rId12"/>
    <p:sldId id="313" r:id="rId13"/>
    <p:sldId id="314" r:id="rId14"/>
    <p:sldId id="374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E46A4-F1F9-40D7-BFFD-E93A7B9DF57A}" type="datetimeFigureOut">
              <a:rPr lang="pl-PL" smtClean="0"/>
              <a:t>17.01.2022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8D846-EFF9-472A-8EBD-210963B0AE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616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A72F1C33-33D9-4DBF-8D4B-5AE8563E2E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617567C-4142-4CD9-B29A-695F739E6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73707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10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9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574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68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C1A5A395-419C-43F3-98F8-0F243929E0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F304491A-51A4-4524-BD1F-0FAB177ECFA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CD664C3F-1DC0-42F4-ACEE-373F342CFF3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483B1-2532-4B0C-9F9C-223D796DDED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2629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993028A2-AA02-4464-B8F8-FA79B4C1998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127973C0-AAF2-4169-9DF2-03D87563596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F165EAE8-BCCD-4A6F-ADF6-BD91412DE6B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79CC-A83C-4114-A3A0-695565C5C8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62413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50DD0B96-CA5B-49D7-99EE-BD3A7E7A36B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E4CCA8E4-AC13-41FF-B6DC-1D34ACAF767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77968A81-9C72-4459-8E4B-EF6724F9849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EBD76-E8ED-4A17-B8CA-972F47707AC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32267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2" y="1604963"/>
            <a:ext cx="5380567" cy="452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3367" y="1604963"/>
            <a:ext cx="5382684" cy="452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A7CACEEC-5526-4C53-9655-806186AA5B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28DE1D3-ABC2-4792-BE79-A7D8698F3C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309E8A7B-96D4-4C7A-9183-48DE34EF33A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871D9-E959-4F5B-BDC8-12D435F3E6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40746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4B0B9ADB-4FC8-47AF-93B3-CFCB011A0C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DCC245E8-65D3-4F3B-BA14-5B2CE545728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5A809669-C579-477A-A2C7-A48B33C9E78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581B9-7201-4B89-B528-D4C8A8B06B3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626516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DC5EA609-9E92-4A19-827D-B623B2E5663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9FB27512-3650-4853-8DDC-5CA46EC6DB1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5E74CCF9-8EEC-4853-A182-EC4F07BF6C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09391-C324-4F05-9629-AF2DCA8BC7B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61969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9EDF1E8A-CA96-47AD-BDD7-53C5A16931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5EFDCD09-C55E-48C9-A47F-C72338342E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FB70C96B-71E7-4217-99BD-D3646C5FF1E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2D23-A7BF-4E19-896C-6DFCAE410BB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2419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833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8B66978-ADB2-42D9-8CB3-4E823E999B1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59B831DF-B83C-4F2F-83CC-FA7D63BA510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186DC54E-6258-426F-81D3-F51144A903C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82BE9-D597-40BB-B175-BF33DFC109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55135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605423F-59C6-4EAE-80AF-85C668B8137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C501B48-FDBC-478C-B4E2-279688D945D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E75D38A1-49D7-4B1E-95EA-E9A8BAEE80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3270D-6034-411F-B332-75BEE31456D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2553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6C3A68C0-F0A3-42DB-8217-2151D4B26E6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55964539-81E1-406A-B8BD-6A8E6EA841A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6AA8214C-C2E3-427A-993C-ACA7386CF64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71B05-CB2D-4BF5-B542-C67BE49C9C5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637677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4967" y="1600203"/>
            <a:ext cx="2741084" cy="4525963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8022167" cy="452596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AF8334D3-8D44-409B-BE02-088067EFB14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C7851C32-C1AD-4B91-926F-9D3AFCDC724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2C70D4A7-059A-4E4A-A8AE-D6C52779B3D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71D30-2962-435C-8F4E-27C73F23D2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140831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0"/>
            <a:ext cx="10356851" cy="182403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DD3CA672-B6FF-4747-9A17-93EC45B65E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298FE7DA-C510-4131-AA78-D5171C801CA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D0FC5EF2-B094-4314-ABE6-2FA68DAF217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A2EB6-71BD-43A5-9FC2-48F37B31FAB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378464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E7687D43-A524-423F-9E2D-824F67B8BAE6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93A99B2C-739E-4222-A4AE-7CF49055E8C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37DE8-6C45-496C-AA9A-3430D1C15B3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65CFB6BB-A7B5-4397-9F70-D0F6EE251ACC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567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0695483D-CF30-4897-B94E-9C5FE5BABD7F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1EF467DB-E7D9-4E84-A61D-CEE6814652B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CE50B-A08E-4435-A8D2-BB683FD953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B34D3E14-92EE-4264-9BC7-1723FBB997D6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93656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E7E9FD60-6159-414E-AB6B-378B5F4C0920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60CB02C8-2A8E-435F-8894-9CFA04D6921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17AF8-4BB0-45C8-B1D4-C415FFED892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BA77A434-C0DD-415E-8639-8D5CDBAE7EE9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73844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2" y="1600203"/>
            <a:ext cx="5380567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3367" y="1600203"/>
            <a:ext cx="5382684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08FC640A-F5D7-4C8D-8EDF-410A89FBFE4A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10783AE2-4F47-4BA1-A60B-9476CBFA463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44C4D-C76B-472D-9FBD-581B8C67A87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7F01091E-D5B0-4DD1-8672-D68C8D5A6524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5066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6327B1A3-E23E-417E-A9FA-ED9EFDA3F1FD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6">
            <a:extLst>
              <a:ext uri="{FF2B5EF4-FFF2-40B4-BE49-F238E27FC236}">
                <a16:creationId xmlns:a16="http://schemas.microsoft.com/office/drawing/2014/main" id="{55D35528-F5D2-478C-9F97-717C455AE58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DF53D-544C-495A-A984-DF153FE2221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9" name="Rectangle 27">
            <a:extLst>
              <a:ext uri="{FF2B5EF4-FFF2-40B4-BE49-F238E27FC236}">
                <a16:creationId xmlns:a16="http://schemas.microsoft.com/office/drawing/2014/main" id="{7B703F9B-F519-4F2A-B106-0B4BC9D19A6A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56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0344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B0D7549B-77A2-4B3D-8122-B20209E1F17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12EFBDEC-6697-4BCE-A51D-79732572A26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2F193-BFF8-455F-82AC-5079684101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EC82512E-5CAF-4A11-9050-61DC3B440749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0953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>
            <a:extLst>
              <a:ext uri="{FF2B5EF4-FFF2-40B4-BE49-F238E27FC236}">
                <a16:creationId xmlns:a16="http://schemas.microsoft.com/office/drawing/2014/main" id="{145C637A-A940-4C37-A8FF-406EA743C6D5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924735B6-7004-4509-844B-EF2D39436C7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A98CB-5A05-4DE1-92F3-3B21A9B665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C13D3BD4-F18E-4C58-B4C7-D2EA884AB880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92747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E218231E-C1A1-43CC-81C4-3002D184AC28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6C37FA12-2D35-4E21-81DC-D5CB26D8485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ECAEB-3C2E-4224-8C15-4B466907315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5CDE63A3-7163-4B18-AC21-DD672FE02F79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17547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6DEECD68-F2CC-4D82-A8EE-B047293CFE8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74666EFC-C942-4BE3-BE47-1BEBDA0812A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57848-B836-4F75-B224-578B51AC744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7E1B1190-F6F5-428C-9C30-D49B348765D2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91955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EF1C1BDC-2FBB-4C68-ABA5-0AB2C948E69D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CAA5E12E-61A7-4C6F-BFE4-C4B648B336E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EEE22-4C88-482C-BC64-21C0BA17DE4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74B4AF37-B73E-4571-8B34-EF2E48F31F28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66829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4967" y="160341"/>
            <a:ext cx="2741084" cy="59658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2" y="160341"/>
            <a:ext cx="8022167" cy="59658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F231139D-2CCF-49D2-9802-D826D29EF36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EDF37F9C-FAA0-4331-B86C-58FF643525F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6B69B-4598-49B5-8C49-59276FC2B2B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9CE1E9B3-C153-4890-B342-7769FD78FE0E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8844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66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3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45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9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78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127082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>
            <a:extLst>
              <a:ext uri="{FF2B5EF4-FFF2-40B4-BE49-F238E27FC236}">
                <a16:creationId xmlns:a16="http://schemas.microsoft.com/office/drawing/2014/main" id="{05010970-2991-4485-8924-049ADE29DEF9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06817" cy="6853238"/>
            <a:chOff x="0" y="0"/>
            <a:chExt cx="5767" cy="4317"/>
          </a:xfrm>
        </p:grpSpPr>
        <p:sp>
          <p:nvSpPr>
            <p:cNvPr id="2056" name="Rectangle 2">
              <a:extLst>
                <a:ext uri="{FF2B5EF4-FFF2-40B4-BE49-F238E27FC236}">
                  <a16:creationId xmlns:a16="http://schemas.microsoft.com/office/drawing/2014/main" id="{DB8D95C7-20FC-49C6-B694-28CC9314C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5" cy="4316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7" name="Rectangle 3">
              <a:extLst>
                <a:ext uri="{FF2B5EF4-FFF2-40B4-BE49-F238E27FC236}">
                  <a16:creationId xmlns:a16="http://schemas.microsoft.com/office/drawing/2014/main" id="{9AEE2F87-EE7C-4349-845B-2EE95292F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8" name="Rectangle 4">
              <a:extLst>
                <a:ext uri="{FF2B5EF4-FFF2-40B4-BE49-F238E27FC236}">
                  <a16:creationId xmlns:a16="http://schemas.microsoft.com/office/drawing/2014/main" id="{B2257830-E0D8-47CD-856D-2E26233D1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2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9" name="Rectangle 5">
              <a:extLst>
                <a:ext uri="{FF2B5EF4-FFF2-40B4-BE49-F238E27FC236}">
                  <a16:creationId xmlns:a16="http://schemas.microsoft.com/office/drawing/2014/main" id="{A0CBB0E7-E158-4DF5-B72C-6A58856B2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7" cy="431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0" name="Rectangle 6">
              <a:extLst>
                <a:ext uri="{FF2B5EF4-FFF2-40B4-BE49-F238E27FC236}">
                  <a16:creationId xmlns:a16="http://schemas.microsoft.com/office/drawing/2014/main" id="{80443A13-9958-4D90-9AB1-935DD48F4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1" name="Rectangle 7">
              <a:extLst>
                <a:ext uri="{FF2B5EF4-FFF2-40B4-BE49-F238E27FC236}">
                  <a16:creationId xmlns:a16="http://schemas.microsoft.com/office/drawing/2014/main" id="{965816E7-0720-4FC6-B5D7-7F8996346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3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2" name="Rectangle 8">
              <a:extLst>
                <a:ext uri="{FF2B5EF4-FFF2-40B4-BE49-F238E27FC236}">
                  <a16:creationId xmlns:a16="http://schemas.microsoft.com/office/drawing/2014/main" id="{A5AEA92A-93C1-41FE-AC9F-DC51C098B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3" name="Rectangle 9">
              <a:extLst>
                <a:ext uri="{FF2B5EF4-FFF2-40B4-BE49-F238E27FC236}">
                  <a16:creationId xmlns:a16="http://schemas.microsoft.com/office/drawing/2014/main" id="{1EB665E9-171B-4D32-A238-BA3910F95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5" cy="4317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4" name="Rectangle 10">
              <a:extLst>
                <a:ext uri="{FF2B5EF4-FFF2-40B4-BE49-F238E27FC236}">
                  <a16:creationId xmlns:a16="http://schemas.microsoft.com/office/drawing/2014/main" id="{1C5D284B-A3A2-47F9-8AA5-5A4D06168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5" name="Rectangle 11">
              <a:extLst>
                <a:ext uri="{FF2B5EF4-FFF2-40B4-BE49-F238E27FC236}">
                  <a16:creationId xmlns:a16="http://schemas.microsoft.com/office/drawing/2014/main" id="{5E2FE53E-7F34-4B80-805B-6C2D396DA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6" name="Rectangle 12">
              <a:extLst>
                <a:ext uri="{FF2B5EF4-FFF2-40B4-BE49-F238E27FC236}">
                  <a16:creationId xmlns:a16="http://schemas.microsoft.com/office/drawing/2014/main" id="{C433B16C-B51C-4D75-98EF-D5770F5FD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1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7" name="Rectangle 13">
              <a:extLst>
                <a:ext uri="{FF2B5EF4-FFF2-40B4-BE49-F238E27FC236}">
                  <a16:creationId xmlns:a16="http://schemas.microsoft.com/office/drawing/2014/main" id="{FEA5FF76-F22B-45F1-9B47-055F3E238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49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8" name="Rectangle 14">
              <a:extLst>
                <a:ext uri="{FF2B5EF4-FFF2-40B4-BE49-F238E27FC236}">
                  <a16:creationId xmlns:a16="http://schemas.microsoft.com/office/drawing/2014/main" id="{79F3DBE7-9398-436E-B0A6-7BC4569E9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1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9" name="Rectangle 15">
              <a:extLst>
                <a:ext uri="{FF2B5EF4-FFF2-40B4-BE49-F238E27FC236}">
                  <a16:creationId xmlns:a16="http://schemas.microsoft.com/office/drawing/2014/main" id="{39CC2E57-EDA9-4BDA-A14E-42BD55601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69" cy="431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70" name="Rectangle 16">
              <a:extLst>
                <a:ext uri="{FF2B5EF4-FFF2-40B4-BE49-F238E27FC236}">
                  <a16:creationId xmlns:a16="http://schemas.microsoft.com/office/drawing/2014/main" id="{88016866-BEB6-4DA9-8FC1-C20848E8C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" name="Rectangle 17">
              <a:extLst>
                <a:ext uri="{FF2B5EF4-FFF2-40B4-BE49-F238E27FC236}">
                  <a16:creationId xmlns:a16="http://schemas.microsoft.com/office/drawing/2014/main" id="{FCE0B07A-0118-4ED6-B4D5-D30E3130B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" name="Rectangle 18">
              <a:extLst>
                <a:ext uri="{FF2B5EF4-FFF2-40B4-BE49-F238E27FC236}">
                  <a16:creationId xmlns:a16="http://schemas.microsoft.com/office/drawing/2014/main" id="{04D9BDF4-6E7A-4C4C-9404-6BECA7DCE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4" name="Rectangle 19">
              <a:extLst>
                <a:ext uri="{FF2B5EF4-FFF2-40B4-BE49-F238E27FC236}">
                  <a16:creationId xmlns:a16="http://schemas.microsoft.com/office/drawing/2014/main" id="{C2252B33-F259-415F-92FC-E6ADA6CFE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4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5" name="Rectangle 20">
              <a:extLst>
                <a:ext uri="{FF2B5EF4-FFF2-40B4-BE49-F238E27FC236}">
                  <a16:creationId xmlns:a16="http://schemas.microsoft.com/office/drawing/2014/main" id="{95D113DC-7A36-488E-97F5-3E333DE5A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3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6" name="Freeform 21">
              <a:extLst>
                <a:ext uri="{FF2B5EF4-FFF2-40B4-BE49-F238E27FC236}">
                  <a16:creationId xmlns:a16="http://schemas.microsoft.com/office/drawing/2014/main" id="{A70F9AE2-5A8B-470E-A28C-E7A6E4757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7" cy="442"/>
            </a:xfrm>
            <a:custGeom>
              <a:avLst/>
              <a:gdLst>
                <a:gd name="T0" fmla="*/ 5652 w 5760"/>
                <a:gd name="T1" fmla="*/ 74 h 445"/>
                <a:gd name="T2" fmla="*/ 5460 w 5760"/>
                <a:gd name="T3" fmla="*/ 74 h 445"/>
                <a:gd name="T4" fmla="*/ 5406 w 5760"/>
                <a:gd name="T5" fmla="*/ 74 h 445"/>
                <a:gd name="T6" fmla="*/ 5400 w 5760"/>
                <a:gd name="T7" fmla="*/ 65 h 445"/>
                <a:gd name="T8" fmla="*/ 5394 w 5760"/>
                <a:gd name="T9" fmla="*/ 44 h 445"/>
                <a:gd name="T10" fmla="*/ 5366 w 5760"/>
                <a:gd name="T11" fmla="*/ 18 h 445"/>
                <a:gd name="T12" fmla="*/ 5284 w 5760"/>
                <a:gd name="T13" fmla="*/ 7 h 445"/>
                <a:gd name="T14" fmla="*/ 5003 w 5760"/>
                <a:gd name="T15" fmla="*/ 22 h 445"/>
                <a:gd name="T16" fmla="*/ 4938 w 5760"/>
                <a:gd name="T17" fmla="*/ 55 h 445"/>
                <a:gd name="T18" fmla="*/ 4806 w 5760"/>
                <a:gd name="T19" fmla="*/ 86 h 445"/>
                <a:gd name="T20" fmla="*/ 4708 w 5760"/>
                <a:gd name="T21" fmla="*/ 96 h 445"/>
                <a:gd name="T22" fmla="*/ 4630 w 5760"/>
                <a:gd name="T23" fmla="*/ 75 h 445"/>
                <a:gd name="T24" fmla="*/ 4566 w 5760"/>
                <a:gd name="T25" fmla="*/ 25 h 445"/>
                <a:gd name="T26" fmla="*/ 4482 w 5760"/>
                <a:gd name="T27" fmla="*/ 9 h 445"/>
                <a:gd name="T28" fmla="*/ 4378 w 5760"/>
                <a:gd name="T29" fmla="*/ 39 h 445"/>
                <a:gd name="T30" fmla="*/ 4204 w 5760"/>
                <a:gd name="T31" fmla="*/ 74 h 445"/>
                <a:gd name="T32" fmla="*/ 3988 w 5760"/>
                <a:gd name="T33" fmla="*/ 86 h 445"/>
                <a:gd name="T34" fmla="*/ 3778 w 5760"/>
                <a:gd name="T35" fmla="*/ 86 h 445"/>
                <a:gd name="T36" fmla="*/ 3622 w 5760"/>
                <a:gd name="T37" fmla="*/ 74 h 445"/>
                <a:gd name="T38" fmla="*/ 3562 w 5760"/>
                <a:gd name="T39" fmla="*/ 50 h 445"/>
                <a:gd name="T40" fmla="*/ 3496 w 5760"/>
                <a:gd name="T41" fmla="*/ 44 h 445"/>
                <a:gd name="T42" fmla="*/ 3448 w 5760"/>
                <a:gd name="T43" fmla="*/ 55 h 445"/>
                <a:gd name="T44" fmla="*/ 3388 w 5760"/>
                <a:gd name="T45" fmla="*/ 74 h 445"/>
                <a:gd name="T46" fmla="*/ 3016 w 5760"/>
                <a:gd name="T47" fmla="*/ 96 h 445"/>
                <a:gd name="T48" fmla="*/ 2828 w 5760"/>
                <a:gd name="T49" fmla="*/ 112 h 445"/>
                <a:gd name="T50" fmla="*/ 2726 w 5760"/>
                <a:gd name="T51" fmla="*/ 101 h 445"/>
                <a:gd name="T52" fmla="*/ 2694 w 5760"/>
                <a:gd name="T53" fmla="*/ 56 h 445"/>
                <a:gd name="T54" fmla="*/ 2642 w 5760"/>
                <a:gd name="T55" fmla="*/ 50 h 445"/>
                <a:gd name="T56" fmla="*/ 2542 w 5760"/>
                <a:gd name="T57" fmla="*/ 79 h 445"/>
                <a:gd name="T58" fmla="*/ 2428 w 5760"/>
                <a:gd name="T59" fmla="*/ 93 h 445"/>
                <a:gd name="T60" fmla="*/ 2306 w 5760"/>
                <a:gd name="T61" fmla="*/ 75 h 445"/>
                <a:gd name="T62" fmla="*/ 2258 w 5760"/>
                <a:gd name="T63" fmla="*/ 70 h 445"/>
                <a:gd name="T64" fmla="*/ 2169 w 5760"/>
                <a:gd name="T65" fmla="*/ 3 h 445"/>
                <a:gd name="T66" fmla="*/ 2032 w 5760"/>
                <a:gd name="T67" fmla="*/ 64 h 445"/>
                <a:gd name="T68" fmla="*/ 1778 w 5760"/>
                <a:gd name="T69" fmla="*/ 86 h 445"/>
                <a:gd name="T70" fmla="*/ 1544 w 5760"/>
                <a:gd name="T71" fmla="*/ 75 h 445"/>
                <a:gd name="T72" fmla="*/ 1466 w 5760"/>
                <a:gd name="T73" fmla="*/ 74 h 445"/>
                <a:gd name="T74" fmla="*/ 1412 w 5760"/>
                <a:gd name="T75" fmla="*/ 50 h 445"/>
                <a:gd name="T76" fmla="*/ 1358 w 5760"/>
                <a:gd name="T77" fmla="*/ 44 h 445"/>
                <a:gd name="T78" fmla="*/ 1292 w 5760"/>
                <a:gd name="T79" fmla="*/ 55 h 445"/>
                <a:gd name="T80" fmla="*/ 1124 w 5760"/>
                <a:gd name="T81" fmla="*/ 91 h 445"/>
                <a:gd name="T82" fmla="*/ 948 w 5760"/>
                <a:gd name="T83" fmla="*/ 127 h 445"/>
                <a:gd name="T84" fmla="*/ 708 w 5760"/>
                <a:gd name="T85" fmla="*/ 122 h 445"/>
                <a:gd name="T86" fmla="*/ 534 w 5760"/>
                <a:gd name="T87" fmla="*/ 80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80 h 445"/>
                <a:gd name="T98" fmla="*/ 192 w 5760"/>
                <a:gd name="T99" fmla="*/ 96 h 445"/>
                <a:gd name="T100" fmla="*/ 90 w 5760"/>
                <a:gd name="T101" fmla="*/ 96 h 445"/>
                <a:gd name="T102" fmla="*/ 0 w 5760"/>
                <a:gd name="T103" fmla="*/ 80 h 445"/>
                <a:gd name="T104" fmla="*/ 5712 w 5760"/>
                <a:gd name="T105" fmla="*/ 397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  <p:sp>
          <p:nvSpPr>
            <p:cNvPr id="2076" name="Freeform 22">
              <a:extLst>
                <a:ext uri="{FF2B5EF4-FFF2-40B4-BE49-F238E27FC236}">
                  <a16:creationId xmlns:a16="http://schemas.microsoft.com/office/drawing/2014/main" id="{F591FF54-172D-41D8-A68D-33DD57E1C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7" cy="171"/>
            </a:xfrm>
            <a:custGeom>
              <a:avLst/>
              <a:gdLst>
                <a:gd name="T0" fmla="*/ 4945 w 5770"/>
                <a:gd name="T1" fmla="*/ 50 h 174"/>
                <a:gd name="T2" fmla="*/ 4739 w 5770"/>
                <a:gd name="T3" fmla="*/ 100 h 174"/>
                <a:gd name="T4" fmla="*/ 4608 w 5770"/>
                <a:gd name="T5" fmla="*/ 75 h 174"/>
                <a:gd name="T6" fmla="*/ 4566 w 5770"/>
                <a:gd name="T7" fmla="*/ 29 h 174"/>
                <a:gd name="T8" fmla="*/ 4446 w 5770"/>
                <a:gd name="T9" fmla="*/ 29 h 174"/>
                <a:gd name="T10" fmla="*/ 4154 w 5770"/>
                <a:gd name="T11" fmla="*/ 81 h 174"/>
                <a:gd name="T12" fmla="*/ 3783 w 5770"/>
                <a:gd name="T13" fmla="*/ 88 h 174"/>
                <a:gd name="T14" fmla="*/ 3585 w 5770"/>
                <a:gd name="T15" fmla="*/ 56 h 174"/>
                <a:gd name="T16" fmla="*/ 3478 w 5770"/>
                <a:gd name="T17" fmla="*/ 44 h 174"/>
                <a:gd name="T18" fmla="*/ 3304 w 5770"/>
                <a:gd name="T19" fmla="*/ 75 h 174"/>
                <a:gd name="T20" fmla="*/ 2830 w 5770"/>
                <a:gd name="T21" fmla="*/ 116 h 174"/>
                <a:gd name="T22" fmla="*/ 2687 w 5770"/>
                <a:gd name="T23" fmla="*/ 75 h 174"/>
                <a:gd name="T24" fmla="*/ 2603 w 5770"/>
                <a:gd name="T25" fmla="*/ 72 h 174"/>
                <a:gd name="T26" fmla="*/ 2400 w 5770"/>
                <a:gd name="T27" fmla="*/ 100 h 174"/>
                <a:gd name="T28" fmla="*/ 2262 w 5770"/>
                <a:gd name="T29" fmla="*/ 68 h 174"/>
                <a:gd name="T30" fmla="*/ 2135 w 5770"/>
                <a:gd name="T31" fmla="*/ 29 h 174"/>
                <a:gd name="T32" fmla="*/ 1931 w 5770"/>
                <a:gd name="T33" fmla="*/ 88 h 174"/>
                <a:gd name="T34" fmla="*/ 1509 w 5770"/>
                <a:gd name="T35" fmla="*/ 78 h 174"/>
                <a:gd name="T36" fmla="*/ 1413 w 5770"/>
                <a:gd name="T37" fmla="*/ 44 h 174"/>
                <a:gd name="T38" fmla="*/ 1317 w 5770"/>
                <a:gd name="T39" fmla="*/ 44 h 174"/>
                <a:gd name="T40" fmla="*/ 1042 w 5770"/>
                <a:gd name="T41" fmla="*/ 116 h 174"/>
                <a:gd name="T42" fmla="*/ 652 w 5770"/>
                <a:gd name="T43" fmla="*/ 116 h 174"/>
                <a:gd name="T44" fmla="*/ 442 w 5770"/>
                <a:gd name="T45" fmla="*/ 50 h 174"/>
                <a:gd name="T46" fmla="*/ 377 w 5770"/>
                <a:gd name="T47" fmla="*/ 32 h 174"/>
                <a:gd name="T48" fmla="*/ 305 w 5770"/>
                <a:gd name="T49" fmla="*/ 81 h 174"/>
                <a:gd name="T50" fmla="*/ 144 w 5770"/>
                <a:gd name="T51" fmla="*/ 106 h 174"/>
                <a:gd name="T52" fmla="*/ 0 w 5770"/>
                <a:gd name="T53" fmla="*/ 75 h 174"/>
                <a:gd name="T54" fmla="*/ 167 w 5770"/>
                <a:gd name="T55" fmla="*/ 88 h 174"/>
                <a:gd name="T56" fmla="*/ 323 w 5770"/>
                <a:gd name="T57" fmla="*/ 68 h 174"/>
                <a:gd name="T58" fmla="*/ 383 w 5770"/>
                <a:gd name="T59" fmla="*/ 24 h 174"/>
                <a:gd name="T60" fmla="*/ 460 w 5770"/>
                <a:gd name="T61" fmla="*/ 44 h 174"/>
                <a:gd name="T62" fmla="*/ 706 w 5770"/>
                <a:gd name="T63" fmla="*/ 112 h 174"/>
                <a:gd name="T64" fmla="*/ 1084 w 5770"/>
                <a:gd name="T65" fmla="*/ 88 h 174"/>
                <a:gd name="T66" fmla="*/ 1329 w 5770"/>
                <a:gd name="T67" fmla="*/ 29 h 174"/>
                <a:gd name="T68" fmla="*/ 1425 w 5770"/>
                <a:gd name="T69" fmla="*/ 32 h 174"/>
                <a:gd name="T70" fmla="*/ 1545 w 5770"/>
                <a:gd name="T71" fmla="*/ 72 h 174"/>
                <a:gd name="T72" fmla="*/ 1955 w 5770"/>
                <a:gd name="T73" fmla="*/ 75 h 174"/>
                <a:gd name="T74" fmla="*/ 2219 w 5770"/>
                <a:gd name="T75" fmla="*/ 3 h 174"/>
                <a:gd name="T76" fmla="*/ 2334 w 5770"/>
                <a:gd name="T77" fmla="*/ 78 h 174"/>
                <a:gd name="T78" fmla="*/ 2543 w 5770"/>
                <a:gd name="T79" fmla="*/ 75 h 174"/>
                <a:gd name="T80" fmla="*/ 2699 w 5770"/>
                <a:gd name="T81" fmla="*/ 24 h 174"/>
                <a:gd name="T82" fmla="*/ 2776 w 5770"/>
                <a:gd name="T83" fmla="*/ 100 h 174"/>
                <a:gd name="T84" fmla="*/ 3095 w 5770"/>
                <a:gd name="T85" fmla="*/ 78 h 174"/>
                <a:gd name="T86" fmla="*/ 3454 w 5770"/>
                <a:gd name="T87" fmla="*/ 32 h 174"/>
                <a:gd name="T88" fmla="*/ 3550 w 5770"/>
                <a:gd name="T89" fmla="*/ 29 h 174"/>
                <a:gd name="T90" fmla="*/ 3699 w 5770"/>
                <a:gd name="T91" fmla="*/ 72 h 174"/>
                <a:gd name="T92" fmla="*/ 4046 w 5770"/>
                <a:gd name="T93" fmla="*/ 78 h 174"/>
                <a:gd name="T94" fmla="*/ 4387 w 5770"/>
                <a:gd name="T95" fmla="*/ 29 h 174"/>
                <a:gd name="T96" fmla="*/ 4542 w 5770"/>
                <a:gd name="T97" fmla="*/ 6 h 174"/>
                <a:gd name="T98" fmla="*/ 4596 w 5770"/>
                <a:gd name="T99" fmla="*/ 44 h 174"/>
                <a:gd name="T100" fmla="*/ 4692 w 5770"/>
                <a:gd name="T101" fmla="*/ 81 h 174"/>
                <a:gd name="T102" fmla="*/ 4879 w 5770"/>
                <a:gd name="T103" fmla="*/ 68 h 174"/>
                <a:gd name="T104" fmla="*/ 5070 w 5770"/>
                <a:gd name="T105" fmla="*/ 14 h 174"/>
                <a:gd name="T106" fmla="*/ 5232 w 5770"/>
                <a:gd name="T107" fmla="*/ 9 h 174"/>
                <a:gd name="T108" fmla="*/ 5405 w 5770"/>
                <a:gd name="T109" fmla="*/ 29 h 174"/>
                <a:gd name="T110" fmla="*/ 5417 w 5770"/>
                <a:gd name="T111" fmla="*/ 56 h 174"/>
                <a:gd name="T112" fmla="*/ 5608 w 5770"/>
                <a:gd name="T113" fmla="*/ 72 h 174"/>
                <a:gd name="T114" fmla="*/ 5662 w 5770"/>
                <a:gd name="T115" fmla="*/ 78 h 174"/>
                <a:gd name="T116" fmla="*/ 5429 w 5770"/>
                <a:gd name="T117" fmla="*/ 72 h 174"/>
                <a:gd name="T118" fmla="*/ 5405 w 5770"/>
                <a:gd name="T119" fmla="*/ 44 h 174"/>
                <a:gd name="T120" fmla="*/ 5345 w 5770"/>
                <a:gd name="T121" fmla="*/ 29 h 174"/>
                <a:gd name="T122" fmla="*/ 5171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</p:grpSp>
      <p:sp>
        <p:nvSpPr>
          <p:cNvPr id="2071" name="Rectangle 23">
            <a:extLst>
              <a:ext uri="{FF2B5EF4-FFF2-40B4-BE49-F238E27FC236}">
                <a16:creationId xmlns:a16="http://schemas.microsoft.com/office/drawing/2014/main" id="{3E5B0871-9D43-425C-8E0D-D77E7358C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600200"/>
            <a:ext cx="10356851" cy="1824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tytułu</a:t>
            </a:r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C705AD97-7922-4584-8601-B002FF03439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C7D6BFD2-1677-4AEC-B989-BA4A41D5AC5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8400"/>
            <a:ext cx="3854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  <a:tab pos="1628775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E28C967F-84FF-4B30-B26D-730FC572F2A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336947" eaLnBrk="1" hangingPunct="1">
              <a:buClrTx/>
              <a:buSzPct val="100000"/>
              <a:buFontTx/>
              <a:buNone/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A4278C0E-AE62-4BB2-942B-EF17288FDE6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2075" name="Rectangle 27">
            <a:extLst>
              <a:ext uri="{FF2B5EF4-FFF2-40B4-BE49-F238E27FC236}">
                <a16:creationId xmlns:a16="http://schemas.microsoft.com/office/drawing/2014/main" id="{EC54F0AB-1EED-4EE8-8048-CABC1445F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66451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konspektu</a:t>
            </a:r>
          </a:p>
          <a:p>
            <a:pPr lvl="1"/>
            <a:r>
              <a:rPr lang="en-GB"/>
              <a:t>Drugi poziom konspektu</a:t>
            </a:r>
          </a:p>
          <a:p>
            <a:pPr lvl="2"/>
            <a:r>
              <a:rPr lang="en-GB"/>
              <a:t>Trzeci poziom konspektu</a:t>
            </a:r>
          </a:p>
          <a:p>
            <a:pPr lvl="3"/>
            <a:r>
              <a:rPr lang="en-GB"/>
              <a:t>Czwarty poziom konspektu</a:t>
            </a:r>
          </a:p>
          <a:p>
            <a:pPr lvl="4"/>
            <a:r>
              <a:rPr lang="en-GB"/>
              <a:t>Piąty poziom konspektu</a:t>
            </a:r>
          </a:p>
          <a:p>
            <a:pPr lvl="4"/>
            <a:r>
              <a:rPr lang="en-GB"/>
              <a:t>Szósty poziom konspektu</a:t>
            </a:r>
          </a:p>
          <a:p>
            <a:pPr lvl="4"/>
            <a:r>
              <a:rPr lang="en-GB"/>
              <a:t>Siódmy poziom konspektu</a:t>
            </a:r>
          </a:p>
          <a:p>
            <a:pPr lvl="4"/>
            <a:r>
              <a:rPr lang="en-GB"/>
              <a:t>Ósmy poziom konspektu</a:t>
            </a:r>
          </a:p>
          <a:p>
            <a:pPr lvl="4"/>
            <a:r>
              <a:rPr lang="en-GB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136421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2pPr>
      <a:lvl3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3pPr>
      <a:lvl4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4pPr>
      <a:lvl5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5pPr>
      <a:lvl6pPr marL="18859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6pPr>
      <a:lvl7pPr marL="22288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7pPr>
      <a:lvl8pPr marL="25717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8pPr>
      <a:lvl9pPr marL="29146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9pPr>
    </p:titleStyle>
    <p:bodyStyle>
      <a:lvl1pPr marL="257175" indent="-257175" algn="l" defTabSz="33655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defTabSz="33655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857250" indent="-171450" algn="l" defTabSz="33655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2001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5430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18859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2288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25717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29146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">
            <a:extLst>
              <a:ext uri="{FF2B5EF4-FFF2-40B4-BE49-F238E27FC236}">
                <a16:creationId xmlns:a16="http://schemas.microsoft.com/office/drawing/2014/main" id="{79516C8D-30D8-4F4D-8A52-A3832E6E1433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06817" cy="6853238"/>
            <a:chOff x="0" y="0"/>
            <a:chExt cx="5767" cy="4317"/>
          </a:xfrm>
        </p:grpSpPr>
        <p:sp>
          <p:nvSpPr>
            <p:cNvPr id="3080" name="Rectangle 2">
              <a:extLst>
                <a:ext uri="{FF2B5EF4-FFF2-40B4-BE49-F238E27FC236}">
                  <a16:creationId xmlns:a16="http://schemas.microsoft.com/office/drawing/2014/main" id="{CBA701AF-AB0B-4A6D-B873-BBC67EC9F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5" cy="4316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1" name="Rectangle 3">
              <a:extLst>
                <a:ext uri="{FF2B5EF4-FFF2-40B4-BE49-F238E27FC236}">
                  <a16:creationId xmlns:a16="http://schemas.microsoft.com/office/drawing/2014/main" id="{1F1CF6D4-25E8-4493-8531-C5DBDA2087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2" name="Rectangle 4">
              <a:extLst>
                <a:ext uri="{FF2B5EF4-FFF2-40B4-BE49-F238E27FC236}">
                  <a16:creationId xmlns:a16="http://schemas.microsoft.com/office/drawing/2014/main" id="{98B26668-AE8B-45AD-8FD0-1AAE8EE50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2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3" name="Rectangle 5">
              <a:extLst>
                <a:ext uri="{FF2B5EF4-FFF2-40B4-BE49-F238E27FC236}">
                  <a16:creationId xmlns:a16="http://schemas.microsoft.com/office/drawing/2014/main" id="{44AB02AC-F71B-49E2-AE81-079F2B524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7" cy="431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4" name="Rectangle 6">
              <a:extLst>
                <a:ext uri="{FF2B5EF4-FFF2-40B4-BE49-F238E27FC236}">
                  <a16:creationId xmlns:a16="http://schemas.microsoft.com/office/drawing/2014/main" id="{C23610AD-A58E-4C5E-A09E-7089DD3DD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5" name="Rectangle 7">
              <a:extLst>
                <a:ext uri="{FF2B5EF4-FFF2-40B4-BE49-F238E27FC236}">
                  <a16:creationId xmlns:a16="http://schemas.microsoft.com/office/drawing/2014/main" id="{C490E0BE-B54B-4712-83A8-AAE3D6665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3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6" name="Rectangle 8">
              <a:extLst>
                <a:ext uri="{FF2B5EF4-FFF2-40B4-BE49-F238E27FC236}">
                  <a16:creationId xmlns:a16="http://schemas.microsoft.com/office/drawing/2014/main" id="{5AEB4340-344D-43AF-9058-4CDCD3B45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7" name="Rectangle 9">
              <a:extLst>
                <a:ext uri="{FF2B5EF4-FFF2-40B4-BE49-F238E27FC236}">
                  <a16:creationId xmlns:a16="http://schemas.microsoft.com/office/drawing/2014/main" id="{7395769A-9758-4BF0-A095-B34C6CB29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5" cy="4317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8" name="Rectangle 10">
              <a:extLst>
                <a:ext uri="{FF2B5EF4-FFF2-40B4-BE49-F238E27FC236}">
                  <a16:creationId xmlns:a16="http://schemas.microsoft.com/office/drawing/2014/main" id="{5B6BD46B-FD56-4D74-AFC7-5D7EFBE83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9" name="Rectangle 11">
              <a:extLst>
                <a:ext uri="{FF2B5EF4-FFF2-40B4-BE49-F238E27FC236}">
                  <a16:creationId xmlns:a16="http://schemas.microsoft.com/office/drawing/2014/main" id="{0B25CA95-5C14-439C-910B-7F3E23F2A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0" name="Rectangle 12">
              <a:extLst>
                <a:ext uri="{FF2B5EF4-FFF2-40B4-BE49-F238E27FC236}">
                  <a16:creationId xmlns:a16="http://schemas.microsoft.com/office/drawing/2014/main" id="{9CCBBB3E-E6BD-427D-A0E4-4E1357137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1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1" name="Rectangle 13">
              <a:extLst>
                <a:ext uri="{FF2B5EF4-FFF2-40B4-BE49-F238E27FC236}">
                  <a16:creationId xmlns:a16="http://schemas.microsoft.com/office/drawing/2014/main" id="{DE6DAC8C-65B3-4864-AA46-AD51F39A5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49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2" name="Rectangle 14">
              <a:extLst>
                <a:ext uri="{FF2B5EF4-FFF2-40B4-BE49-F238E27FC236}">
                  <a16:creationId xmlns:a16="http://schemas.microsoft.com/office/drawing/2014/main" id="{A7BAFA0A-C580-417F-A710-203AFE565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1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3" name="Rectangle 15">
              <a:extLst>
                <a:ext uri="{FF2B5EF4-FFF2-40B4-BE49-F238E27FC236}">
                  <a16:creationId xmlns:a16="http://schemas.microsoft.com/office/drawing/2014/main" id="{B2E9B1C0-AD97-4DA0-B3FC-47E0BD40C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69" cy="431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4" name="Rectangle 16">
              <a:extLst>
                <a:ext uri="{FF2B5EF4-FFF2-40B4-BE49-F238E27FC236}">
                  <a16:creationId xmlns:a16="http://schemas.microsoft.com/office/drawing/2014/main" id="{13B1FBFF-B0E7-4525-8715-FFD3359DC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5" name="Rectangle 17">
              <a:extLst>
                <a:ext uri="{FF2B5EF4-FFF2-40B4-BE49-F238E27FC236}">
                  <a16:creationId xmlns:a16="http://schemas.microsoft.com/office/drawing/2014/main" id="{2C88F3A0-FC61-413F-AF86-3A6CA5433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6" name="Rectangle 18">
              <a:extLst>
                <a:ext uri="{FF2B5EF4-FFF2-40B4-BE49-F238E27FC236}">
                  <a16:creationId xmlns:a16="http://schemas.microsoft.com/office/drawing/2014/main" id="{4A43789D-D156-4DA6-9B9E-5FA3FA737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7" name="Rectangle 19">
              <a:extLst>
                <a:ext uri="{FF2B5EF4-FFF2-40B4-BE49-F238E27FC236}">
                  <a16:creationId xmlns:a16="http://schemas.microsoft.com/office/drawing/2014/main" id="{88A132F2-7A29-45BC-B4AE-284B1F4C3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4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8" name="Rectangle 20">
              <a:extLst>
                <a:ext uri="{FF2B5EF4-FFF2-40B4-BE49-F238E27FC236}">
                  <a16:creationId xmlns:a16="http://schemas.microsoft.com/office/drawing/2014/main" id="{546D1467-4E11-499C-87D6-8BB658EBA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3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9" name="Freeform 21">
              <a:extLst>
                <a:ext uri="{FF2B5EF4-FFF2-40B4-BE49-F238E27FC236}">
                  <a16:creationId xmlns:a16="http://schemas.microsoft.com/office/drawing/2014/main" id="{B983BF48-2B7E-4B46-8CDB-BAFBE08BE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7" cy="442"/>
            </a:xfrm>
            <a:custGeom>
              <a:avLst/>
              <a:gdLst>
                <a:gd name="T0" fmla="*/ 5625 w 5760"/>
                <a:gd name="T1" fmla="*/ 74 h 445"/>
                <a:gd name="T2" fmla="*/ 5433 w 5760"/>
                <a:gd name="T3" fmla="*/ 74 h 445"/>
                <a:gd name="T4" fmla="*/ 5379 w 5760"/>
                <a:gd name="T5" fmla="*/ 74 h 445"/>
                <a:gd name="T6" fmla="*/ 5373 w 5760"/>
                <a:gd name="T7" fmla="*/ 65 h 445"/>
                <a:gd name="T8" fmla="*/ 5367 w 5760"/>
                <a:gd name="T9" fmla="*/ 44 h 445"/>
                <a:gd name="T10" fmla="*/ 5339 w 5760"/>
                <a:gd name="T11" fmla="*/ 18 h 445"/>
                <a:gd name="T12" fmla="*/ 5257 w 5760"/>
                <a:gd name="T13" fmla="*/ 7 h 445"/>
                <a:gd name="T14" fmla="*/ 4976 w 5760"/>
                <a:gd name="T15" fmla="*/ 22 h 445"/>
                <a:gd name="T16" fmla="*/ 4911 w 5760"/>
                <a:gd name="T17" fmla="*/ 55 h 445"/>
                <a:gd name="T18" fmla="*/ 4786 w 5760"/>
                <a:gd name="T19" fmla="*/ 77 h 445"/>
                <a:gd name="T20" fmla="*/ 4690 w 5760"/>
                <a:gd name="T21" fmla="*/ 87 h 445"/>
                <a:gd name="T22" fmla="*/ 4612 w 5760"/>
                <a:gd name="T23" fmla="*/ 74 h 445"/>
                <a:gd name="T24" fmla="*/ 4548 w 5760"/>
                <a:gd name="T25" fmla="*/ 25 h 445"/>
                <a:gd name="T26" fmla="*/ 4464 w 5760"/>
                <a:gd name="T27" fmla="*/ 9 h 445"/>
                <a:gd name="T28" fmla="*/ 4360 w 5760"/>
                <a:gd name="T29" fmla="*/ 39 h 445"/>
                <a:gd name="T30" fmla="*/ 4186 w 5760"/>
                <a:gd name="T31" fmla="*/ 74 h 445"/>
                <a:gd name="T32" fmla="*/ 3970 w 5760"/>
                <a:gd name="T33" fmla="*/ 77 h 445"/>
                <a:gd name="T34" fmla="*/ 3760 w 5760"/>
                <a:gd name="T35" fmla="*/ 77 h 445"/>
                <a:gd name="T36" fmla="*/ 3604 w 5760"/>
                <a:gd name="T37" fmla="*/ 74 h 445"/>
                <a:gd name="T38" fmla="*/ 3544 w 5760"/>
                <a:gd name="T39" fmla="*/ 50 h 445"/>
                <a:gd name="T40" fmla="*/ 3478 w 5760"/>
                <a:gd name="T41" fmla="*/ 44 h 445"/>
                <a:gd name="T42" fmla="*/ 3430 w 5760"/>
                <a:gd name="T43" fmla="*/ 55 h 445"/>
                <a:gd name="T44" fmla="*/ 3370 w 5760"/>
                <a:gd name="T45" fmla="*/ 74 h 445"/>
                <a:gd name="T46" fmla="*/ 2998 w 5760"/>
                <a:gd name="T47" fmla="*/ 87 h 445"/>
                <a:gd name="T48" fmla="*/ 2819 w 5760"/>
                <a:gd name="T49" fmla="*/ 103 h 445"/>
                <a:gd name="T50" fmla="*/ 2717 w 5760"/>
                <a:gd name="T51" fmla="*/ 92 h 445"/>
                <a:gd name="T52" fmla="*/ 2685 w 5760"/>
                <a:gd name="T53" fmla="*/ 56 h 445"/>
                <a:gd name="T54" fmla="*/ 2633 w 5760"/>
                <a:gd name="T55" fmla="*/ 50 h 445"/>
                <a:gd name="T56" fmla="*/ 2533 w 5760"/>
                <a:gd name="T57" fmla="*/ 74 h 445"/>
                <a:gd name="T58" fmla="*/ 2419 w 5760"/>
                <a:gd name="T59" fmla="*/ 84 h 445"/>
                <a:gd name="T60" fmla="*/ 2297 w 5760"/>
                <a:gd name="T61" fmla="*/ 74 h 445"/>
                <a:gd name="T62" fmla="*/ 2249 w 5760"/>
                <a:gd name="T63" fmla="*/ 70 h 445"/>
                <a:gd name="T64" fmla="*/ 2160 w 5760"/>
                <a:gd name="T65" fmla="*/ 3 h 445"/>
                <a:gd name="T66" fmla="*/ 2023 w 5760"/>
                <a:gd name="T67" fmla="*/ 64 h 445"/>
                <a:gd name="T68" fmla="*/ 1769 w 5760"/>
                <a:gd name="T69" fmla="*/ 77 h 445"/>
                <a:gd name="T70" fmla="*/ 1535 w 5760"/>
                <a:gd name="T71" fmla="*/ 74 h 445"/>
                <a:gd name="T72" fmla="*/ 1457 w 5760"/>
                <a:gd name="T73" fmla="*/ 74 h 445"/>
                <a:gd name="T74" fmla="*/ 1403 w 5760"/>
                <a:gd name="T75" fmla="*/ 50 h 445"/>
                <a:gd name="T76" fmla="*/ 1349 w 5760"/>
                <a:gd name="T77" fmla="*/ 44 h 445"/>
                <a:gd name="T78" fmla="*/ 1283 w 5760"/>
                <a:gd name="T79" fmla="*/ 55 h 445"/>
                <a:gd name="T80" fmla="*/ 1115 w 5760"/>
                <a:gd name="T81" fmla="*/ 82 h 445"/>
                <a:gd name="T82" fmla="*/ 948 w 5760"/>
                <a:gd name="T83" fmla="*/ 118 h 445"/>
                <a:gd name="T84" fmla="*/ 708 w 5760"/>
                <a:gd name="T85" fmla="*/ 113 h 445"/>
                <a:gd name="T86" fmla="*/ 534 w 5760"/>
                <a:gd name="T87" fmla="*/ 74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74 h 445"/>
                <a:gd name="T98" fmla="*/ 192 w 5760"/>
                <a:gd name="T99" fmla="*/ 87 h 445"/>
                <a:gd name="T100" fmla="*/ 90 w 5760"/>
                <a:gd name="T101" fmla="*/ 87 h 445"/>
                <a:gd name="T102" fmla="*/ 0 w 5760"/>
                <a:gd name="T103" fmla="*/ 74 h 445"/>
                <a:gd name="T104" fmla="*/ 5685 w 5760"/>
                <a:gd name="T105" fmla="*/ 370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</p:spPr>
          <p:txBody>
            <a:bodyPr wrap="none" anchor="ctr"/>
            <a:lstStyle/>
            <a:p>
              <a:pPr>
                <a:defRPr/>
              </a:pPr>
              <a:endParaRPr lang="pl-PL" sz="1350"/>
            </a:p>
          </p:txBody>
        </p:sp>
        <p:sp>
          <p:nvSpPr>
            <p:cNvPr id="3100" name="Freeform 22">
              <a:extLst>
                <a:ext uri="{FF2B5EF4-FFF2-40B4-BE49-F238E27FC236}">
                  <a16:creationId xmlns:a16="http://schemas.microsoft.com/office/drawing/2014/main" id="{5039813C-E8BA-4EF4-8F52-EFA90E8F4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7" cy="171"/>
            </a:xfrm>
            <a:custGeom>
              <a:avLst/>
              <a:gdLst>
                <a:gd name="T0" fmla="*/ 4918 w 5770"/>
                <a:gd name="T1" fmla="*/ 41 h 174"/>
                <a:gd name="T2" fmla="*/ 4721 w 5770"/>
                <a:gd name="T3" fmla="*/ 84 h 174"/>
                <a:gd name="T4" fmla="*/ 4590 w 5770"/>
                <a:gd name="T5" fmla="*/ 66 h 174"/>
                <a:gd name="T6" fmla="*/ 4548 w 5770"/>
                <a:gd name="T7" fmla="*/ 29 h 174"/>
                <a:gd name="T8" fmla="*/ 4428 w 5770"/>
                <a:gd name="T9" fmla="*/ 29 h 174"/>
                <a:gd name="T10" fmla="*/ 4136 w 5770"/>
                <a:gd name="T11" fmla="*/ 72 h 174"/>
                <a:gd name="T12" fmla="*/ 3765 w 5770"/>
                <a:gd name="T13" fmla="*/ 78 h 174"/>
                <a:gd name="T14" fmla="*/ 3567 w 5770"/>
                <a:gd name="T15" fmla="*/ 47 h 174"/>
                <a:gd name="T16" fmla="*/ 3460 w 5770"/>
                <a:gd name="T17" fmla="*/ 35 h 174"/>
                <a:gd name="T18" fmla="*/ 3286 w 5770"/>
                <a:gd name="T19" fmla="*/ 66 h 174"/>
                <a:gd name="T20" fmla="*/ 2821 w 5770"/>
                <a:gd name="T21" fmla="*/ 98 h 174"/>
                <a:gd name="T22" fmla="*/ 2678 w 5770"/>
                <a:gd name="T23" fmla="*/ 66 h 174"/>
                <a:gd name="T24" fmla="*/ 2594 w 5770"/>
                <a:gd name="T25" fmla="*/ 63 h 174"/>
                <a:gd name="T26" fmla="*/ 2391 w 5770"/>
                <a:gd name="T27" fmla="*/ 84 h 174"/>
                <a:gd name="T28" fmla="*/ 2253 w 5770"/>
                <a:gd name="T29" fmla="*/ 59 h 174"/>
                <a:gd name="T30" fmla="*/ 2126 w 5770"/>
                <a:gd name="T31" fmla="*/ 29 h 174"/>
                <a:gd name="T32" fmla="*/ 1922 w 5770"/>
                <a:gd name="T33" fmla="*/ 78 h 174"/>
                <a:gd name="T34" fmla="*/ 1500 w 5770"/>
                <a:gd name="T35" fmla="*/ 69 h 174"/>
                <a:gd name="T36" fmla="*/ 1404 w 5770"/>
                <a:gd name="T37" fmla="*/ 35 h 174"/>
                <a:gd name="T38" fmla="*/ 1308 w 5770"/>
                <a:gd name="T39" fmla="*/ 35 h 174"/>
                <a:gd name="T40" fmla="*/ 1033 w 5770"/>
                <a:gd name="T41" fmla="*/ 98 h 174"/>
                <a:gd name="T42" fmla="*/ 652 w 5770"/>
                <a:gd name="T43" fmla="*/ 98 h 174"/>
                <a:gd name="T44" fmla="*/ 442 w 5770"/>
                <a:gd name="T45" fmla="*/ 41 h 174"/>
                <a:gd name="T46" fmla="*/ 377 w 5770"/>
                <a:gd name="T47" fmla="*/ 29 h 174"/>
                <a:gd name="T48" fmla="*/ 305 w 5770"/>
                <a:gd name="T49" fmla="*/ 72 h 174"/>
                <a:gd name="T50" fmla="*/ 144 w 5770"/>
                <a:gd name="T51" fmla="*/ 88 h 174"/>
                <a:gd name="T52" fmla="*/ 0 w 5770"/>
                <a:gd name="T53" fmla="*/ 66 h 174"/>
                <a:gd name="T54" fmla="*/ 167 w 5770"/>
                <a:gd name="T55" fmla="*/ 78 h 174"/>
                <a:gd name="T56" fmla="*/ 323 w 5770"/>
                <a:gd name="T57" fmla="*/ 59 h 174"/>
                <a:gd name="T58" fmla="*/ 383 w 5770"/>
                <a:gd name="T59" fmla="*/ 24 h 174"/>
                <a:gd name="T60" fmla="*/ 460 w 5770"/>
                <a:gd name="T61" fmla="*/ 35 h 174"/>
                <a:gd name="T62" fmla="*/ 706 w 5770"/>
                <a:gd name="T63" fmla="*/ 94 h 174"/>
                <a:gd name="T64" fmla="*/ 1075 w 5770"/>
                <a:gd name="T65" fmla="*/ 78 h 174"/>
                <a:gd name="T66" fmla="*/ 1320 w 5770"/>
                <a:gd name="T67" fmla="*/ 29 h 174"/>
                <a:gd name="T68" fmla="*/ 1416 w 5770"/>
                <a:gd name="T69" fmla="*/ 29 h 174"/>
                <a:gd name="T70" fmla="*/ 1536 w 5770"/>
                <a:gd name="T71" fmla="*/ 63 h 174"/>
                <a:gd name="T72" fmla="*/ 1946 w 5770"/>
                <a:gd name="T73" fmla="*/ 66 h 174"/>
                <a:gd name="T74" fmla="*/ 2210 w 5770"/>
                <a:gd name="T75" fmla="*/ 3 h 174"/>
                <a:gd name="T76" fmla="*/ 2325 w 5770"/>
                <a:gd name="T77" fmla="*/ 69 h 174"/>
                <a:gd name="T78" fmla="*/ 2534 w 5770"/>
                <a:gd name="T79" fmla="*/ 66 h 174"/>
                <a:gd name="T80" fmla="*/ 2690 w 5770"/>
                <a:gd name="T81" fmla="*/ 24 h 174"/>
                <a:gd name="T82" fmla="*/ 2767 w 5770"/>
                <a:gd name="T83" fmla="*/ 84 h 174"/>
                <a:gd name="T84" fmla="*/ 3077 w 5770"/>
                <a:gd name="T85" fmla="*/ 69 h 174"/>
                <a:gd name="T86" fmla="*/ 3436 w 5770"/>
                <a:gd name="T87" fmla="*/ 29 h 174"/>
                <a:gd name="T88" fmla="*/ 3532 w 5770"/>
                <a:gd name="T89" fmla="*/ 29 h 174"/>
                <a:gd name="T90" fmla="*/ 3681 w 5770"/>
                <a:gd name="T91" fmla="*/ 63 h 174"/>
                <a:gd name="T92" fmla="*/ 4028 w 5770"/>
                <a:gd name="T93" fmla="*/ 69 h 174"/>
                <a:gd name="T94" fmla="*/ 4369 w 5770"/>
                <a:gd name="T95" fmla="*/ 29 h 174"/>
                <a:gd name="T96" fmla="*/ 4524 w 5770"/>
                <a:gd name="T97" fmla="*/ 6 h 174"/>
                <a:gd name="T98" fmla="*/ 4578 w 5770"/>
                <a:gd name="T99" fmla="*/ 35 h 174"/>
                <a:gd name="T100" fmla="*/ 4674 w 5770"/>
                <a:gd name="T101" fmla="*/ 72 h 174"/>
                <a:gd name="T102" fmla="*/ 4852 w 5770"/>
                <a:gd name="T103" fmla="*/ 59 h 174"/>
                <a:gd name="T104" fmla="*/ 5043 w 5770"/>
                <a:gd name="T105" fmla="*/ 14 h 174"/>
                <a:gd name="T106" fmla="*/ 5205 w 5770"/>
                <a:gd name="T107" fmla="*/ 9 h 174"/>
                <a:gd name="T108" fmla="*/ 5378 w 5770"/>
                <a:gd name="T109" fmla="*/ 29 h 174"/>
                <a:gd name="T110" fmla="*/ 5390 w 5770"/>
                <a:gd name="T111" fmla="*/ 47 h 174"/>
                <a:gd name="T112" fmla="*/ 5581 w 5770"/>
                <a:gd name="T113" fmla="*/ 63 h 174"/>
                <a:gd name="T114" fmla="*/ 5635 w 5770"/>
                <a:gd name="T115" fmla="*/ 69 h 174"/>
                <a:gd name="T116" fmla="*/ 5402 w 5770"/>
                <a:gd name="T117" fmla="*/ 63 h 174"/>
                <a:gd name="T118" fmla="*/ 5378 w 5770"/>
                <a:gd name="T119" fmla="*/ 35 h 174"/>
                <a:gd name="T120" fmla="*/ 5318 w 5770"/>
                <a:gd name="T121" fmla="*/ 29 h 174"/>
                <a:gd name="T122" fmla="*/ 5144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>
                <a:defRPr/>
              </a:pPr>
              <a:endParaRPr lang="pl-PL" sz="1350"/>
            </a:p>
          </p:txBody>
        </p:sp>
      </p:grpSp>
      <p:sp>
        <p:nvSpPr>
          <p:cNvPr id="1047" name="Rectangle 23">
            <a:extLst>
              <a:ext uri="{FF2B5EF4-FFF2-40B4-BE49-F238E27FC236}">
                <a16:creationId xmlns:a16="http://schemas.microsoft.com/office/drawing/2014/main" id="{9D625262-3530-41E5-86F8-DC8DDA7FA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60339"/>
            <a:ext cx="10966451" cy="137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tytułu</a:t>
            </a:r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C5B243DE-3F9E-422A-8058-F65F034FE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66451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konspektu</a:t>
            </a:r>
          </a:p>
          <a:p>
            <a:pPr lvl="1"/>
            <a:r>
              <a:rPr lang="en-GB"/>
              <a:t>Drugi poziom konspektu</a:t>
            </a:r>
          </a:p>
          <a:p>
            <a:pPr lvl="2"/>
            <a:r>
              <a:rPr lang="en-GB"/>
              <a:t>Trzeci poziom konspektu</a:t>
            </a:r>
          </a:p>
          <a:p>
            <a:pPr lvl="3"/>
            <a:r>
              <a:rPr lang="en-GB"/>
              <a:t>Czwarty poziom konspektu</a:t>
            </a:r>
          </a:p>
          <a:p>
            <a:pPr lvl="4"/>
            <a:r>
              <a:rPr lang="en-GB"/>
              <a:t>Piąty poziom konspektu</a:t>
            </a:r>
          </a:p>
          <a:p>
            <a:pPr lvl="4"/>
            <a:r>
              <a:rPr lang="en-GB"/>
              <a:t>Szósty poziom konspektu</a:t>
            </a:r>
          </a:p>
          <a:p>
            <a:pPr lvl="4"/>
            <a:r>
              <a:rPr lang="en-GB"/>
              <a:t>Siódmy poziom konspektu</a:t>
            </a:r>
          </a:p>
          <a:p>
            <a:pPr lvl="4"/>
            <a:r>
              <a:rPr lang="en-GB"/>
              <a:t>Ósmy poziom konspektu</a:t>
            </a:r>
          </a:p>
          <a:p>
            <a:pPr lvl="4"/>
            <a:r>
              <a:rPr lang="en-GB"/>
              <a:t>Dziewiąty poziom konspektu</a:t>
            </a:r>
          </a:p>
        </p:txBody>
      </p:sp>
      <p:sp>
        <p:nvSpPr>
          <p:cNvPr id="1049" name="Rectangle 25">
            <a:extLst>
              <a:ext uri="{FF2B5EF4-FFF2-40B4-BE49-F238E27FC236}">
                <a16:creationId xmlns:a16="http://schemas.microsoft.com/office/drawing/2014/main" id="{4AA36F06-5901-41E9-8571-EA7FBEA0E1B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8400"/>
            <a:ext cx="3854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50" name="Rectangle 26">
            <a:extLst>
              <a:ext uri="{FF2B5EF4-FFF2-40B4-BE49-F238E27FC236}">
                <a16:creationId xmlns:a16="http://schemas.microsoft.com/office/drawing/2014/main" id="{3E5CF536-F2EC-424B-A8F8-40B929E4F7D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AB79AC-7860-43DD-9EB6-6EF91A80984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51" name="Rectangle 27">
            <a:extLst>
              <a:ext uri="{FF2B5EF4-FFF2-40B4-BE49-F238E27FC236}">
                <a16:creationId xmlns:a16="http://schemas.microsoft.com/office/drawing/2014/main" id="{1204F4A1-83C9-4892-AD0B-469167F0A03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8400"/>
            <a:ext cx="2838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9778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2pPr>
      <a:lvl3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3pPr>
      <a:lvl4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4pPr>
      <a:lvl5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5pPr>
      <a:lvl6pPr marL="18859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6pPr>
      <a:lvl7pPr marL="22288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7pPr>
      <a:lvl8pPr marL="25717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8pPr>
      <a:lvl9pPr marL="29146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9pPr>
    </p:titleStyle>
    <p:bodyStyle>
      <a:lvl1pPr marL="257175" indent="-257175" algn="l" defTabSz="33655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defTabSz="33655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857250" indent="-171450" algn="l" defTabSz="33655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2001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5430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18859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2288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25717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29146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cek.wiewiorowski@prawo.ug.edu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8AD13826-EBD2-42F3-A90A-F78077C165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3425" y="0"/>
            <a:ext cx="8713788" cy="908050"/>
          </a:xfrm>
        </p:spPr>
        <p:txBody>
          <a:bodyPr/>
          <a:lstStyle/>
          <a:p>
            <a:pPr defTabSz="336947" eaLnBrk="1" hangingPunct="1">
              <a:buClrTx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/>
            </a:pPr>
            <a:r>
              <a:rPr lang="pl-PL" sz="2800" dirty="0">
                <a:latin typeface="Arial" panose="020B0604020202020204" pitchFamily="34" charset="0"/>
              </a:rPr>
              <a:t>Prawo rzymskie – Posiadanie i prawa rzeczowe II - III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87E724EC-CB94-4C35-A80D-87C13FFA947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631950" y="1376363"/>
            <a:ext cx="8813800" cy="5148262"/>
          </a:xfrm>
        </p:spPr>
        <p:txBody>
          <a:bodyPr vert="horz" wrap="square" lIns="67500" tIns="35100" rIns="67500" bIns="35100" numCol="1" anchor="t" anchorCtr="0" compatLnSpc="1">
            <a:prstTxWarp prst="textNoShape">
              <a:avLst/>
            </a:prstTxWarp>
          </a:bodyPr>
          <a:lstStyle/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dr hab. Jacek Wiewiorowski, profesor uczelni 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Kierownik Zakładu Prawa Rzymskiego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Katedra Prawa Cywilnego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8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</a:rPr>
              <a:t>Konsultacje:</a:t>
            </a:r>
            <a:endParaRPr lang="pl-PL" sz="18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wtorek, godz. </a:t>
            </a:r>
            <a:r>
              <a:rPr lang="pl-PL" sz="1800">
                <a:latin typeface="Arial" panose="020B0604020202020204" pitchFamily="34" charset="0"/>
              </a:rPr>
              <a:t>16.30-18.00 </a:t>
            </a:r>
            <a:r>
              <a:rPr lang="pl-PL" sz="1800" dirty="0">
                <a:latin typeface="Arial" panose="020B0604020202020204" pitchFamily="34" charset="0"/>
              </a:rPr>
              <a:t>(MS </a:t>
            </a:r>
            <a:r>
              <a:rPr lang="pl-PL" sz="1800" dirty="0" err="1">
                <a:latin typeface="Arial" panose="020B0604020202020204" pitchFamily="34" charset="0"/>
              </a:rPr>
              <a:t>Teams</a:t>
            </a:r>
            <a:r>
              <a:rPr lang="pl-PL" sz="1800" dirty="0">
                <a:latin typeface="Arial" panose="020B0604020202020204" pitchFamily="34" charset="0"/>
              </a:rPr>
              <a:t>)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8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</a:rPr>
              <a:t>Kontakt</a:t>
            </a:r>
            <a:r>
              <a:rPr lang="pl-PL" sz="1800" dirty="0">
                <a:latin typeface="Arial" panose="020B0604020202020204" pitchFamily="34" charset="0"/>
              </a:rPr>
              <a:t>: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it-IT" sz="1800" dirty="0">
                <a:latin typeface="Arial" panose="020B0604020202020204" pitchFamily="34" charset="0"/>
              </a:rPr>
              <a:t>E-mail: </a:t>
            </a:r>
            <a:r>
              <a:rPr lang="it-IT" sz="1800" dirty="0">
                <a:latin typeface="Arial" panose="020B0604020202020204" pitchFamily="34" charset="0"/>
                <a:hlinkClick r:id="rId3"/>
              </a:rPr>
              <a:t>jacek.wiewiorowski@prawo.ug.edu.pl</a:t>
            </a:r>
            <a:endParaRPr lang="pl-PL" sz="18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it-IT" sz="1800" dirty="0">
                <a:latin typeface="Arial" panose="020B0604020202020204" pitchFamily="34" charset="0"/>
              </a:rPr>
              <a:t>Telefon: +48 58 523 29 50</a:t>
            </a:r>
            <a:endParaRPr lang="pl-PL" sz="18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Pokój  4039 </a:t>
            </a:r>
            <a:r>
              <a:rPr lang="pl-PL" sz="1800" dirty="0" err="1">
                <a:latin typeface="Arial" panose="020B0604020202020204" pitchFamily="34" charset="0"/>
              </a:rPr>
              <a:t>WPiA</a:t>
            </a:r>
            <a:r>
              <a:rPr lang="pl-PL" sz="1800" dirty="0">
                <a:latin typeface="Arial" panose="020B0604020202020204" pitchFamily="34" charset="0"/>
              </a:rPr>
              <a:t> UG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E-mail do sekretariatu: sekretariat04@prawo.ug.edu.pl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Telefon do sekretariatu: +48 58 523 28 51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80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</a:rPr>
              <a:t>Strona Zakładu Prawa Rzymskiego</a:t>
            </a:r>
            <a:r>
              <a:rPr lang="pl-PL" sz="1800" dirty="0">
                <a:latin typeface="Arial" panose="020B0604020202020204" pitchFamily="34" charset="0"/>
              </a:rPr>
              <a:t>:  http://www.praworzymskie.ug.edu.pl/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8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</a:rPr>
              <a:t>Dalsze informacje</a:t>
            </a:r>
            <a:r>
              <a:rPr lang="pl-PL" sz="1800" dirty="0">
                <a:latin typeface="Arial" panose="020B0604020202020204" pitchFamily="34" charset="0"/>
              </a:rPr>
              <a:t>: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http://prawo.ug.edu.pl/pracownik/59485/jacek_wiewiorowski</a:t>
            </a:r>
          </a:p>
        </p:txBody>
      </p:sp>
    </p:spTree>
    <p:extLst>
      <p:ext uri="{BB962C8B-B14F-4D97-AF65-F5344CB8AC3E}">
        <p14:creationId xmlns:p14="http://schemas.microsoft.com/office/powerpoint/2010/main" val="6070797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29673"/>
          </a:xfrm>
        </p:spPr>
        <p:txBody>
          <a:bodyPr/>
          <a:lstStyle/>
          <a:p>
            <a:pPr algn="l"/>
            <a:r>
              <a:rPr lang="pl-PL" sz="3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</a:t>
            </a:r>
            <a:r>
              <a:rPr lang="pl-PL" sz="3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servitutes</a:t>
            </a:r>
            <a:r>
              <a:rPr lang="pl-PL" sz="3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personarum</a:t>
            </a:r>
            <a:endParaRPr lang="pl-PL" sz="34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127" y="812799"/>
            <a:ext cx="11512525" cy="5314951"/>
          </a:xfrm>
        </p:spPr>
        <p:txBody>
          <a:bodyPr/>
          <a:lstStyle/>
          <a:p>
            <a:pPr algn="just"/>
            <a:r>
              <a:rPr lang="pl-PL" sz="2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Usus 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używanie: z pewnością owoce rzeczy konieczne do własnego, codziennego użytku uprawnionego </a:t>
            </a:r>
          </a:p>
          <a:p>
            <a:pPr algn="just"/>
            <a:endParaRPr lang="pl-PL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6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Habitatio</a:t>
            </a:r>
            <a:r>
              <a:rPr lang="pl-PL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sz="26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operae</a:t>
            </a:r>
            <a:r>
              <a:rPr lang="pl-PL" sz="2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servorum</a:t>
            </a:r>
            <a:r>
              <a:rPr lang="pl-PL" sz="2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l-PL" sz="26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animalium</a:t>
            </a:r>
            <a:r>
              <a:rPr lang="pl-PL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dyskutowane jako formy użytkowania i wyodrębnione C. 3.33.13 – a. 530; I. 2,5</a:t>
            </a:r>
          </a:p>
          <a:p>
            <a:pPr algn="just"/>
            <a:endParaRPr lang="pl-PL" sz="2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pl-PL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także prawa na rzeczach niematerialnych (renta, regalia, dziesięciny, pobór rekruta) </a:t>
            </a:r>
          </a:p>
          <a:p>
            <a:pPr marL="0" indent="0" algn="just"/>
            <a:endParaRPr lang="pl-PL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Popularny podział</a:t>
            </a:r>
            <a:r>
              <a:rPr lang="pl-PL" sz="2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servitutes</a:t>
            </a:r>
            <a:r>
              <a:rPr lang="pl-PL" sz="2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praediorum</a:t>
            </a:r>
            <a:r>
              <a:rPr lang="pl-PL" sz="2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2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servitutes</a:t>
            </a:r>
            <a:r>
              <a:rPr lang="pl-PL" sz="2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personarum</a:t>
            </a:r>
            <a:endParaRPr lang="pl-PL" sz="26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Inny znany</a:t>
            </a:r>
            <a:r>
              <a:rPr lang="pl-PL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pl-PL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servitus</a:t>
            </a:r>
            <a:r>
              <a:rPr lang="pl-PL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mere</a:t>
            </a:r>
            <a:r>
              <a:rPr lang="pl-PL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personalis</a:t>
            </a:r>
            <a:r>
              <a:rPr lang="pl-PL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(niewola) - </a:t>
            </a:r>
            <a:r>
              <a:rPr lang="pl-PL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ervitutes</a:t>
            </a:r>
            <a:r>
              <a:rPr lang="pl-PL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mere</a:t>
            </a:r>
            <a:r>
              <a:rPr lang="pl-PL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realis</a:t>
            </a:r>
            <a:r>
              <a:rPr lang="pl-PL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służebności czysto rzeczowe - gruntowe) - </a:t>
            </a:r>
            <a:r>
              <a:rPr lang="pl-PL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servitutes</a:t>
            </a:r>
            <a:r>
              <a:rPr lang="pl-PL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mixti</a:t>
            </a:r>
            <a:r>
              <a:rPr lang="pl-PL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servitutes</a:t>
            </a:r>
            <a:r>
              <a:rPr lang="pl-PL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personarum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Marcjana)</a:t>
            </a:r>
          </a:p>
          <a:p>
            <a:pPr marL="0" indent="0" algn="just"/>
            <a:endParaRPr lang="pl-PL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6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165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97565"/>
          </a:xfrm>
        </p:spPr>
        <p:txBody>
          <a:bodyPr/>
          <a:lstStyle/>
          <a:p>
            <a:pPr algn="l"/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Emphyteusis</a:t>
            </a:r>
            <a: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superficies</a:t>
            </a:r>
            <a:endParaRPr lang="pl-PL" sz="28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126" y="397565"/>
            <a:ext cx="11936595" cy="5730186"/>
          </a:xfrm>
        </p:spPr>
        <p:txBody>
          <a:bodyPr/>
          <a:lstStyle/>
          <a:p>
            <a:pPr algn="just"/>
            <a:r>
              <a:rPr lang="pl-PL" sz="2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Republika</a:t>
            </a:r>
            <a:r>
              <a:rPr lang="pl-PL" sz="2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censores</a:t>
            </a:r>
            <a:r>
              <a:rPr lang="pl-PL" sz="2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dziedziczna i zbywalna dzierżawa gruntów prowincjonalnych, gminnych i państwowych -</a:t>
            </a:r>
            <a:r>
              <a:rPr lang="pl-PL" sz="21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agri</a:t>
            </a:r>
            <a:r>
              <a:rPr lang="pl-PL" sz="21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vectigales</a:t>
            </a:r>
            <a:r>
              <a:rPr lang="pl-PL" sz="21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1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vectigal</a:t>
            </a:r>
            <a:r>
              <a:rPr lang="pl-PL" sz="21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just"/>
            <a:r>
              <a:rPr lang="pl-PL" sz="21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Pretorska ochrona posesoryjna</a:t>
            </a:r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1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interdictum</a:t>
            </a:r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uti</a:t>
            </a:r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possidetis</a:t>
            </a:r>
            <a:r>
              <a:rPr lang="pl-PL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oraz wzorowana na </a:t>
            </a:r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rei </a:t>
            </a:r>
            <a:r>
              <a:rPr lang="pl-PL" sz="21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vindicatio</a:t>
            </a:r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skuteczna </a:t>
            </a:r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erga </a:t>
            </a:r>
            <a:r>
              <a:rPr lang="pl-PL" sz="21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omnes</a:t>
            </a:r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skarga</a:t>
            </a:r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rem</a:t>
            </a:r>
            <a:endParaRPr lang="pl-PL" sz="21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Hellenistyczny wzorzec -</a:t>
            </a:r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21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1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emphyteuticarium</a:t>
            </a:r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akceptacja: C. 4.66.1 (Zenon – a. 480): właściciel – prawo pierwokupu</a:t>
            </a:r>
          </a:p>
          <a:p>
            <a:pPr algn="just"/>
            <a:endParaRPr lang="pl-PL" sz="2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100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Superficies</a:t>
            </a:r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prawo </a:t>
            </a:r>
            <a:r>
              <a:rPr lang="pl-PL" sz="2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powierzchn</a:t>
            </a:r>
            <a:r>
              <a:rPr lang="pl-PL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/zabudowy: dziedziczne i zbywalne prawo do odpłatnego korzystania ze stojącego na cudzym gruncie budynku (konsekwencja </a:t>
            </a:r>
            <a:r>
              <a:rPr lang="pl-PL" sz="21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superficies</a:t>
            </a:r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solo </a:t>
            </a:r>
            <a:r>
              <a:rPr lang="pl-PL" sz="21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cedit</a:t>
            </a:r>
            <a:r>
              <a:rPr lang="pl-PL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1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vectigal</a:t>
            </a:r>
            <a:r>
              <a:rPr lang="pl-PL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lub </a:t>
            </a:r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solarium </a:t>
            </a:r>
            <a:r>
              <a:rPr lang="pl-PL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(właściciel – brak prawa pierwokupu)</a:t>
            </a:r>
          </a:p>
          <a:p>
            <a:pPr algn="just"/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Pretorska ochrona posesoryjna – wzorowany na</a:t>
            </a:r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interdictum</a:t>
            </a:r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uti</a:t>
            </a:r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possidetis</a:t>
            </a:r>
            <a:r>
              <a:rPr lang="pl-PL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interdictum</a:t>
            </a:r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l-PL" sz="21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superficiebus</a:t>
            </a:r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oraz rzeczowa skarga petytoryjna </a:t>
            </a:r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factum</a:t>
            </a:r>
            <a:r>
              <a:rPr lang="pl-PL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przy nabyciu </a:t>
            </a:r>
            <a:r>
              <a:rPr lang="pl-PL" sz="21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superficies</a:t>
            </a:r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 osoby nie będącej właścicielem: </a:t>
            </a:r>
            <a:r>
              <a:rPr lang="pl-PL" sz="21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Publiciana</a:t>
            </a:r>
            <a:endParaRPr lang="pl-PL" sz="21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1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 podstawie niezrozumienia istoty </a:t>
            </a:r>
            <a:r>
              <a:rPr lang="pl-PL" sz="2100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1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emphyteticum</a:t>
            </a:r>
            <a:r>
              <a:rPr lang="pl-PL" sz="21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dominium </a:t>
            </a:r>
            <a:r>
              <a:rPr lang="pl-PL" sz="2100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directum</a:t>
            </a:r>
            <a:r>
              <a:rPr lang="pl-PL" sz="21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21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dominium </a:t>
            </a:r>
            <a:r>
              <a:rPr lang="pl-PL" sz="2100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utile</a:t>
            </a:r>
            <a:endParaRPr lang="pl-PL" sz="2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Prawo zabudowy </a:t>
            </a:r>
            <a:r>
              <a:rPr lang="pl-PL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sz="21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wzorce rzymskie (niektóre kodeksy); emfiteuza (włoski k.c. z 1942 r.)</a:t>
            </a:r>
          </a:p>
          <a:p>
            <a:pPr algn="just"/>
            <a:r>
              <a:rPr lang="pl-PL" sz="2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Odrębność polska: użytkowanie wieczyste</a:t>
            </a:r>
            <a:endParaRPr lang="pl-PL" sz="21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758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E7413B-C194-497F-8DA5-40A0D1D3E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"/>
            <a:ext cx="8224838" cy="1268413"/>
          </a:xfrm>
        </p:spPr>
        <p:txBody>
          <a:bodyPr>
            <a:normAutofit/>
          </a:bodyPr>
          <a:lstStyle/>
          <a:p>
            <a:pPr defTabSz="336947">
              <a:lnSpc>
                <a:spcPct val="90000"/>
              </a:lnSpc>
              <a:defRPr/>
            </a:pPr>
            <a:r>
              <a:rPr lang="pl-PL" sz="3150" dirty="0"/>
              <a:t>Kolejny wykład: </a:t>
            </a:r>
            <a:r>
              <a:rPr lang="pl-PL" sz="3150" i="1" dirty="0"/>
              <a:t>Zobowiązania </a:t>
            </a:r>
            <a:r>
              <a:rPr lang="pl-PL" sz="3150" dirty="0"/>
              <a:t>(wskazówki bibliograficzne)</a:t>
            </a:r>
            <a:endParaRPr lang="pl-PL" sz="3150" i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46E6AF-3F03-4435-94CB-164BD6C75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3792" y="2057401"/>
            <a:ext cx="9132248" cy="3394472"/>
          </a:xfrm>
        </p:spPr>
        <p:txBody>
          <a:bodyPr>
            <a:noAutofit/>
          </a:bodyPr>
          <a:lstStyle/>
          <a:p>
            <a:pPr defTabSz="336947">
              <a:lnSpc>
                <a:spcPct val="90000"/>
              </a:lnSpc>
              <a:defRPr/>
            </a:pPr>
            <a:r>
              <a:rPr lang="pl-PL" sz="1800" dirty="0">
                <a:effectLst/>
                <a:latin typeface="Arial" panose="020B0604020202020204" pitchFamily="34" charset="0"/>
              </a:rPr>
              <a:t>T. </a:t>
            </a:r>
            <a:r>
              <a:rPr lang="pl-PL" sz="1800" dirty="0" err="1">
                <a:effectLst/>
                <a:latin typeface="Arial" panose="020B0604020202020204" pitchFamily="34" charset="0"/>
              </a:rPr>
              <a:t>Giaro</a:t>
            </a:r>
            <a:r>
              <a:rPr lang="pl-PL" sz="1800" dirty="0">
                <a:effectLst/>
                <a:latin typeface="Arial" panose="020B0604020202020204" pitchFamily="34" charset="0"/>
              </a:rPr>
              <a:t>, W. </a:t>
            </a:r>
            <a:r>
              <a:rPr lang="pl-PL" sz="1800" dirty="0" err="1">
                <a:effectLst/>
                <a:latin typeface="Arial" panose="020B0604020202020204" pitchFamily="34" charset="0"/>
              </a:rPr>
              <a:t>Dajczak</a:t>
            </a:r>
            <a:r>
              <a:rPr lang="pl-PL" sz="1800" dirty="0">
                <a:effectLst/>
                <a:latin typeface="Arial" panose="020B0604020202020204" pitchFamily="34" charset="0"/>
              </a:rPr>
              <a:t>, F. </a:t>
            </a:r>
            <a:r>
              <a:rPr lang="pl-PL" sz="1800" dirty="0" err="1">
                <a:effectLst/>
                <a:latin typeface="Arial" panose="020B0604020202020204" pitchFamily="34" charset="0"/>
              </a:rPr>
              <a:t>Longchamps</a:t>
            </a:r>
            <a:r>
              <a:rPr lang="pl-PL" sz="1800" dirty="0">
                <a:effectLst/>
                <a:latin typeface="Arial" panose="020B0604020202020204" pitchFamily="34" charset="0"/>
              </a:rPr>
              <a:t> de </a:t>
            </a:r>
            <a:r>
              <a:rPr lang="pl-PL" sz="1800" dirty="0" err="1">
                <a:effectLst/>
                <a:latin typeface="Arial" panose="020B0604020202020204" pitchFamily="34" charset="0"/>
              </a:rPr>
              <a:t>Bérier</a:t>
            </a:r>
            <a:r>
              <a:rPr lang="pl-PL" sz="1800" dirty="0">
                <a:effectLst/>
                <a:latin typeface="Arial" panose="020B0604020202020204" pitchFamily="34" charset="0"/>
              </a:rPr>
              <a:t>, </a:t>
            </a:r>
            <a:r>
              <a:rPr lang="pl-PL" sz="1800" i="1" dirty="0">
                <a:effectLst/>
                <a:latin typeface="Arial" panose="020B0604020202020204" pitchFamily="34" charset="0"/>
              </a:rPr>
              <a:t>Prawo rzymskie. U podstaw prawa prywatnego</a:t>
            </a:r>
            <a:r>
              <a:rPr lang="pl-PL" sz="1800" dirty="0">
                <a:effectLst/>
                <a:latin typeface="Arial" panose="020B0604020202020204" pitchFamily="34" charset="0"/>
              </a:rPr>
              <a:t>, Warszawa 2018, s. 463-602</a:t>
            </a:r>
          </a:p>
          <a:p>
            <a:pPr defTabSz="336947">
              <a:lnSpc>
                <a:spcPct val="90000"/>
              </a:lnSpc>
              <a:defRPr/>
            </a:pPr>
            <a:endParaRPr lang="pl-PL" sz="1800" dirty="0">
              <a:effectLst/>
              <a:latin typeface="Arial" panose="020B0604020202020204" pitchFamily="34" charset="0"/>
            </a:endParaRPr>
          </a:p>
          <a:p>
            <a:pPr defTabSz="336947">
              <a:lnSpc>
                <a:spcPct val="90000"/>
              </a:lnSpc>
              <a:defRPr/>
            </a:pPr>
            <a:r>
              <a:rPr lang="pl-PL" sz="180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UWAGA: treści podane małą czcionką oraz podane na szarym tle mają charakter dodatkowy, tj. należy je przeczytać ale nie są konieczne do opanowania. </a:t>
            </a:r>
          </a:p>
          <a:p>
            <a:pPr defTabSz="336947">
              <a:lnSpc>
                <a:spcPct val="90000"/>
              </a:lnSpc>
              <a:defRPr/>
            </a:pPr>
            <a:r>
              <a:rPr lang="pl-PL" sz="180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UWAGA: Zrealizuj zadania podane w dziale „Po przeczytaniu”</a:t>
            </a:r>
          </a:p>
          <a:p>
            <a:pPr defTabSz="336947">
              <a:lnSpc>
                <a:spcPct val="90000"/>
              </a:lnSpc>
              <a:defRPr/>
            </a:pPr>
            <a:endParaRPr lang="pl-PL" sz="1800" dirty="0"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defTabSz="336947">
              <a:lnSpc>
                <a:spcPct val="90000"/>
              </a:lnSpc>
              <a:defRPr/>
            </a:pPr>
            <a:r>
              <a:rPr lang="pl-PL" sz="1800" dirty="0">
                <a:effectLst/>
                <a:latin typeface="Arial" panose="020B0604020202020204" pitchFamily="34" charset="0"/>
              </a:rPr>
              <a:t>K. Kolańczyk, </a:t>
            </a:r>
            <a:r>
              <a:rPr lang="pl-PL" sz="1800" i="1" dirty="0">
                <a:effectLst/>
                <a:latin typeface="Arial" panose="020B0604020202020204" pitchFamily="34" charset="0"/>
              </a:rPr>
              <a:t>Prawo rzymskie</a:t>
            </a:r>
            <a:r>
              <a:rPr lang="pl-PL" sz="1800" dirty="0">
                <a:effectLst/>
                <a:latin typeface="Arial" panose="020B0604020202020204" pitchFamily="34" charset="0"/>
              </a:rPr>
              <a:t>, Warszawa 2007, paragrafy 122-154 </a:t>
            </a:r>
          </a:p>
          <a:p>
            <a:pPr defTabSz="336947">
              <a:lnSpc>
                <a:spcPct val="90000"/>
              </a:lnSpc>
              <a:defRPr/>
            </a:pPr>
            <a:endParaRPr lang="pl-PL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803563"/>
            <a:ext cx="10358967" cy="221673"/>
          </a:xfrm>
        </p:spPr>
        <p:txBody>
          <a:bodyPr/>
          <a:lstStyle/>
          <a:p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Prawa rzeczowe ograniczone</a:t>
            </a:r>
            <a: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iura</a:t>
            </a:r>
            <a: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re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aliena</a:t>
            </a:r>
            <a: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(termin justyniański)</a:t>
            </a:r>
            <a:b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8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891" y="904875"/>
            <a:ext cx="12053454" cy="5222875"/>
          </a:xfrm>
        </p:spPr>
        <p:txBody>
          <a:bodyPr/>
          <a:lstStyle/>
          <a:p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Odpowiadają treściowo jakiemuś wycinkowi prawa własności, nigdy jednak nie osiągając jej pełnego rozmiaru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possidendi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utendi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abuntendi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et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fruendi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disponendi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Prawo własności różni się od praw na rzeczy cudzej cechą elastyczności: tylko ono ma zdolność powracania do swej poprzedniej pełni po odpadnięciu ograniczeń, podczas gdy prawa na rzeczy cudzej zachowują zawsze ten sam rozmiar</a:t>
            </a:r>
          </a:p>
          <a:p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Podział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buFontTx/>
              <a:buChar char="-"/>
            </a:pP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prawa do korzystania z rzeczy: służebności gruntowe (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servitutes</a:t>
            </a:r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praediorum</a:t>
            </a:r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rusticorum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urbanorum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 osobiste (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servituses</a:t>
            </a:r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personarum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podział i pojęcie III w.– znane wcześniej jako uprawnienia - </a:t>
            </a:r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usus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usufructus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dzierżawa wieczysta (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emphyteusis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 prawo zabudowy (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superficies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>
              <a:buFontTx/>
              <a:buChar char="-"/>
            </a:pP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prawa zastawnicze (różne formy zastawu, związane z istnieniem stosunków obligacyjnych) </a:t>
            </a:r>
          </a:p>
        </p:txBody>
      </p:sp>
    </p:spTree>
    <p:extLst>
      <p:ext uri="{BB962C8B-B14F-4D97-AF65-F5344CB8AC3E}">
        <p14:creationId xmlns:p14="http://schemas.microsoft.com/office/powerpoint/2010/main" val="218764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20072" y="-64655"/>
            <a:ext cx="11393440" cy="581891"/>
          </a:xfrm>
        </p:spPr>
        <p:txBody>
          <a:bodyPr/>
          <a:lstStyle/>
          <a:p>
            <a:r>
              <a:rPr lang="pl-PL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Ogólne zasady dotyczące służebności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891" y="83128"/>
            <a:ext cx="12053454" cy="6044624"/>
          </a:xfrm>
        </p:spPr>
        <p:txBody>
          <a:bodyPr/>
          <a:lstStyle/>
          <a:p>
            <a:pPr algn="just"/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l-PL" sz="2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pl-PL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sformułowanie reguł wspólnych dla </a:t>
            </a:r>
            <a:r>
              <a:rPr lang="pl-PL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servitutes</a:t>
            </a:r>
            <a:r>
              <a:rPr lang="pl-PL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praediorum</a:t>
            </a:r>
            <a:r>
              <a:rPr lang="pl-PL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servitutes</a:t>
            </a:r>
            <a:r>
              <a:rPr lang="pl-PL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personarum</a:t>
            </a:r>
            <a:r>
              <a:rPr lang="pl-PL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minimalizacja obciążeń właściciela (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praesumptio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libertatis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just"/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servitus in faciendo consistere nequ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służebność nie polega na działaniu (poza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servitus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oneris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ferendi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2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servitus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servitutis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potest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nie można ustanowić służebności na </a:t>
            </a:r>
            <a:r>
              <a:rPr lang="pl-PL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służebnośc</a:t>
            </a:r>
            <a:endParaRPr lang="pl-P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it-IT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Nemini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it-IT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nulli res sua servit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nie można mieć służebności na własnej rzeczy</a:t>
            </a:r>
          </a:p>
          <a:p>
            <a:pPr algn="just">
              <a:buFontTx/>
              <a:buChar char="-"/>
            </a:pP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servitutibus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civiliter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utendum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służebność należy wykonywać w sposób oględny</a:t>
            </a:r>
          </a:p>
          <a:p>
            <a:pPr algn="just">
              <a:buFontTx/>
              <a:buChar char="-"/>
            </a:pPr>
            <a:endParaRPr lang="pl-PL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Dodatkowo służebności gruntowe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sąsiedztwo gruntów (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vicinitas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w prawie rzymskim z wyjątkami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trwała przyczyna (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perpetua causa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użyteczność a nie estetyka)</a:t>
            </a:r>
          </a:p>
          <a:p>
            <a:pPr marL="0" indent="0" algn="just"/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Zamknięty katalog służebności - nieznany prawu rzymskiemu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</p:txBody>
      </p:sp>
    </p:spTree>
    <p:extLst>
      <p:ext uri="{BB962C8B-B14F-4D97-AF65-F5344CB8AC3E}">
        <p14:creationId xmlns:p14="http://schemas.microsoft.com/office/powerpoint/2010/main" val="3359850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360219"/>
            <a:ext cx="10358967" cy="665018"/>
          </a:xfrm>
        </p:spPr>
        <p:txBody>
          <a:bodyPr/>
          <a:lstStyle/>
          <a:p>
            <a:r>
              <a:rPr lang="pl-PL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Służebności gruntowe (</a:t>
            </a:r>
            <a:r>
              <a:rPr lang="pl-PL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servitutes</a:t>
            </a:r>
            <a:r>
              <a:rPr lang="pl-PL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iura</a:t>
            </a:r>
            <a:r>
              <a:rPr lang="pl-PL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praediorum</a:t>
            </a:r>
            <a:r>
              <a:rPr lang="pl-PL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pl-PL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6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891" y="591126"/>
            <a:ext cx="12053454" cy="5536625"/>
          </a:xfrm>
        </p:spPr>
        <p:txBody>
          <a:bodyPr/>
          <a:lstStyle/>
          <a:p>
            <a:pPr algn="just"/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Uprawnionym do służebności gruntowej był każdoczesny właściciel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gruntu władnącego (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praedium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dominans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właściciel nieruchomości obciążonej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(gruntu służebnego –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praedium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serviens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zobowiązany był do tolerowania (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wpływu na nią ze strony uprawnionego lub do powstrzymania się od dopuszczalnych działań własnych (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facere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pl-PL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Służebności gruntowe były zbywalne tylko wraz z prawem własności gruntu (wiejskie i miejskie), któremu służyły – wieczyste </a:t>
            </a:r>
          </a:p>
          <a:p>
            <a:pPr algn="just"/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niepodzielne (poza użytkowaniem): ustanowienie służebności na gruncie wspólnym wymagało współdziałania wszystkich jego współwłaścicieli (podział gruntu – tyle służebności ile części wydzielonych w przypadku gruntu władnącego – dopuszczalne w przypadku gruntu służebnego) </a:t>
            </a:r>
          </a:p>
          <a:p>
            <a:pPr algn="just"/>
            <a:endParaRPr lang="pl-PL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Służebności gruntowe  - zakaz ustanawiania pod warunkiem rozwiązującym i na określony czas (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civile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jurysprudencja) –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honorarium: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ochrona w takich przypadkach właściciela gruntu służebnego za pomocą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exceptio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pacti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lub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exceptio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doli</a:t>
            </a:r>
            <a:endParaRPr lang="pl-PL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99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360219"/>
            <a:ext cx="10358967" cy="665018"/>
          </a:xfrm>
        </p:spPr>
        <p:txBody>
          <a:bodyPr/>
          <a:lstStyle/>
          <a:p>
            <a:r>
              <a:rPr lang="pl-PL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Służebności gruntowe (</a:t>
            </a:r>
            <a:r>
              <a:rPr lang="pl-PL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servitutes</a:t>
            </a:r>
            <a:r>
              <a:rPr lang="pl-PL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iura</a:t>
            </a:r>
            <a:r>
              <a:rPr lang="pl-PL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praediorum</a:t>
            </a:r>
            <a:r>
              <a:rPr lang="pl-PL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pl-PL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6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891" y="110836"/>
            <a:ext cx="12053454" cy="6016915"/>
          </a:xfrm>
        </p:spPr>
        <p:txBody>
          <a:bodyPr/>
          <a:lstStyle/>
          <a:p>
            <a:pPr algn="just"/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l-PL" sz="205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Ustanawiane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mancipatio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servitutes</a:t>
            </a:r>
            <a:r>
              <a:rPr lang="pl-PL" sz="2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praediorum</a:t>
            </a:r>
            <a:r>
              <a:rPr lang="pl-PL" sz="2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rusticorum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pl-PL" sz="2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iure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cessio</a:t>
            </a:r>
            <a:r>
              <a:rPr lang="pl-PL" sz="2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właściciel gruntu mógł przy jego formalnym zbyciu zastrzec służebność (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deductio</a:t>
            </a:r>
            <a:r>
              <a:rPr lang="pl-PL" sz="2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servitutis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na korzyść należącego do niego gruntu sąsiedniego;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legatum</a:t>
            </a:r>
            <a:r>
              <a:rPr lang="pl-PL" sz="2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vindicationem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orzeczenie sędziego w procesie działowym (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adiudicatio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pl-PL" sz="205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nieformalne umowy – ochrona pretorska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pactionibus</a:t>
            </a:r>
            <a:r>
              <a:rPr lang="pl-PL" sz="2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stipulationibus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grunty prowincjonalne; ‚ustawowe’: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pl-PL" sz="2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sepulchrum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(Italia – ustawa, prowincje - prawo cesarskie), ‚drogi koniecznej’; </a:t>
            </a:r>
            <a:r>
              <a:rPr lang="pl-PL" sz="2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późnoantyczne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servitutes</a:t>
            </a:r>
            <a:r>
              <a:rPr lang="pl-PL" sz="2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lege 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stosunkach sąsiedzkich (zwyczaj, prawo cesarskie) – rozwijane w średniowieczu; </a:t>
            </a:r>
          </a:p>
          <a:p>
            <a:pPr algn="just"/>
            <a:r>
              <a:rPr lang="pl-PL" sz="205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zasiedzenie - </a:t>
            </a:r>
            <a:r>
              <a:rPr lang="pl-PL" sz="205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usucapio</a:t>
            </a:r>
            <a:r>
              <a:rPr lang="pl-PL" sz="205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zakaz </a:t>
            </a:r>
            <a:r>
              <a:rPr lang="pl-PL" sz="2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Scribonia</a:t>
            </a:r>
            <a:r>
              <a:rPr lang="pl-PL" sz="2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 w. p.n.e.), dopuszczalne zasiedzenie wolności od służebności (dwa lata) oraz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</a:t>
            </a:r>
            <a:r>
              <a:rPr lang="pl-PL" sz="2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temporis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praescriptio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prowincjach – dopuszczalne C. 7.33.12.4 (a. 531)</a:t>
            </a:r>
          </a:p>
          <a:p>
            <a:pPr algn="just"/>
            <a:r>
              <a:rPr lang="pl-PL" sz="205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Wygaśnięcie 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iure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cessio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nieformalne umowy – ochrona pretorska;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confussio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inutilitas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extra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commercium</a:t>
            </a:r>
            <a:endParaRPr lang="pl-PL" sz="205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5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Ochrona</a:t>
            </a:r>
            <a:r>
              <a:rPr lang="pl-PL" sz="20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Legitymacja czynna - uprawniony: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vindicatio</a:t>
            </a:r>
            <a:r>
              <a:rPr lang="pl-PL" sz="2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servitutis</a:t>
            </a:r>
            <a:r>
              <a:rPr lang="pl-PL" sz="2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lub</a:t>
            </a:r>
            <a:r>
              <a:rPr lang="pl-PL" sz="2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confessoria</a:t>
            </a:r>
            <a:endParaRPr lang="pl-PL" sz="205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Legitymacja bierna - właściciel gruntu służebnego lub każdy jego posiadacz, który przeszkadzał w wykonywaniu służebności</a:t>
            </a:r>
          </a:p>
          <a:p>
            <a:pPr algn="just"/>
            <a:r>
              <a:rPr lang="pl-PL" sz="205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Wykonywanie służebności ochrona:</a:t>
            </a:r>
            <a:r>
              <a:rPr lang="pl-PL" sz="2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interdykty </a:t>
            </a:r>
            <a:r>
              <a:rPr lang="pl-PL" sz="2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prohibitoryjne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(przysługiwały również nieuprawnionym)</a:t>
            </a:r>
          </a:p>
        </p:txBody>
      </p:sp>
    </p:spTree>
    <p:extLst>
      <p:ext uri="{BB962C8B-B14F-4D97-AF65-F5344CB8AC3E}">
        <p14:creationId xmlns:p14="http://schemas.microsoft.com/office/powerpoint/2010/main" val="34140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F6CF3C-70FB-4201-BD70-EA5FA2D26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1"/>
            <a:ext cx="10358967" cy="476250"/>
          </a:xfrm>
        </p:spPr>
        <p:txBody>
          <a:bodyPr/>
          <a:lstStyle/>
          <a:p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Rodzaje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servitues</a:t>
            </a:r>
            <a: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praediorum</a:t>
            </a:r>
            <a: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rusticorum</a:t>
            </a:r>
            <a:endParaRPr lang="pl-PL" sz="28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D4AE11-53CE-4B81-BE1D-A82A3F0C5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76251"/>
            <a:ext cx="9356035" cy="5182427"/>
          </a:xfrm>
        </p:spPr>
        <p:txBody>
          <a:bodyPr/>
          <a:lstStyle/>
          <a:p>
            <a:r>
              <a:rPr lang="pl-PL" sz="195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Najważniejsze</a:t>
            </a:r>
            <a:r>
              <a:rPr lang="pl-PL" sz="195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Servitus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itineris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- służebność przechodu dająca prawo przekraczania cudzego gruntu pieszo, konno albo lektyką, bez prawa przepędzania zwierząt.</a:t>
            </a:r>
          </a:p>
          <a:p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Servitus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actus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- służebność przegonu obejmująca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servitus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itineris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a ponadto dające prawo przechodzenia przez cudzy grunt łącznie z przepędzaniem pojedynczych zwierząt, stada albo przejazdu pojazdem</a:t>
            </a:r>
          </a:p>
          <a:p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Servitus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viae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- służebność drogi będąca najszerszą służebnością z "praw drogi" obejmująca </a:t>
            </a:r>
            <a:r>
              <a:rPr lang="pl-PL" sz="1950" dirty="0" err="1">
                <a:latin typeface="Arial" panose="020B0604020202020204" pitchFamily="34" charset="0"/>
                <a:cs typeface="Arial" panose="020B0604020202020204" pitchFamily="34" charset="0"/>
              </a:rPr>
              <a:t>servitus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dirty="0" err="1">
                <a:latin typeface="Arial" panose="020B0604020202020204" pitchFamily="34" charset="0"/>
                <a:cs typeface="Arial" panose="020B0604020202020204" pitchFamily="34" charset="0"/>
              </a:rPr>
              <a:t>itineris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 oraz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servitus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actus</a:t>
            </a:r>
            <a:endParaRPr lang="pl-PL" sz="19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Servitus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aquaeductus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servitus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aquaeducendae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) - służebność wodociągu dająca prawo przeprowadzenia przez cudzy grunt wody pitnej, celem nawodnienia, albo celem odprowadzenia wody</a:t>
            </a:r>
          </a:p>
          <a:p>
            <a:r>
              <a:rPr lang="pl-PL" sz="195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ervitus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aquae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haustus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- służebność czerpania wody dająca prawo wchodzenia na cudzy grunt w celu czerpania wody</a:t>
            </a:r>
          </a:p>
          <a:p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Servitus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pecoris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pascendi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- służebność wypasu dająca prawo wypasu bydła na cudzym gruncie</a:t>
            </a:r>
          </a:p>
          <a:p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Servitus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pecoria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aquam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adplusus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- służebność dopuszczenia bydła do wodopoju</a:t>
            </a:r>
          </a:p>
          <a:p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Servitus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harenae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fodiendae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- służebność kopania piasku na cudzym gruncie</a:t>
            </a:r>
          </a:p>
          <a:p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Servitus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calcis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i="1" dirty="0" err="1">
                <a:latin typeface="Arial" panose="020B0604020202020204" pitchFamily="34" charset="0"/>
                <a:cs typeface="Arial" panose="020B0604020202020204" pitchFamily="34" charset="0"/>
              </a:rPr>
              <a:t>coquendae</a:t>
            </a:r>
            <a:r>
              <a:rPr lang="pl-PL" sz="19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50" dirty="0">
                <a:latin typeface="Arial" panose="020B0604020202020204" pitchFamily="34" charset="0"/>
                <a:cs typeface="Arial" panose="020B0604020202020204" pitchFamily="34" charset="0"/>
              </a:rPr>
              <a:t>- służebność wypalania wapna na cudzym gruncie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AE722659-C86D-411A-9664-563730EDA047}"/>
              </a:ext>
            </a:extLst>
          </p:cNvPr>
          <p:cNvSpPr txBox="1"/>
          <p:nvPr/>
        </p:nvSpPr>
        <p:spPr>
          <a:xfrm>
            <a:off x="9554817" y="1325217"/>
            <a:ext cx="2637183" cy="35804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r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Inny podział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r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prawa drogi (</a:t>
            </a:r>
            <a:r>
              <a:rPr kumimoji="0" lang="pl-PL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iura</a:t>
            </a:r>
            <a:r>
              <a:rPr kumimoji="0" lang="pl-PL" sz="1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itinerum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):</a:t>
            </a:r>
          </a:p>
          <a:p>
            <a:pPr marL="342900" marR="0" lvl="0" indent="-342900" algn="r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servitus</a:t>
            </a:r>
            <a:r>
              <a:rPr kumimoji="0" lang="pl-PL" sz="1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itineris</a:t>
            </a:r>
            <a:endParaRPr kumimoji="0" lang="pl-PL" sz="18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r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servitus</a:t>
            </a:r>
            <a:r>
              <a:rPr kumimoji="0" lang="pl-PL" sz="1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actus</a:t>
            </a:r>
            <a:endParaRPr kumimoji="0" lang="pl-PL" sz="18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r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servitus</a:t>
            </a:r>
            <a:r>
              <a:rPr kumimoji="0" lang="pl-PL" sz="1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viae</a:t>
            </a:r>
            <a:endParaRPr kumimoji="0" lang="pl-PL" sz="18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r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prawa wodne (</a:t>
            </a:r>
            <a:r>
              <a:rPr kumimoji="0" lang="pl-PL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iura</a:t>
            </a:r>
            <a:r>
              <a:rPr kumimoji="0" lang="pl-PL" sz="1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aquorum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):</a:t>
            </a:r>
          </a:p>
          <a:p>
            <a:pPr marL="342900" marR="0" lvl="0" indent="-342900" algn="r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</a:t>
            </a:r>
            <a:r>
              <a:rPr kumimoji="0" lang="pl-PL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itus</a:t>
            </a:r>
            <a:r>
              <a:rPr kumimoji="0" lang="pl-PL" sz="1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aquaeductus</a:t>
            </a:r>
            <a:endParaRPr kumimoji="0" lang="pl-PL" sz="18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1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servitus</a:t>
            </a:r>
            <a:r>
              <a:rPr kumimoji="0" lang="pl-PL" sz="1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aquae</a:t>
            </a:r>
            <a:r>
              <a:rPr kumimoji="0" lang="pl-PL" sz="1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haustus</a:t>
            </a:r>
            <a:endParaRPr kumimoji="0" lang="pl-PL" sz="18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673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F6CF3C-70FB-4201-BD70-EA5FA2D26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123825"/>
            <a:ext cx="10358967" cy="352425"/>
          </a:xfrm>
        </p:spPr>
        <p:txBody>
          <a:bodyPr/>
          <a:lstStyle/>
          <a:p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Rodzaje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servitues</a:t>
            </a:r>
            <a: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praediorum</a:t>
            </a:r>
            <a: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urbanorum</a:t>
            </a:r>
            <a:endParaRPr lang="pl-PL" sz="28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D4AE11-53CE-4B81-BE1D-A82A3F0C5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771524"/>
            <a:ext cx="7010400" cy="5356225"/>
          </a:xfrm>
        </p:spPr>
        <p:txBody>
          <a:bodyPr/>
          <a:lstStyle/>
          <a:p>
            <a:r>
              <a:rPr lang="pl-PL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Najważniejsze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Servitus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altius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tollendi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obowiązujący właściciela gruntu służebnego zakaz wznoszenia budynku ponad określoną wysokość</a:t>
            </a:r>
          </a:p>
          <a:p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Servitus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proscipiendi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- zakaz wznoszenia konstrukcji zasłaniających widok</a:t>
            </a:r>
          </a:p>
          <a:p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Servitus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protegendi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proiciendi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- prawo wysunięcia części konstrukcji budynku (np. balkonu, okapu) w słup powietrza sąsiada</a:t>
            </a:r>
          </a:p>
          <a:p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Servitus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tigni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immittendi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- prawo wpuszczenia belki w mur budynku położonego na nieruchomości sąsiedniej</a:t>
            </a:r>
          </a:p>
          <a:p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Servitus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oneris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ferendi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prawo oparcia budowli o mur budynku leżącego na nieruchomości służebnej</a:t>
            </a:r>
          </a:p>
          <a:p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Servitus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stillicidii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- służebność ścieku, tj. odprowadzania deszczówki na grunt służebny</a:t>
            </a:r>
          </a:p>
          <a:p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Servitus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fumi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immittendi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prawo skierowania dymu lub innych wyziewów na grunt sąsiedni</a:t>
            </a: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B844B5A-74BC-42E7-A8F2-8D9EC0FE261B}"/>
              </a:ext>
            </a:extLst>
          </p:cNvPr>
          <p:cNvSpPr txBox="1"/>
          <p:nvPr/>
        </p:nvSpPr>
        <p:spPr>
          <a:xfrm>
            <a:off x="7580242" y="1086678"/>
            <a:ext cx="4479235" cy="3303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Inne podziały:</a:t>
            </a:r>
            <a:endParaRPr kumimoji="0" lang="pl-PL" b="0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prawa światła </a:t>
            </a:r>
            <a:r>
              <a:rPr kumimoji="0" lang="pl-PL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pl-PL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iura</a:t>
            </a:r>
            <a:r>
              <a:rPr kumimoji="0" lang="pl-PL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luminum</a:t>
            </a:r>
            <a:r>
              <a:rPr kumimoji="0" lang="pl-PL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obejmujące: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servitus</a:t>
            </a:r>
            <a:r>
              <a:rPr kumimoji="0" lang="pl-PL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altius</a:t>
            </a:r>
            <a:r>
              <a:rPr kumimoji="0" lang="pl-PL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non </a:t>
            </a:r>
            <a:r>
              <a:rPr kumimoji="0" lang="pl-PL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tollendi</a:t>
            </a:r>
            <a:endParaRPr kumimoji="0" lang="pl-PL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servitus</a:t>
            </a:r>
            <a:r>
              <a:rPr kumimoji="0" lang="pl-PL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proscipiendi</a:t>
            </a:r>
            <a:endParaRPr kumimoji="0" lang="pl-PL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prawa budowlane (</a:t>
            </a:r>
            <a:r>
              <a:rPr kumimoji="0" lang="pl-PL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iura</a:t>
            </a:r>
            <a:r>
              <a:rPr kumimoji="0" lang="pl-PL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parietum</a:t>
            </a:r>
            <a:r>
              <a:rPr kumimoji="0" lang="pl-PL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: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servitus</a:t>
            </a:r>
            <a:r>
              <a:rPr kumimoji="0" lang="pl-PL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protegendi</a:t>
            </a:r>
            <a:r>
              <a:rPr kumimoji="0" lang="pl-PL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vel </a:t>
            </a:r>
            <a:r>
              <a:rPr kumimoji="0" lang="pl-PL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proiciendi</a:t>
            </a:r>
            <a:endParaRPr kumimoji="0" lang="pl-PL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servitus</a:t>
            </a:r>
            <a:r>
              <a:rPr kumimoji="0" lang="pl-PL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tigni</a:t>
            </a:r>
            <a:r>
              <a:rPr kumimoji="0" lang="pl-PL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immittendi</a:t>
            </a:r>
            <a:endParaRPr kumimoji="0" lang="pl-PL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servitus</a:t>
            </a:r>
            <a:r>
              <a:rPr kumimoji="0" lang="pl-PL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oneris</a:t>
            </a:r>
            <a:r>
              <a:rPr kumimoji="0" lang="pl-PL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ferendi</a:t>
            </a:r>
            <a:endParaRPr kumimoji="0" lang="pl-PL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23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7739"/>
          </a:xfrm>
        </p:spPr>
        <p:txBody>
          <a:bodyPr/>
          <a:lstStyle/>
          <a:p>
            <a:pPr algn="l"/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Użytkowanie (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ususfructus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Paulus (D. 7.1.1):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Usus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fructus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alienis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rebus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utendi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fruendi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salva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rerum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substantia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„Użytkowanie to prawo do korzystania i pobierania pożytków z </a:t>
            </a:r>
            <a:r>
              <a:rPr lang="pl-PL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cudziej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rzeczy, przy zachowaniu jej substancji”.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127" y="1247775"/>
            <a:ext cx="12053454" cy="4879976"/>
          </a:xfrm>
        </p:spPr>
        <p:txBody>
          <a:bodyPr/>
          <a:lstStyle/>
          <a:p>
            <a:pPr algn="just"/>
            <a:endParaRPr lang="pl-PL" sz="26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w p.n.e.: funkcje alimentacyjne w stosunkach wiejskich – ściśle osobiste i dożywotnie (odstąpić można było odpłatnie lub darmowo tylko faktyczne wykonywanie użytkowania, ale gasło z momentem śmierci uprawnionego)</a:t>
            </a:r>
          </a:p>
          <a:p>
            <a:pPr algn="just"/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Przedmiotem rzeczy niezużywalne</a:t>
            </a:r>
          </a:p>
          <a:p>
            <a:pPr algn="just"/>
            <a:endParaRPr lang="pl-PL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 </a:t>
            </a:r>
            <a:r>
              <a:rPr lang="pl-PL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detentor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nabycie pożytków przez pobranie (</a:t>
            </a:r>
            <a:r>
              <a:rPr lang="pl-PL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perceptio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pl-PL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 nie w przypadkach: </a:t>
            </a:r>
            <a:r>
              <a:rPr lang="pl-PL" sz="2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partus</a:t>
            </a:r>
            <a:r>
              <a:rPr lang="pl-PL" sz="2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anciliae</a:t>
            </a:r>
            <a:r>
              <a:rPr lang="pl-PL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insula in </a:t>
            </a:r>
            <a:r>
              <a:rPr lang="pl-PL" sz="2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</a:t>
            </a:r>
            <a:r>
              <a:rPr lang="pl-PL" sz="2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nata</a:t>
            </a:r>
            <a:r>
              <a:rPr lang="pl-PL" sz="2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l-PL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thesaurus</a:t>
            </a:r>
          </a:p>
          <a:p>
            <a:pPr algn="just"/>
            <a:endParaRPr lang="pl-PL" sz="26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Użytkowanie nieprawidłowe</a:t>
            </a:r>
            <a:r>
              <a:rPr lang="pl-PL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iusufructus</a:t>
            </a:r>
            <a:r>
              <a:rPr lang="pl-PL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irreguralis</a:t>
            </a:r>
            <a:r>
              <a:rPr lang="pl-PL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pl-PL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schyłek I w. p.n.e.: pieniądze i rzeczy zużywalne (w istocie pożyczka) oraz dopuszczenie użytkowania praw</a:t>
            </a:r>
            <a:endParaRPr lang="pl-PL" sz="2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895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3670"/>
          </a:xfrm>
        </p:spPr>
        <p:txBody>
          <a:bodyPr/>
          <a:lstStyle/>
          <a:p>
            <a:pPr algn="l"/>
            <a:r>
              <a:rPr lang="pl-PL" sz="3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Użytkowanie 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ususfructus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127" y="291548"/>
            <a:ext cx="11790821" cy="5836203"/>
          </a:xfrm>
        </p:spPr>
        <p:txBody>
          <a:bodyPr/>
          <a:lstStyle/>
          <a:p>
            <a:pPr algn="just"/>
            <a:endParaRPr lang="pl-PL" sz="2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Ustanowienie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legat windykacyjny, 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iure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cessio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przewłaszczenie z zastrzeżeniem zachowania użytkowania (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deducto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fructu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przysądzenie w procesie działowym (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adiudicatio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oraz zapewne nieformalne 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pacta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na prowincji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pactiones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stipulationes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algn="just"/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ZAKAZ 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USUCAPIO –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dopuszczone C. 7.33.12.4 (a. 531) </a:t>
            </a:r>
          </a:p>
          <a:p>
            <a:pPr algn="just"/>
            <a:endParaRPr lang="pl-PL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Wygaśnięcie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iure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cessio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confussio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śmierć uprawnionego;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capitis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deminutio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członkowie gminy: 100 lat; 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usus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(zasiedzenie własności) – różne czynności; zniszczenie rzeczy – zmiana tożsamości rzeczy</a:t>
            </a:r>
          </a:p>
          <a:p>
            <a:pPr algn="just"/>
            <a:endParaRPr lang="pl-P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Ochrona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vindicatio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ususfructus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wzorowana na skardze dla ochrony służebności (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confessoria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Tradycje kontynentalne - odmienności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pPr algn="just"/>
            <a:endParaRPr lang="pl-PL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215693"/>
      </p:ext>
    </p:extLst>
  </p:cSld>
  <p:clrMapOvr>
    <a:masterClrMapping/>
  </p:clrMapOvr>
</p:sld>
</file>

<file path=ppt/theme/theme1.xml><?xml version="1.0" encoding="utf-8"?>
<a:theme xmlns:a="http://schemas.openxmlformats.org/drawingml/2006/main" name="9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1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7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2888</TotalTime>
  <Words>1671</Words>
  <Application>Microsoft Office PowerPoint</Application>
  <PresentationFormat>Panoramiczny</PresentationFormat>
  <Paragraphs>137</Paragraphs>
  <Slides>12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12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9_Motyw pakietu Office</vt:lpstr>
      <vt:lpstr>11_Motyw pakietu Office</vt:lpstr>
      <vt:lpstr>17_Motyw pakietu Office</vt:lpstr>
      <vt:lpstr>Prawo rzymskie – Posiadanie i prawa rzeczowe II - III</vt:lpstr>
      <vt:lpstr>Prawa rzeczowe ograniczone - iura in re aliena (termin justyniański)  </vt:lpstr>
      <vt:lpstr>Ogólne zasady dotyczące służebności </vt:lpstr>
      <vt:lpstr>Służebności gruntowe (servitutes – iura praediorum)  </vt:lpstr>
      <vt:lpstr>Służebności gruntowe (servitutes – iura praediorum)  </vt:lpstr>
      <vt:lpstr>Rodzaje servitues praediorum rusticorum</vt:lpstr>
      <vt:lpstr>Rodzaje servitues praediorum urbanorum</vt:lpstr>
      <vt:lpstr>Użytkowanie (ususfructus): Paulus (D. 7.1.1): Usus fructus est ius alienis rebus utendi fruendi salva rerum substantia/ „Użytkowanie to prawo do korzystania i pobierania pożytków z cudziej rzeczy, przy zachowaniu jej substancji”.</vt:lpstr>
      <vt:lpstr>Użytkowanie (ususfructus)</vt:lpstr>
      <vt:lpstr>Inne servitutes personarum</vt:lpstr>
      <vt:lpstr>Emphyteusis i superficies</vt:lpstr>
      <vt:lpstr>Kolejny wykład: Zobowiązania (wskazówki bibliograficzne)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rzymskie –prawo rzeczowe III</dc:title>
  <dc:creator>Jacek Wiewiorowski</dc:creator>
  <cp:lastModifiedBy>Jacek Wiewiorowski</cp:lastModifiedBy>
  <cp:revision>166</cp:revision>
  <dcterms:created xsi:type="dcterms:W3CDTF">2017-05-25T21:35:03Z</dcterms:created>
  <dcterms:modified xsi:type="dcterms:W3CDTF">2022-01-17T16:47:45Z</dcterms:modified>
</cp:coreProperties>
</file>