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4"/>
  </p:notesMasterIdLst>
  <p:sldIdLst>
    <p:sldId id="345" r:id="rId3"/>
    <p:sldId id="383" r:id="rId4"/>
    <p:sldId id="340" r:id="rId5"/>
    <p:sldId id="344" r:id="rId6"/>
    <p:sldId id="375" r:id="rId7"/>
    <p:sldId id="376" r:id="rId8"/>
    <p:sldId id="262" r:id="rId9"/>
    <p:sldId id="264" r:id="rId10"/>
    <p:sldId id="322" r:id="rId11"/>
    <p:sldId id="266" r:id="rId12"/>
    <p:sldId id="382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14.01.2025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37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586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3184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078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2025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7383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495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818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8253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2561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869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2173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621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90063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worzymskie.ug.edu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Prawo rzymskie – Zobowiązania I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28136"/>
            <a:ext cx="12192000" cy="5696489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Katedra Prawa Cywilnego </a:t>
            </a:r>
            <a:r>
              <a:rPr lang="pl-PL" altLang="pl-PL" sz="1700" dirty="0" err="1">
                <a:effectLst/>
                <a:latin typeface="Arial" panose="020B0604020202020204" pitchFamily="34" charset="0"/>
              </a:rPr>
              <a:t>WPiA</a:t>
            </a:r>
            <a:r>
              <a:rPr lang="pl-PL" altLang="pl-PL" sz="1700" dirty="0">
                <a:effectLst/>
                <a:latin typeface="Arial" panose="020B0604020202020204" pitchFamily="34" charset="0"/>
              </a:rPr>
              <a:t> UG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Dalsze informacje: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http://prawo.ug.edu.pl/pracownik/59485/jacek_wiewiorowski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Konsultacje: poniedziałek, godz. 17.15-18.45, pokój 4039/MS </a:t>
            </a:r>
            <a:r>
              <a:rPr lang="pl-PL" altLang="pl-PL" sz="1700" dirty="0" err="1">
                <a:effectLst/>
                <a:latin typeface="Arial" panose="020B0604020202020204" pitchFamily="34" charset="0"/>
              </a:rPr>
              <a:t>Teams</a:t>
            </a: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Link: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https://teams.microsoft.com/l/meetup-join/19%3ameeting_MTE3Y2ZjNzYtYzJiYS00ODM1LWE3ZDUtOWMwMGEwOTgzYTll%40thread.v2/0?context=%7b%22Tid%22%3a%222d9a5a9f-69b7-4940-a1a6-af55f35ba069%22%2c%22Oid%22%3a%22c7c36e68-500b-45ca-a104-6b5cd7098bed%22%7d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Kontakt: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E-mail: jacek.wiewiorowski@prawo.ug.edu.pl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Telefon: +48 58 523 29 50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Pokój  4039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Strona Zakładu Prawa Rzymskiego:  </a:t>
            </a:r>
            <a:r>
              <a:rPr lang="pl-PL" altLang="pl-PL" sz="1700" dirty="0">
                <a:effectLst/>
                <a:latin typeface="Arial" panose="020B0604020202020204" pitchFamily="34" charset="0"/>
                <a:hlinkClick r:id="rId3"/>
              </a:rPr>
              <a:t>http://www.praworzymskie.ug.edu.pl/</a:t>
            </a: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Link – wykład: </a:t>
            </a:r>
            <a:r>
              <a:rPr lang="pl-PL" altLang="pl-PL" sz="1700" dirty="0">
                <a:effectLst/>
                <a:latin typeface="Arial" panose="020B0604020202020204" pitchFamily="34" charset="0"/>
              </a:rPr>
              <a:t>https://teams.microsoft.com/l/meetup-join/19%3aoCH9bipu86UNylZuQX4V5xBWqodpjs-ONumUyGCP3IY1%40thread.tacv2/1728982393616?context=%7b%22Tid%22%3a%222d9a5a9f-69b7-4940-a1a6-af55f35ba069%22%2c%22Oid%22%3a%22c7c36e68-500b-45ca-a104-6b5cd7098bed%22%7d</a:t>
            </a:r>
          </a:p>
        </p:txBody>
      </p:sp>
    </p:spTree>
    <p:extLst>
      <p:ext uri="{BB962C8B-B14F-4D97-AF65-F5344CB8AC3E}">
        <p14:creationId xmlns:p14="http://schemas.microsoft.com/office/powerpoint/2010/main" val="607079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016" y="1"/>
            <a:ext cx="11953461" cy="6858000"/>
          </a:xfrm>
        </p:spPr>
        <p:txBody>
          <a:bodyPr/>
          <a:lstStyle/>
          <a:p>
            <a:pPr marL="0" indent="0" algn="just"/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Potrącenie </a:t>
            </a:r>
            <a:r>
              <a:rPr lang="pl-PL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</a:t>
            </a:r>
            <a:r>
              <a:rPr lang="pl-PL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Definicja III w.: „wzajemne potrącenie długów i wierzytelności”: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debiti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cotributio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(D. 16, 2, 1 </a:t>
            </a:r>
            <a:r>
              <a:rPr lang="pl-PL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Modestinus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 algn="just"/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kwestia przymusowości potrącenia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zawsze zobowiązania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uwzględnienie wzajemnego potrącenia należało do obowiązków sędziego (jurysprudencja klasyczna) – inne zobowiązania stopniowo akceptowane do II w. </a:t>
            </a:r>
          </a:p>
          <a:p>
            <a:pPr marL="0" indent="0" algn="just"/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Potrącenie z mocy prawa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ipso iure </a:t>
            </a:r>
            <a:r>
              <a:rPr lang="pl-PL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ujednolicone i uporządkowane za Justyniana I): potrącenie obejmuje z mocy prawa wszystkie skargi, z wyjątkiem przysługującej oddającemu w depozyt oraz zasada, że dotyczyła wierzytelności wymagalnych, jednorodzajowych i nie budzących istotnych wątpliwości</a:t>
            </a:r>
          </a:p>
          <a:p>
            <a:pPr marL="0" indent="0" algn="just"/>
            <a:endParaRPr lang="pl-PL" sz="1800" b="1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18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1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non </a:t>
            </a:r>
            <a:r>
              <a:rPr lang="pl-PL" sz="18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petendo</a:t>
            </a:r>
            <a:r>
              <a:rPr lang="pl-PL" sz="1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umowa albo zastrzeżenie umowne, na mocy którego wierzyciel zobowiązuje się, że nie będzie dochodził od dłużnika spełnienia świadczenia trwale lub przez określony odcinek czasu, albo pod określonymi warunkami</a:t>
            </a:r>
          </a:p>
          <a:p>
            <a:pPr marL="0" indent="0" algn="just"/>
            <a:endParaRPr lang="pl-PL" sz="1600" b="1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1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 </a:t>
            </a:r>
            <a:r>
              <a:rPr lang="pl-PL" sz="18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debitoris</a:t>
            </a:r>
            <a:r>
              <a:rPr lang="pl-PL" sz="1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(zwłoka dłużnika)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nie spełnił świadczenia we właściwym czasie – kazuistyka jurysprudencji rzymskiej: świadomość dłużnika uchybienia terminowi i wezwanie wierzyciela</a:t>
            </a:r>
          </a:p>
          <a:p>
            <a:pPr marL="0" indent="0" algn="just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skutek zwłoki: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odpowiedzialności także wtedy, gdy po popadnięciu przez niego w zwłokę świadczenie stało się niemożliwe do spełnienia z przyczyn przez niego niezawinionych (D. 30, 47, 6); zobowiązanie pieniężne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1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obowiązek zapłacenia przez dłużnika odsetek za czas zwłoki (G. 2, 280) </a:t>
            </a:r>
          </a:p>
          <a:p>
            <a:pPr marL="0" indent="0" algn="just"/>
            <a:r>
              <a:rPr lang="pl-PL" sz="1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 </a:t>
            </a:r>
            <a:r>
              <a:rPr lang="pl-PL" sz="18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creditoris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(zwłoka wierzyciela)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bezczynność wierzyciela, skutkująca zmniejszeniem zakresu odpowiedzialności odszkodowawczej dłużnika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skutek</a:t>
            </a:r>
          </a:p>
          <a:p>
            <a:pPr marL="0" indent="0" algn="just"/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89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199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Kolejny wykład: </a:t>
            </a:r>
            <a:r>
              <a:rPr lang="pl-PL" sz="3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</a:t>
            </a: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(wskazówki bibliograficzne)</a:t>
            </a:r>
            <a:endParaRPr lang="pl-PL" sz="315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055303"/>
            <a:ext cx="11406930" cy="3396570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T.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2400" dirty="0">
                <a:effectLst/>
                <a:latin typeface="Arial" panose="020B0604020202020204" pitchFamily="34" charset="0"/>
              </a:rPr>
              <a:t>, W.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2400" dirty="0">
                <a:effectLst/>
                <a:latin typeface="Arial" panose="020B0604020202020204" pitchFamily="34" charset="0"/>
              </a:rPr>
              <a:t>, F.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2400" dirty="0">
                <a:effectLst/>
                <a:latin typeface="Arial" panose="020B0604020202020204" pitchFamily="34" charset="0"/>
              </a:rPr>
              <a:t> de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2400" dirty="0">
                <a:effectLst/>
                <a:latin typeface="Arial" panose="020B0604020202020204" pitchFamily="34" charset="0"/>
              </a:rPr>
              <a:t>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2018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3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463-602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2021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6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365-495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1"/>
            <a:ext cx="12191998" cy="1173018"/>
          </a:xfrm>
        </p:spPr>
        <p:txBody>
          <a:bodyPr/>
          <a:lstStyle/>
          <a:p>
            <a:r>
              <a:rPr lang="pl-PL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„Zobowiązanie jest węzłem prawnym, który zmusza nas do świadczenia czegoś zgodnie z prawami naszego państwa” </a:t>
            </a: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vinculum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quo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necessitate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adstingimur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alicuius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solvendae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secundum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nostrae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civitatis</a:t>
            </a:r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iura</a:t>
            </a: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(I. 3, 13pr.)</a:t>
            </a:r>
            <a:endParaRPr lang="pl-PL" sz="22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753" y="1431636"/>
            <a:ext cx="11903826" cy="5292436"/>
          </a:xfrm>
        </p:spPr>
        <p:txBody>
          <a:bodyPr/>
          <a:lstStyle/>
          <a:p>
            <a:pPr marL="0" indent="0"/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świadczyć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solvere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w następstwie związania 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węzłem prawnym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vinculus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– podkreślenie szczególnego charakteru - jurysprudencja klasyczna: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wcześniejsze rozróżnienie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personam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Strony: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 uprawniony-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wierzyciel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wierzytelność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creditum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zobowiązany-dłużnik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debitor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dług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debitum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endParaRPr lang="pl-PL" sz="1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ojęcie zobowiązania powszechne w kontynentalnym prawie prywatnym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– brak dogmatyki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Law</a:t>
            </a:r>
          </a:p>
          <a:p>
            <a:pPr marL="0" indent="0"/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Trzy sposoby ujęcia: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definicja zobowiązania - źródła powstania zobowiązań -przepisy dotyczącej zgodnej woli stron jako pierwszoplanowego źródła zobowiązania</a:t>
            </a:r>
          </a:p>
          <a:p>
            <a:pPr marL="0" indent="0" algn="just"/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0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837" y="281709"/>
            <a:ext cx="11959244" cy="6391563"/>
          </a:xfrm>
        </p:spPr>
        <p:txBody>
          <a:bodyPr/>
          <a:lstStyle/>
          <a:p>
            <a:pPr marL="0" indent="0" algn="just"/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Pierwotna krzywda i zemsta lub odpłata (odpowiedzialność zbiorowa – ograniczenie ze względu na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patria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potestas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 algn="just"/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Kształtowanie się pojęcia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delictum</a:t>
            </a:r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(przestępstwo prywatne)</a:t>
            </a:r>
          </a:p>
          <a:p>
            <a:pPr marL="0" indent="0" algn="just"/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 umowy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okres archaiczny (potrzeby gospodarki rolnej –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nexum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sponsio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rozwój III w. p.n.e. (zmiany ekonomiczne i społeczne) </a:t>
            </a:r>
          </a:p>
          <a:p>
            <a:pPr marL="0" indent="0" algn="just"/>
            <a:endParaRPr lang="pl-PL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Typologia – potrzeby szkolne: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3, 88: 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contractu - ex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maleficio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delicto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variis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causarum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figuris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(D. 44, 7, 1pr. </a:t>
            </a:r>
            <a:r>
              <a:rPr lang="pl-PL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Gaius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cottidiane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I. 3, 13, 2: 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contractu - ex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maleficio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(ex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delicto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quasi ex contractu,</a:t>
            </a:r>
            <a:r>
              <a:rPr lang="pl-PL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 ex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maleficio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(quasi ex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delicto</a:t>
            </a:r>
            <a:r>
              <a:rPr lang="pl-PL" sz="2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endParaRPr lang="pl-PL" sz="2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Trwałość podziału 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 tradycji kontynentalnej do XIX w.: stopniowo tylko w postaci dychotomii: </a:t>
            </a:r>
            <a:r>
              <a:rPr lang="pl-PL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umowy-delikty</a:t>
            </a:r>
            <a:r>
              <a:rPr lang="pl-PL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(oraz osobny status </a:t>
            </a:r>
            <a:r>
              <a:rPr lang="pl-PL" sz="2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zdarzeń prawnych na który strony nie miały wpływu)</a:t>
            </a:r>
            <a:endParaRPr lang="pl-PL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774" y="-314035"/>
            <a:ext cx="11820939" cy="6441786"/>
          </a:xfrm>
        </p:spPr>
        <p:txBody>
          <a:bodyPr/>
          <a:lstStyle/>
          <a:p>
            <a:pPr marL="0" lvl="0" indent="0" algn="just"/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rzymskie - nominalizm deliktowy: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(rozszerzanie katalogu w prawie pretorskim i twórcza interpretacja jurystów: zwłaszcza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Aquilia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generalna klauzula deliktowa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(tradycja romanistyczna)</a:t>
            </a:r>
          </a:p>
          <a:p>
            <a:pPr marL="0" lvl="0" indent="0"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4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4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rawo rzymskie - nominalizm kontraktowy: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vestita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pacta nuda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poszerzany katalog umów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innominati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synallagma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wzajemność;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rola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praescriptis</a:t>
            </a:r>
            <a:r>
              <a:rPr lang="pl-PL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verbis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Swoboda umów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porzymska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Rola nowych zjawisk gospodarczych i potrzeby zagwarantowania praw stronom</a:t>
            </a:r>
          </a:p>
          <a:p>
            <a:pPr marL="0" lvl="0" indent="0" algn="just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koncepcje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prawnonaturalne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servanda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Grocjusza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De iure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belli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15 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Wielka Rewolucja Francuska: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Wolność osoby, własności i obrotu prawnego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(art. 1101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pPr marL="0" lvl="0" indent="0"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Ograniczenia: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licite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klauzule generalne, natura umowy (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fides,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mores, ratio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lvl="0" indent="0" algn="just"/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Współczesna tendencja do zawężania swobody</a:t>
            </a:r>
            <a:r>
              <a:rPr lang="pl-PL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umów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0152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4655"/>
            <a:ext cx="11988800" cy="6793345"/>
          </a:xfrm>
        </p:spPr>
        <p:txBody>
          <a:bodyPr/>
          <a:lstStyle/>
          <a:p>
            <a:pPr marL="0" indent="0" algn="just"/>
            <a:r>
              <a:rPr lang="pl-PL" sz="21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1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1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zobowiązanie naturalne: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umowy zawierane przez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</a:t>
            </a:r>
            <a:endParaRPr lang="pl-PL" sz="21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rozszerzane w prawie klasycznym</a:t>
            </a:r>
          </a:p>
          <a:p>
            <a:pPr algn="just">
              <a:buFontTx/>
              <a:buChar char="-"/>
            </a:pP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długu wynikającego „z natury”: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obowiązek, który ma wymiar uniwersalny i powinien być spełniony przez każdego człowieka godnego zaufania</a:t>
            </a:r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Rzymski punkt wyjścia do późniejszych rozważań nad naturą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różnorodność regulacji (obok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civilis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Tx/>
              <a:buChar char="-"/>
            </a:pPr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Wielość podmiotów w stosunku obligacyjnym: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XII Tablic: wierzytelności dzielą się z mocy prawa (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nomina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ipso iure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divisa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C. 3, 36, 6)</a:t>
            </a:r>
          </a:p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brak jednolitości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prawa skodyfikowane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 koncepcja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zobowiązania podzielnego</a:t>
            </a: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więcej wierzycieli lub dłużników (poręczyciele) – ewolucja i ostatecznie: C. 8, 40, 28pr. (a. 531):  spełnienie świadczenia umarza obowiązki wszystkich współdłużników i uprawnienia współwierzycieli; rozliczenia między współwierzycielami lub współdłużnikami – zasada regresu (uogólnienie w III w. n.e.)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Brak rozważań o solidarności dłużników/ wierzycieli (inspiracja)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 tzw.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zobowiązań korealnych (inspiracja)</a:t>
            </a:r>
          </a:p>
          <a:p>
            <a:pPr algn="just">
              <a:buFontTx/>
              <a:buChar char="-"/>
            </a:pPr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5" y="1"/>
            <a:ext cx="11905673" cy="6858000"/>
          </a:xfrm>
        </p:spPr>
        <p:txBody>
          <a:bodyPr/>
          <a:lstStyle/>
          <a:p>
            <a:pPr marL="0" indent="0" algn="just"/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wierzyciela i dłużnika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/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kłopotliwa na gruncie prawa rzymskiego (pierwotnie ściśle osobisty charakter zobowiązań), wyrażone przez średniowieczne powiedzenie „wierzytelności przywierają do kości”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ossibus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inhaerent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Surogaty:</a:t>
            </a:r>
          </a:p>
          <a:p>
            <a:pPr marL="285750" indent="-285750" algn="just">
              <a:buFontTx/>
              <a:buChar char="-"/>
            </a:pP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nowacja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novatio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słabości: wymagało współdziałania dłużnika oraz pozbawiało nowego wierzyciela zabezpieczeń, które przysługiwały poprzedniemu (</a:t>
            </a:r>
            <a:r>
              <a:rPr lang="pl-PL" sz="23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konstrukcja przejęta z modyfikacjami do prawa skodyfikowanego jako sposób umorzenia zobowiązania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przekazanie wierzytelności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albo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procurator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(zastępcy procesowemu)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słabości: brak samodzielnego uprawnienia do świadczenia</a:t>
            </a:r>
          </a:p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Constitutio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Antoninus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Pius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 II w. (D. 2, 14, 16pr.):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przeniesienia praw wierzyciela, wynikających ze sprzedaży spadku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nabywca majątku spadkowego otrzymał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utilis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wzorowaną na skardze przysługującej formalnemu wierzycielowi a dłużnik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exceptio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doli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wobec skargi formalnego wierzyciela</a:t>
            </a:r>
          </a:p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Cesja?: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rozszerzenie na inne przypadki nabycia wierzytelności (uwaga: </a:t>
            </a:r>
            <a:r>
              <a:rPr kumimoji="0" lang="pl-PL" sz="2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tylko przeniesienie skargi - </a:t>
            </a:r>
            <a:r>
              <a:rPr kumimoji="0" lang="pl-PL" sz="21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cessio</a:t>
            </a:r>
            <a:r>
              <a:rPr kumimoji="0" lang="pl-PL" sz="21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actionis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uniwersalne według C. 8, 53, 33 (a. 528) – dalszy rozwój: tradycja romanistyczna</a:t>
            </a: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85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"/>
            <a:ext cx="12085983" cy="6858000"/>
          </a:xfrm>
        </p:spPr>
        <p:txBody>
          <a:bodyPr/>
          <a:lstStyle/>
          <a:p>
            <a:pPr marL="0" indent="0" algn="just"/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zobowiązania </a:t>
            </a:r>
          </a:p>
          <a:p>
            <a:pPr marL="0" indent="0" algn="just"/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Prawidłowe spełnienie świadczenia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wcześniejsze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per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kontrowersje wokół częściowego spełnienia świadczenia</a:t>
            </a:r>
          </a:p>
          <a:p>
            <a:pPr marL="0" indent="0"/>
            <a:r>
              <a:rPr lang="pl-PL" sz="20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Spełnienie świadczenia (</a:t>
            </a:r>
            <a:r>
              <a:rPr lang="pl-PL" sz="20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solitum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0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Solvere</a:t>
            </a:r>
            <a:r>
              <a:rPr lang="pl-PL" sz="20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pl-PL" sz="20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l-PL" sz="20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praestare</a:t>
            </a:r>
            <a:r>
              <a:rPr lang="pl-PL" sz="20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(dać, czynić, świadczyć)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G. 4, 2</a:t>
            </a: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terminu przedawnienia  -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endParaRPr lang="pl-PL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Czas spełnienia świadczenia</a:t>
            </a:r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przy umowach: wcześniejsze możliwe; nieokreślony: wezwanie wierzyciela (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niekonieczne przy deliktach –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mora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złodziej jest zawsze w zwłoce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Miejsce spełnienia świadczenia</a:t>
            </a:r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brak ustalenia miejsce spełnienia świadczenia: okoliczności danego przypadku (bez zbędnego obciążania dłużnika) oraz reguły (D. 5, 1, 38): rzecz indywidualnie oznaczona - jej położenie w chwili powstania zobowiązania a rzeczy oznaczone gatunkowo - w miejscu właściwego sądu 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sequitur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forum rei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21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Spełnienie przez osobę trzecią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sporne wśród jurystów - dopuszczono możliwość odmowy przyjęcia świadczenia niepowiązanego ze szczególnymi cechami dłużnika, jeśli ten sprzeciwia się wykonaniu zobowiązania przez osobę trzecią. W tym:</a:t>
            </a:r>
            <a:endPara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19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delegatio</a:t>
            </a:r>
            <a:r>
              <a:rPr kumimoji="0" lang="pl-PL" sz="19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9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solvendi</a:t>
            </a:r>
            <a:r>
              <a:rPr kumimoji="0" lang="pl-PL" sz="19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19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assignatio</a:t>
            </a:r>
            <a:r>
              <a:rPr kumimoji="0" lang="pl-PL" sz="19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9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solvendi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19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dłużnik polecał osobie, która była z kolei jego dłużnikiem, aby spełniła świadczenie na rzecz wskazanego wierzyciela (w następstwie spełnienia jednego świadczenia dochodziło do umorzenia dwóch zobowiązań)</a:t>
            </a:r>
            <a:r>
              <a:rPr kumimoji="0" lang="pl-PL" sz="19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spełnienie świadczenia do rąk osoby innej niż wierzyciel 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(pierwotnie </a:t>
            </a:r>
            <a:r>
              <a:rPr kumimoji="0" lang="pl-PL" sz="19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procurator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19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ale </a:t>
            </a:r>
            <a:r>
              <a:rPr kumimoji="0" lang="pl-PL" sz="19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bona fides</a:t>
            </a:r>
            <a:endParaRPr kumimoji="0" lang="pl-PL" sz="19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5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076631"/>
            <a:ext cx="11591636" cy="5781369"/>
          </a:xfrm>
        </p:spPr>
        <p:txBody>
          <a:bodyPr/>
          <a:lstStyle/>
          <a:p>
            <a:pPr marL="0" indent="0" algn="just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Rozróżnienie między zobowiązaniami gatunkowymi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dotyczącymi świadczeń rzeczy oznaczonej indywidualnie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/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 określone indywidualnie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nie do zastąpienia ale wypracowana zasada, iż niezawiniona utrata oznaczonego indywidualnie przedmiotu świadczenia powoduje umorzenie zobowiązania</a:t>
            </a:r>
          </a:p>
          <a:p>
            <a:pPr marL="285750" indent="-285750" algn="just">
              <a:buFontTx/>
              <a:buChar char="-"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 określone gatunkowo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Zobowiązanie trwało, dopóki można było wybrać i świadczyć inne obiekty tego samego rodzaju: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perire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censetur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/„uważa się, że gatunek nie ginie”- glosa ad C. 8, 37[38], 8)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wybór dłużnika – jurysprudencja klasyczna: spełnienie świadczenia także przez rzeczy gorszej jakości, gdy tylko miały one stosowne dla danego gatunku rzeczy właściwości, a nic innego nie wynikało z okoliczności – odrzucone: 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braku odrębnego postanowienia dłużnik ma świadczyć rzeczy „średniej” jakości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(C. 8.53.35.1–2 – a. 530)</a:t>
            </a:r>
          </a:p>
          <a:p>
            <a:pPr marL="285750" indent="-285750" algn="just">
              <a:buFontTx/>
              <a:buChar char="-"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D2A7C00-F254-2A03-F248-04664B3C8796}"/>
              </a:ext>
            </a:extLst>
          </p:cNvPr>
          <p:cNvSpPr txBox="1"/>
          <p:nvPr/>
        </p:nvSpPr>
        <p:spPr>
          <a:xfrm>
            <a:off x="634181" y="176981"/>
            <a:ext cx="86425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Umorzenie zobowiązania </a:t>
            </a:r>
          </a:p>
        </p:txBody>
      </p:sp>
    </p:spTree>
    <p:extLst>
      <p:ext uri="{BB962C8B-B14F-4D97-AF65-F5344CB8AC3E}">
        <p14:creationId xmlns:p14="http://schemas.microsoft.com/office/powerpoint/2010/main" val="357444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11927841" cy="6228080"/>
          </a:xfrm>
        </p:spPr>
        <p:txBody>
          <a:bodyPr/>
          <a:lstStyle/>
          <a:p>
            <a:pPr marL="0" lvl="0" indent="0" algn="just"/>
            <a:r>
              <a:rPr lang="pl-PL" sz="225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zobowiązania</a:t>
            </a:r>
          </a:p>
          <a:p>
            <a:pPr marL="0" lvl="0" indent="0" algn="just"/>
            <a:r>
              <a:rPr lang="pl-PL" sz="22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dopuszczające wybór między różnymi postaciami świadczenia </a:t>
            </a:r>
            <a:endParaRPr lang="pl-PL" sz="22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50" dirty="0">
                <a:latin typeface="Arial" panose="020B0604020202020204" pitchFamily="34" charset="0"/>
                <a:cs typeface="Arial" panose="020B0604020202020204" pitchFamily="34" charset="0"/>
              </a:rPr>
              <a:t>- koncepcja rodzaju (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250" i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250" dirty="0">
                <a:latin typeface="Arial" panose="020B0604020202020204" pitchFamily="34" charset="0"/>
                <a:cs typeface="Arial" panose="020B0604020202020204" pitchFamily="34" charset="0"/>
              </a:rPr>
              <a:t>dopuszczenie możliwości umorzenia zobowiązania poprzez wybór jednego spośród kilku istotnie różniących się obiektów – gdy brak postanowień, wybór dłużnika lub tylko świadczenie możliwe –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(zobowiązanie przemienne)</a:t>
            </a:r>
            <a:r>
              <a:rPr lang="pl-PL" sz="22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50" dirty="0">
                <a:latin typeface="Arial" panose="020B0604020202020204" pitchFamily="34" charset="0"/>
                <a:cs typeface="Arial" panose="020B0604020202020204" pitchFamily="34" charset="0"/>
              </a:rPr>
              <a:t> dopuszczenie wyboru przedmiotu świadczenia wyłącznie przez dłużnika –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facultas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</a:t>
            </a:r>
            <a:r>
              <a:rPr lang="pl-PL" sz="22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(upoważnienie przemienne</a:t>
            </a:r>
            <a:r>
              <a:rPr lang="pl-PL" sz="225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lvl="0" indent="0" algn="just"/>
            <a:endParaRPr lang="pl-PL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5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datio</a:t>
            </a:r>
            <a:r>
              <a:rPr lang="pl-PL" sz="225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25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solutum</a:t>
            </a:r>
            <a:r>
              <a:rPr lang="pl-PL" sz="22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przez inne świadczenie</a:t>
            </a:r>
            <a:r>
              <a:rPr lang="pl-PL" sz="22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nazwa: C. 6, 30, 22, 6 [a. 531])</a:t>
            </a:r>
            <a:r>
              <a:rPr lang="pl-PL" sz="22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za zgodą wierzyciela świadczy coś innego, niż to, co powinien zgodnie z treścią zobowiązania, oraz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datio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solutionis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endParaRPr lang="pl-PL" sz="22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5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Zwolnienie z długu</a:t>
            </a:r>
            <a:r>
              <a:rPr lang="pl-PL" sz="22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/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III w. p.n.e. konieczność formalnego przyjęcia długu</a:t>
            </a:r>
            <a:r>
              <a:rPr lang="pl-PL" sz="22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2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acceptilatio</a:t>
            </a:r>
            <a:r>
              <a:rPr lang="pl-PL" sz="22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nieformalne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contrarius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actus</a:t>
            </a:r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najważniejsza: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contrarius</a:t>
            </a:r>
            <a:r>
              <a:rPr lang="pl-PL" sz="22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</a:t>
            </a:r>
            <a:endParaRPr lang="pl-PL" sz="225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5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Odnowienie</a:t>
            </a:r>
            <a:r>
              <a:rPr lang="pl-PL" sz="22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novatio</a:t>
            </a:r>
            <a:r>
              <a:rPr lang="pl-PL" sz="22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 algn="just"/>
            <a:r>
              <a:rPr lang="pl-PL" sz="22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2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śmierć stron (ew.), konfuzja, następcza niemożliwość świadczenia, zbieg nieodpłatnych podstaw do uzyskania tego samego świadczenia</a:t>
            </a:r>
          </a:p>
          <a:p>
            <a:pPr marL="0" lvl="0" indent="0" algn="just"/>
            <a:endParaRPr lang="pl-PL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Tx/>
              <a:buChar char="-"/>
            </a:pPr>
            <a:endParaRPr lang="pl-PL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pl-PL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pl-PL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50" dirty="0"/>
          </a:p>
        </p:txBody>
      </p:sp>
    </p:spTree>
    <p:extLst>
      <p:ext uri="{BB962C8B-B14F-4D97-AF65-F5344CB8AC3E}">
        <p14:creationId xmlns:p14="http://schemas.microsoft.com/office/powerpoint/2010/main" val="2415876365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</TotalTime>
  <Words>1797</Words>
  <Application>Microsoft Office PowerPoint</Application>
  <PresentationFormat>Panoramiczny</PresentationFormat>
  <Paragraphs>126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Prawo rzymskie – Zobowiązania I</vt:lpstr>
      <vt:lpstr>„Zobowiązanie jest węzłem prawnym, który zmusza nas do świadczenia czegoś zgodnie z prawami naszego państwa” – obligatio est iuris vinculum, quo necessitate adstingimur alicuius solvendae rei secundum nostrae civitatis iura (I. 3, 13pr.)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Kolejny wykład: Zobowiązania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353</cp:revision>
  <dcterms:created xsi:type="dcterms:W3CDTF">2017-05-25T21:35:03Z</dcterms:created>
  <dcterms:modified xsi:type="dcterms:W3CDTF">2025-01-14T10:51:03Z</dcterms:modified>
</cp:coreProperties>
</file>