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4"/>
  </p:notesMasterIdLst>
  <p:sldIdLst>
    <p:sldId id="345" r:id="rId3"/>
    <p:sldId id="383" r:id="rId4"/>
    <p:sldId id="340" r:id="rId5"/>
    <p:sldId id="344" r:id="rId6"/>
    <p:sldId id="375" r:id="rId7"/>
    <p:sldId id="376" r:id="rId8"/>
    <p:sldId id="262" r:id="rId9"/>
    <p:sldId id="264" r:id="rId10"/>
    <p:sldId id="322" r:id="rId11"/>
    <p:sldId id="266" r:id="rId12"/>
    <p:sldId id="382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A72F1C33-33D9-4DBF-8D4B-5AE8563E2E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17567C-4142-4CD9-B29A-695F739E6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37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1A5A395-419C-43F3-98F8-0F243929E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304491A-51A4-4524-BD1F-0FAB177ECF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D664C3F-1DC0-42F4-ACEE-373F342CFF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83B1-2532-4B0C-9F9C-223D796DDE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586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3028A2-AA02-4464-B8F8-FA79B4C199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27973C0-AAF2-4169-9DF2-03D875635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165EAE8-BCCD-4A6F-ADF6-BD91412DE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9CC-A83C-4114-A3A0-695565C5C8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3184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0DD0B96-CA5B-49D7-99EE-BD3A7E7A36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4CCA8E4-AC13-41FF-B6DC-1D34ACAF7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7968A81-9C72-4459-8E4B-EF6724F98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BD76-E8ED-4A17-B8CA-972F47707A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0787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7CACEEC-5526-4C53-9655-806186AA5B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28DE1D3-ABC2-4792-BE79-A7D8698F3C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309E8A7B-96D4-4C7A-9183-48DE34EF33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71D9-E959-4F5B-BDC8-12D435F3E6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9202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0B9ADB-4FC8-47AF-93B3-CFCB011A0C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CC245E8-65D3-4F3B-BA14-5B2CE54572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A809669-C579-477A-A2C7-A48B33C9E7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81B9-7201-4B89-B528-D4C8A8B06B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7383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C5EA609-9E92-4A19-827D-B623B2E566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FB27512-3650-4853-8DDC-5CA46EC6DB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74CCF9-8EEC-4853-A182-EC4F07BF6C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09391-C324-4F05-9629-AF2DCA8BC7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495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EDF1E8A-CA96-47AD-BDD7-53C5A16931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EFDCD09-C55E-48C9-A47F-C72338342E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B70C96B-71E7-4217-99BD-D3646C5FF1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2D23-A7BF-4E19-896C-6DFCAE410B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818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B66978-ADB2-42D9-8CB3-4E823E999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9B831DF-B83C-4F2F-83CC-FA7D63BA51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86DC54E-6258-426F-81D3-F51144A903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2BE9-D597-40BB-B175-BF33DFC109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8253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605423F-59C6-4EAE-80AF-85C668B81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C501B48-FDBC-478C-B4E2-279688D945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75D38A1-49D7-4B1E-95EA-E9A8BAEE8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270D-6034-411F-B332-75BEE31456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2561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C3A68C0-F0A3-42DB-8217-2151D4B26E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964539-81E1-406A-B8BD-6A8E6EA841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AA8214C-C2E3-427A-993C-ACA7386CF6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1B05-CB2D-4BF5-B542-C67BE49C9C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869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F8334D3-8D44-409B-BE02-088067EF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7851C32-C1AD-4B91-926F-9D3AFCDC7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C70D4A7-059A-4E4A-A8AE-D6C52779B3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1D30-2962-435C-8F4E-27C73F23D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2173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D3CA672-B6FF-4747-9A17-93EC45B65E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298FE7DA-C510-4131-AA78-D5171C801C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FC5EF2-B094-4314-ABE6-2FA68DAF21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2EB6-71BD-43A5-9FC2-48F37B31FA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621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05010970-2991-4485-8924-049ADE29DEF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DB8D95C7-20FC-49C6-B694-28CC9314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9AEE2F87-EE7C-4349-845B-2EE95292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B2257830-E0D8-47CD-856D-2E26233D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A0CBB0E7-E158-4DF5-B72C-6A58856B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80443A13-9958-4D90-9AB1-935DD48F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965816E7-0720-4FC6-B5D7-7F899634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A5AEA92A-93C1-41FE-AC9F-DC51C098B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EB665E9-171B-4D32-A238-BA3910F95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1C5D284B-A3A2-47F9-8AA5-5A4D06168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5E2FE53E-7F34-4B80-805B-6C2D396D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C433B16C-B51C-4D75-98EF-D5770F5FD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FEA5FF76-F22B-45F1-9B47-055F3E23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79F3DBE7-9398-436E-B0A6-7BC4569E9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39CC2E57-EDA9-4BDA-A14E-42BD5560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88016866-BEB6-4DA9-8FC1-C20848E8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E0B07A-0118-4ED6-B4D5-D30E3130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04D9BDF4-6E7A-4C4C-9404-6BECA7D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C2252B33-F259-415F-92FC-E6ADA6CF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95D113DC-7A36-488E-97F5-3E333DE5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70F9AE2-5A8B-470E-A28C-E7A6E475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F591FF54-172D-41D8-A68D-33DD57E1C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E5B0871-9D43-425C-8E0D-D77E7358C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C705AD97-7922-4584-8601-B002FF0343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7D6BFD2-1677-4AEC-B989-BA4A41D5AC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28C967F-84FF-4B30-B26D-730FC572F2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A4278C0E-AE62-4BB2-942B-EF17288FDE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EC54F0AB-1EED-4EE8-8048-CABC1445F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290063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worzymskie.ug.edu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AD13826-EBD2-42F3-A90A-F78077C1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Zobowiązania I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E724EC-CB94-4C35-A80D-87C13FFA947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28136"/>
            <a:ext cx="12192000" cy="5696489"/>
          </a:xfrm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Katedra Prawa Cywilnego </a:t>
            </a:r>
            <a:r>
              <a:rPr lang="pl-PL" altLang="pl-PL" sz="1700" dirty="0" err="1">
                <a:effectLst/>
                <a:latin typeface="Arial" panose="020B0604020202020204" pitchFamily="34" charset="0"/>
              </a:rPr>
              <a:t>WPiA</a:t>
            </a:r>
            <a:r>
              <a:rPr lang="pl-PL" altLang="pl-PL" sz="1700" dirty="0">
                <a:effectLst/>
                <a:latin typeface="Arial" panose="020B0604020202020204" pitchFamily="34" charset="0"/>
              </a:rPr>
              <a:t> UG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Dalsze informacje: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altLang="pl-PL" sz="1700" dirty="0" err="1">
                <a:effectLst/>
                <a:latin typeface="Arial" panose="020B0604020202020204" pitchFamily="34" charset="0"/>
              </a:rPr>
              <a:t>Teams</a:t>
            </a: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Link: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Kontakt: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Telefon: +48 58 523 29 50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Pokój  4039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Strona Zakładu Prawa Rzymskiego:  </a:t>
            </a:r>
            <a:r>
              <a:rPr lang="pl-PL" altLang="pl-PL" sz="1700" dirty="0">
                <a:effectLst/>
                <a:latin typeface="Arial" panose="020B0604020202020204" pitchFamily="34" charset="0"/>
                <a:hlinkClick r:id="rId3"/>
              </a:rPr>
              <a:t>http://www.praworzymskie.ug.edu.pl/</a:t>
            </a: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Link – wykład: </a:t>
            </a:r>
            <a:r>
              <a:rPr lang="pl-PL" altLang="pl-PL" sz="1700" dirty="0">
                <a:effectLst/>
                <a:latin typeface="Arial" panose="020B0604020202020204" pitchFamily="34" charset="0"/>
              </a:rPr>
              <a:t>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</p:txBody>
      </p:sp>
    </p:spTree>
    <p:extLst>
      <p:ext uri="{BB962C8B-B14F-4D97-AF65-F5344CB8AC3E}">
        <p14:creationId xmlns:p14="http://schemas.microsoft.com/office/powerpoint/2010/main" val="607079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016" y="1"/>
            <a:ext cx="11953461" cy="6858000"/>
          </a:xfrm>
        </p:spPr>
        <p:txBody>
          <a:bodyPr/>
          <a:lstStyle/>
          <a:p>
            <a:pPr marL="0" indent="0" algn="just"/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Potrącenie </a:t>
            </a:r>
            <a:r>
              <a:rPr lang="pl-PL" sz="1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</a:t>
            </a:r>
            <a:r>
              <a:rPr lang="pl-PL" sz="1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Definicja III w.: „wzajemne potrącenie długów i wierzytelności”: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debiti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cotributio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(D. 16, 2, 1 </a:t>
            </a:r>
            <a:r>
              <a:rPr lang="pl-PL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Modestinus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 algn="just"/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kwestia przymusowości potrącenia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zawsze zobowiązania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uwzględnienie wzajemnego potrącenia należało do obowiązków sędziego (jurysprudencja klasyczna) – inne zobowiązania stopniowo akceptowane do II w. </a:t>
            </a:r>
          </a:p>
          <a:p>
            <a:pPr marL="0" indent="0" algn="just"/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Potrącenie z mocy prawa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8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ipso iure 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ujednolicone i uporządkowane za Justyniana I): potrącenie obejmuje z mocy prawa wszystkie skargi, z wyjątkiem przysługującej oddającemu w depozyt oraz zasada, że dotyczyła wierzytelności wymagalnych, jednorodzajowych i nie budzących istotnych wątpliwości</a:t>
            </a:r>
          </a:p>
          <a:p>
            <a:pPr marL="0" indent="0" algn="just"/>
            <a:endParaRPr lang="pl-PL" sz="1800" b="1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18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18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non </a:t>
            </a:r>
            <a:r>
              <a:rPr lang="pl-PL" sz="18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petendo</a:t>
            </a:r>
            <a:r>
              <a:rPr lang="pl-PL" sz="18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umowa albo zastrzeżenie umowne, na mocy którego wierzyciel zobowiązuje się, że nie będzie dochodził od dłużnika spełnienia świadczenia trwale lub przez określony odcinek czasu, albo pod określonymi warunkami</a:t>
            </a:r>
          </a:p>
          <a:p>
            <a:pPr marL="0" indent="0" algn="just"/>
            <a:endParaRPr lang="pl-PL" sz="1600" b="1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18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 </a:t>
            </a:r>
            <a:r>
              <a:rPr lang="pl-PL" sz="18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debitoris</a:t>
            </a:r>
            <a:r>
              <a:rPr lang="pl-PL" sz="1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(zwłoka dłużnika)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nie spełnił świadczenia we właściwym czasie – kazuistyka jurysprudencji rzymskiej: świadomość dłużnika uchybienia terminowi i wezwanie wierzyciela</a:t>
            </a:r>
          </a:p>
          <a:p>
            <a:pPr marL="0" indent="0" algn="just"/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skutek zwłoki: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odpowiedzialności także wtedy, gdy po popadnięciu przez niego w zwłokę świadczenie stało się niemożliwe do spełnienia z przyczyn przez niego niezawinionych (D. 30, 47, 6); zobowiązanie pieniężne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obowiązek zapłacenia przez dłużnika odsetek za czas zwłoki (G. 2, 280) </a:t>
            </a:r>
          </a:p>
          <a:p>
            <a:pPr marL="0" indent="0" algn="just"/>
            <a:r>
              <a:rPr lang="pl-PL" sz="18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 </a:t>
            </a:r>
            <a:r>
              <a:rPr lang="pl-PL" sz="18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creditoris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(zwłoka wierzyciela)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bezczynność wierzyciela, skutkująca zmniejszeniem zakresu odpowiedzialności odszkodowawczej dłużnika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/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skutek</a:t>
            </a:r>
          </a:p>
          <a:p>
            <a:pPr marL="0" indent="0" algn="just"/>
            <a:endParaRPr lang="pl-PL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pl-PL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89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199" cy="1268413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Kolejny wykład: 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(wskazówki bibliograficzne)</a:t>
            </a:r>
            <a:endParaRPr lang="pl-PL" sz="31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E6AF-3F03-4435-94CB-164BD6C7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2055303"/>
            <a:ext cx="11406930" cy="3396570"/>
          </a:xfrm>
        </p:spPr>
        <p:txBody>
          <a:bodyPr>
            <a:no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T.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Giaro</a:t>
            </a:r>
            <a:r>
              <a:rPr lang="pl-PL" sz="2400" dirty="0">
                <a:effectLst/>
                <a:latin typeface="Arial" panose="020B0604020202020204" pitchFamily="34" charset="0"/>
              </a:rPr>
              <a:t>, W.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Dajczak</a:t>
            </a:r>
            <a:r>
              <a:rPr lang="pl-PL" sz="2400" dirty="0">
                <a:effectLst/>
                <a:latin typeface="Arial" panose="020B0604020202020204" pitchFamily="34" charset="0"/>
              </a:rPr>
              <a:t>, F.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Longchamps</a:t>
            </a:r>
            <a:r>
              <a:rPr lang="pl-PL" sz="2400" dirty="0">
                <a:effectLst/>
                <a:latin typeface="Arial" panose="020B0604020202020204" pitchFamily="34" charset="0"/>
              </a:rPr>
              <a:t> de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Bérier</a:t>
            </a:r>
            <a:r>
              <a:rPr lang="pl-PL" sz="2400" dirty="0">
                <a:effectLst/>
                <a:latin typeface="Arial" panose="020B0604020202020204" pitchFamily="34" charset="0"/>
              </a:rPr>
              <a:t>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rzymskie. U podstaw prawa prywatnego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2018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463-602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treści podane małą czcionką oraz podane na szarym tle mają charakter dodatkowy, tj. należy je przeczytać ale nie są konieczne do opanowania. 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Zrealizuj zadania podane w dziale „Po przeczytaniu”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K. Kolańczyk,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2021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6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365-495 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1"/>
            <a:ext cx="12191998" cy="1173018"/>
          </a:xfrm>
        </p:spPr>
        <p:txBody>
          <a:bodyPr/>
          <a:lstStyle/>
          <a:p>
            <a:r>
              <a:rPr lang="pl-P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„Zobowiązanie jest węzłem prawnym, który zmusza nas do świadczenia czegoś zgodnie z prawami naszego państwa” </a:t>
            </a:r>
            <a:r>
              <a:rPr lang="pl-PL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vinculum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quo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necessitate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adstingimur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alicuius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solvendae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secundum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nostrae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civitatis</a:t>
            </a:r>
            <a:r>
              <a:rPr lang="pl-PL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iura</a:t>
            </a:r>
            <a:r>
              <a:rPr lang="pl-PL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(I. 3, 13pr.)</a:t>
            </a:r>
            <a:endParaRPr lang="pl-PL" sz="22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753" y="1431636"/>
            <a:ext cx="11903826" cy="5292436"/>
          </a:xfrm>
        </p:spPr>
        <p:txBody>
          <a:bodyPr/>
          <a:lstStyle/>
          <a:p>
            <a:pPr marL="0" indent="0"/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świadczyć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solvere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w następstwie związania 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węzłem prawnym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vinculus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– podkreślenie szczególnego charakteru - jurysprudencja klasyczna: 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wcześniejsze rozróżnienie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rem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personam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/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Strony: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 uprawniony-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wierzyciel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wierzytelność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creditum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zobowiązany-dłużnik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debitor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dług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debitum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/>
            <a:endParaRPr lang="pl-PL" sz="1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ojęcie zobowiązania powszechne w kontynentalnym prawie prywatnym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– brak dogmatyki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Law</a:t>
            </a:r>
          </a:p>
          <a:p>
            <a:pPr marL="0" indent="0"/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Trzy sposoby ujęcia: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definicja zobowiązania - źródła powstania zobowiązań -przepisy dotyczącej zgodnej woli stron jako pierwszoplanowego źródła zobowiązania</a:t>
            </a:r>
          </a:p>
          <a:p>
            <a:pPr marL="0" indent="0" algn="just"/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0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837" y="281709"/>
            <a:ext cx="11959244" cy="6391563"/>
          </a:xfrm>
        </p:spPr>
        <p:txBody>
          <a:bodyPr/>
          <a:lstStyle/>
          <a:p>
            <a:pPr marL="0" indent="0" algn="just"/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Pierwotna krzywda i zemsta lub odpłata (odpowiedzialność zbiorowa – ograniczenie ze względu na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patria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potestas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 algn="just"/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Kształtowanie się pojęcia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delictum</a:t>
            </a:r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(przestępstwo prywatne)</a:t>
            </a:r>
          </a:p>
          <a:p>
            <a:pPr marL="0" indent="0" algn="just"/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Pierwotne umowy 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okres archaiczny (potrzeby gospodarki rolnej –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nexum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sponsio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rozwój III w. p.n.e. (zmiany ekonomiczne i społeczne) </a:t>
            </a:r>
          </a:p>
          <a:p>
            <a:pPr marL="0" indent="0" algn="just"/>
            <a:endParaRPr lang="pl-PL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Typologia – potrzeby szkolne: 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3, 88: 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contractu - 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maleficio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variis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causarum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figuris</a:t>
            </a:r>
            <a:r>
              <a:rPr lang="pl-PL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(D. 44, 7, 1pr. </a:t>
            </a:r>
            <a:r>
              <a:rPr lang="pl-PL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Gaius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cottidiane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I. 3, 13, 2: 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contractu - 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maleficio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quasi ex contractu,</a:t>
            </a:r>
            <a:r>
              <a:rPr lang="pl-PL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quasi 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maleficio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(quasi ex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r>
              <a:rPr lang="pl-PL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endParaRPr lang="pl-PL" sz="2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Trwałość podziału 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 tradycji kontynentalnej do XIX w.: stopniowo tylko w postaci dychotomii: </a:t>
            </a:r>
            <a:r>
              <a:rPr lang="pl-PL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umowy-delikty</a:t>
            </a:r>
            <a:r>
              <a:rPr lang="pl-PL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(oraz osobny status </a:t>
            </a:r>
            <a:r>
              <a:rPr lang="pl-PL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6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zdarzeń prawnych na który strony nie miały wpływu)</a:t>
            </a:r>
            <a:endParaRPr lang="pl-PL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774" y="-314035"/>
            <a:ext cx="11820939" cy="6441786"/>
          </a:xfrm>
        </p:spPr>
        <p:txBody>
          <a:bodyPr/>
          <a:lstStyle/>
          <a:p>
            <a:pPr marL="0" lvl="0" indent="0" algn="just"/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4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rzymskie - nominalizm deliktowy: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(rozszerzanie katalogu w prawie pretorskim i twórcza interpretacja jurystów: zwłaszcza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Aquilia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generalna klauzula deliktowa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(tradycja romanistyczna)</a:t>
            </a:r>
          </a:p>
          <a:p>
            <a:pPr marL="0" lvl="0" indent="0"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4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4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rawo rzymskie - nominalizm kontraktowy: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vestita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pacta nuda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poszerzany katalog umów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innominati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synallagma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wzajemność;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rola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praescriptis</a:t>
            </a:r>
            <a:r>
              <a:rPr lang="pl-PL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verbis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Swoboda umów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porzymska</a:t>
            </a:r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Rola nowych zjawisk gospodarczych i potrzeby zagwarantowania praw stronom</a:t>
            </a:r>
          </a:p>
          <a:p>
            <a:pPr marL="0" lvl="0" indent="0" algn="just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koncepcje </a:t>
            </a:r>
            <a:r>
              <a:rPr lang="pl-PL" sz="2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prawnonaturalne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servanda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Grocjusza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De iure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belli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15 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Wielka Rewolucja Francuska: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Wolność osoby, własności i obrotu prawnego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(art. 1101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c.c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 marL="0" lvl="0" indent="0"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Ograniczenia: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licite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klauzule generalne, natura umowy (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 fides,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mores, ratio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lvl="0" indent="0" algn="just"/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Współczesna tendencja do zawężania swobody</a:t>
            </a:r>
            <a:r>
              <a:rPr lang="pl-PL" sz="24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umów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0152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64655"/>
            <a:ext cx="11988800" cy="6793345"/>
          </a:xfrm>
        </p:spPr>
        <p:txBody>
          <a:bodyPr/>
          <a:lstStyle/>
          <a:p>
            <a:pPr marL="0" indent="0" algn="just"/>
            <a:r>
              <a:rPr lang="pl-PL" sz="21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</a:t>
            </a:r>
            <a:r>
              <a:rPr lang="pl-PL" sz="21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1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zobowiązanie naturalne: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umowy zawierane przez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alieni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</a:t>
            </a:r>
            <a:endParaRPr lang="pl-PL" sz="21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rozszerzane w prawie klasycznym</a:t>
            </a:r>
          </a:p>
          <a:p>
            <a:pPr algn="just">
              <a:buFontTx/>
              <a:buChar char="-"/>
            </a:pP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pojęcie długu wynikającego „z natury”:</a:t>
            </a:r>
            <a:r>
              <a:rPr lang="pl-PL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obowiązek, który ma wymiar uniwersalny i powinien być spełniony przez każdego człowieka godnego zaufania</a:t>
            </a:r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Rzymski punkt wyjścia do późniejszych rozważań nad naturą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różnorodność regulacji (obok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civilis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Tx/>
              <a:buChar char="-"/>
            </a:pPr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Wielość podmiotów w stosunku obligacyjnym: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XII Tablic: wierzytelności dzielą się z mocy prawa (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nomina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ipso iure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divisa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C. 3, 36, 6)</a:t>
            </a: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brak jednolitości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prawa skodyfikowane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koncepcja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zobowiązania podzielnego</a:t>
            </a: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więcej wierzycieli lub dłużników (poręczyciele) – ewolucja i ostatecznie: C. 8, 40, 28pr. (a. 531):  spełnienie świadczenia umarza obowiązki wszystkich współdłużników i uprawnienia współwierzycieli; rozliczenia między współwierzycielami lub współdłużnikami – zasada regresu (uogólnienie w III w. n.e.)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Brak rozważań o solidarności dłużników/ wierzycieli (inspiracja)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tzw.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zobowiązań korealnych (inspiracja)</a:t>
            </a:r>
          </a:p>
          <a:p>
            <a:pPr algn="just">
              <a:buFontTx/>
              <a:buChar char="-"/>
            </a:pPr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8545" y="1"/>
            <a:ext cx="11905673" cy="6858000"/>
          </a:xfrm>
        </p:spPr>
        <p:txBody>
          <a:bodyPr/>
          <a:lstStyle/>
          <a:p>
            <a:pPr marL="0" indent="0" algn="just"/>
            <a:r>
              <a:rPr lang="pl-PL" sz="23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Zmiana wierzyciela i dłużnika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/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kłopotliwa na gruncie prawa rzymskiego (pierwotnie ściśle osobisty charakter zobowiązań), wyrażone przez średniowieczne powiedzenie „wierzytelności przywierają do kości”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ossibus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inhaerent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Surogaty:</a:t>
            </a:r>
          </a:p>
          <a:p>
            <a:pPr marL="285750" indent="-285750" algn="just">
              <a:buFontTx/>
              <a:buChar char="-"/>
            </a:pP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nowacja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novatio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słabości: wymagało współdziałania dłużnika oraz pozbawiało nowego wierzyciela zabezpieczeń, które przysługiwały poprzedniemu (</a:t>
            </a:r>
            <a:r>
              <a:rPr lang="pl-PL" sz="23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konstrukcja przejęta z modyfikacjami do prawa skodyfikowanego jako sposób umorzenia zobowiązania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buFontTx/>
              <a:buChar char="-"/>
            </a:pP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przekazanie wierzytelności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cognitor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albo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procurator</a:t>
            </a:r>
            <a:r>
              <a:rPr lang="pl-PL" sz="23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(zastępcy procesowemu)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słabości: brak samodzielnego uprawnienia do świadczenia</a:t>
            </a: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Constitutio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Antoninus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Pius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z II w. (D. 2, 14, 16pr.):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przeniesienia praw wierzyciela, wynikających ze sprzedaży spadku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nabywca majątku spadkowego otrzymał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wzorowaną na skardze przysługującej formalnemu wierzycielowi a dłużnik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exceptio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doli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wobec skargi formalnego wierzyciela</a:t>
            </a: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Cesja?: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rozszerzenie na inne przypadki nabycia wierzytelności (uwaga: </a:t>
            </a:r>
            <a:r>
              <a:rPr kumimoji="0" lang="pl-PL" sz="21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tylko przeniesienie skargi - </a:t>
            </a:r>
            <a:r>
              <a:rPr kumimoji="0" lang="pl-PL" sz="2100" b="0" i="1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cessio</a:t>
            </a:r>
            <a:r>
              <a:rPr kumimoji="0" lang="pl-PL" sz="2100" b="0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actionis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uniwersalne według C. 8, 53, 33 (a. 528) – dalszy rozwój: tradycja romanistyczna</a:t>
            </a:r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8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"/>
            <a:ext cx="12085983" cy="6858000"/>
          </a:xfrm>
        </p:spPr>
        <p:txBody>
          <a:bodyPr/>
          <a:lstStyle/>
          <a:p>
            <a:pPr marL="0" indent="0" algn="just"/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Umorzenie zobowiązania </a:t>
            </a:r>
          </a:p>
          <a:p>
            <a:pPr marL="0" indent="0" algn="just"/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Prawidłowe spełnienie świadczenia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wcześniejsze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per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libram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kontrowersje wokół częściowego spełnienia świadczenia</a:t>
            </a:r>
          </a:p>
          <a:p>
            <a:pPr marL="0" indent="0"/>
            <a:r>
              <a:rPr lang="pl-PL" sz="20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Spełnienie świadczenia (</a:t>
            </a:r>
            <a:r>
              <a:rPr lang="pl-PL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solitum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Solvere</a:t>
            </a:r>
            <a:r>
              <a:rPr lang="pl-PL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dare</a:t>
            </a:r>
            <a:r>
              <a:rPr lang="pl-PL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facere</a:t>
            </a:r>
            <a:r>
              <a:rPr lang="pl-PL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praestare</a:t>
            </a:r>
            <a:r>
              <a:rPr lang="pl-PL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(dać, czynić, świadczyć)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: G. 4, 2</a:t>
            </a: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terminu przedawnienia  -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praescriptio</a:t>
            </a:r>
            <a:endParaRPr lang="pl-PL" sz="2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Czas spełnienia świadczenia</a:t>
            </a:r>
            <a:r>
              <a:rPr lang="pl-PL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przy umowach: wcześniejsze możliwe; nieokreślony: wezwanie wierzyciela (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niekonieczne przy deliktach –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mora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złodziej jest zawsze w zwłoce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Miejsce spełnienia świadczenia</a:t>
            </a:r>
            <a:r>
              <a:rPr lang="pl-PL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brak ustalenia miejsce spełnienia świadczenia: okoliczności danego przypadku (bez zbędnego obciążania dłużnika) oraz reguły (D. 5, 1, 38): rzecz indywidualnie oznaczona - jej położenie w chwili powstania zobowiązania a rzeczy oznaczone gatunkowo - w miejscu właściwego sądu (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sequitur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forum rei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Spełnienie przez osobę trzecią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sporne wśród jurystów - dopuszczono możliwość odmowy przyjęcia świadczenia niepowiązanego ze szczególnymi cechami dłużnika, jeśli ten sprzeciwia się wykonaniu zobowiązania przez osobę trzecią. W tym:</a:t>
            </a:r>
            <a:endParaRPr kumimoji="0" lang="pl-PL" sz="1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19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delegatio</a:t>
            </a:r>
            <a:r>
              <a:rPr kumimoji="0" lang="pl-PL" sz="19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19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solvendi</a:t>
            </a:r>
            <a:r>
              <a:rPr kumimoji="0" lang="pl-PL" sz="19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19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assignatio</a:t>
            </a:r>
            <a:r>
              <a:rPr kumimoji="0" lang="pl-PL" sz="19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19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solvendi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pl-PL" sz="19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dłużnik polecał osobie, która była z kolei jego dłużnikiem, aby spełniła świadczenie na rzecz wskazanego wierzyciela (w następstwie spełnienia jednego świadczenia dochodziło do umorzenia dwóch zobowiązań)</a:t>
            </a:r>
            <a:r>
              <a:rPr kumimoji="0" lang="pl-PL" sz="19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spełnienie świadczenia do rąk osoby innej niż wierzyciel 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(pierwotnie </a:t>
            </a:r>
            <a:r>
              <a:rPr kumimoji="0" lang="pl-PL" sz="19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procurator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19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ale </a:t>
            </a:r>
            <a:r>
              <a:rPr kumimoji="0" lang="pl-PL" sz="1900" b="1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</a:t>
            </a:r>
            <a:endParaRPr kumimoji="0" lang="pl-PL" sz="19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just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75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076631"/>
            <a:ext cx="11591636" cy="5781369"/>
          </a:xfrm>
        </p:spPr>
        <p:txBody>
          <a:bodyPr/>
          <a:lstStyle/>
          <a:p>
            <a:pPr marL="0" indent="0" algn="just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Rozróżnienie między zobowiązaniami gatunkowymi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genus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dotyczącymi świadczeń rzeczy oznaczonej indywidualnie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/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świadczenia określone indywidualnie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nie do zastąpienia ale wypracowana zasada, iż niezawiniona utrata oznaczonego indywidualnie przedmiotu świadczenia powoduje umorzenie zobowiązania</a:t>
            </a:r>
          </a:p>
          <a:p>
            <a:pPr marL="285750" indent="-285750" algn="just">
              <a:buFontTx/>
              <a:buChar char="-"/>
            </a:pP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świadczenia określone gatunkowo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genus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Zobowiązanie trwało, dopóki można było wybrać i świadczyć inne obiekty tego samego rodzaju: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genus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perire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censetur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/„uważa się, że gatunek nie ginie”- glosa ad C. 8, 37[38], 8)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wybór dłużnika – jurysprudencja klasyczna: spełnienie świadczenia także przez rzeczy gorszej jakości, gdy tylko miały one stosowne dla danego gatunku rzeczy właściwości, a nic innego nie wynikało z okoliczności – odrzucone: 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braku odrębnego postanowienia dłużnik ma świadczyć rzeczy „średniej” jakości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(C. 8.53.35.1–2 – a. 530)</a:t>
            </a:r>
          </a:p>
          <a:p>
            <a:pPr marL="285750" indent="-285750" algn="just">
              <a:buFontTx/>
              <a:buChar char="-"/>
            </a:pP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D2A7C00-F254-2A03-F248-04664B3C8796}"/>
              </a:ext>
            </a:extLst>
          </p:cNvPr>
          <p:cNvSpPr txBox="1"/>
          <p:nvPr/>
        </p:nvSpPr>
        <p:spPr>
          <a:xfrm>
            <a:off x="634181" y="176981"/>
            <a:ext cx="86425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Umorzenie zobowiązania </a:t>
            </a:r>
          </a:p>
        </p:txBody>
      </p:sp>
    </p:spTree>
    <p:extLst>
      <p:ext uri="{BB962C8B-B14F-4D97-AF65-F5344CB8AC3E}">
        <p14:creationId xmlns:p14="http://schemas.microsoft.com/office/powerpoint/2010/main" val="357444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11927841" cy="6228080"/>
          </a:xfrm>
        </p:spPr>
        <p:txBody>
          <a:bodyPr/>
          <a:lstStyle/>
          <a:p>
            <a:pPr marL="0" lvl="0" indent="0" algn="just"/>
            <a:r>
              <a:rPr lang="pl-PL" sz="225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Umorzenie zobowiązania</a:t>
            </a:r>
          </a:p>
          <a:p>
            <a:pPr marL="0" lvl="0" indent="0" algn="just"/>
            <a:r>
              <a:rPr lang="pl-PL" sz="22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dopuszczające wybór między różnymi postaciami świadczenia </a:t>
            </a:r>
            <a:endParaRPr lang="pl-PL" sz="225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250" dirty="0">
                <a:latin typeface="Arial" panose="020B0604020202020204" pitchFamily="34" charset="0"/>
                <a:cs typeface="Arial" panose="020B0604020202020204" pitchFamily="34" charset="0"/>
              </a:rPr>
              <a:t>- koncepcja rodzaju (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genus</a:t>
            </a:r>
            <a:r>
              <a:rPr lang="pl-PL" sz="2250" i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2250" dirty="0">
                <a:latin typeface="Arial" panose="020B0604020202020204" pitchFamily="34" charset="0"/>
                <a:cs typeface="Arial" panose="020B0604020202020204" pitchFamily="34" charset="0"/>
              </a:rPr>
              <a:t>dopuszczenie możliwości umorzenia zobowiązania poprzez wybór jednego spośród kilku istotnie różniących się obiektów – gdy brak postanowień, wybór dłużnika lub tylko świadczenie możliwe –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alternativa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(zobowiązanie przemienne)</a:t>
            </a:r>
            <a:r>
              <a:rPr lang="pl-PL" sz="22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250" dirty="0">
                <a:latin typeface="Arial" panose="020B0604020202020204" pitchFamily="34" charset="0"/>
                <a:cs typeface="Arial" panose="020B0604020202020204" pitchFamily="34" charset="0"/>
              </a:rPr>
              <a:t> dopuszczenie wyboru przedmiotu świadczenia wyłącznie przez dłużnika –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facultas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alternativa</a:t>
            </a:r>
            <a:r>
              <a:rPr lang="pl-PL" sz="22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(upoważnienie przemienne</a:t>
            </a:r>
            <a:r>
              <a:rPr lang="pl-PL" sz="225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lvl="0" indent="0" algn="just"/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5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datio</a:t>
            </a:r>
            <a:r>
              <a:rPr lang="pl-PL" sz="225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25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solutum</a:t>
            </a:r>
            <a:r>
              <a:rPr lang="pl-PL" sz="22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umorzenie przez inne świadczenie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nazwa: C. 6, 30, 22, 6 [a. 531])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dłużnik za zgodą wierzyciela świadczy coś innego, niż to, co powinien zgodnie z treścią zobowiązania, oraz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datio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solutionis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</a:t>
            </a:r>
            <a:endParaRPr lang="pl-PL" sz="22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5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Zwolnienie z długu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/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III w. p.n.e. konieczność formalnego przyjęcia długu</a:t>
            </a:r>
            <a:r>
              <a:rPr lang="pl-PL" sz="22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2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acceptilatio</a:t>
            </a:r>
            <a:r>
              <a:rPr lang="pl-PL" sz="22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nieformalne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contrarius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actus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najważniejsza: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contrarius</a:t>
            </a:r>
            <a:r>
              <a:rPr lang="pl-PL" sz="22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</a:t>
            </a:r>
            <a:endParaRPr lang="pl-PL" sz="22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Odnowienie</a:t>
            </a:r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novatio</a:t>
            </a:r>
            <a:r>
              <a:rPr lang="pl-PL" sz="22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 algn="just"/>
            <a:r>
              <a:rPr lang="pl-PL" sz="22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sz="2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śmierć stron (ew.), konfuzja, następcza niemożliwość świadczenia, zbieg nieodpłatnych podstaw do uzyskania tego samego świadczenia</a:t>
            </a:r>
          </a:p>
          <a:p>
            <a:pPr marL="0" lvl="0" indent="0" algn="just"/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Tx/>
              <a:buChar char="-"/>
            </a:pPr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pl-PL" sz="2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25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endParaRPr lang="pl-PL" sz="2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250" dirty="0"/>
          </a:p>
        </p:txBody>
      </p:sp>
    </p:spTree>
    <p:extLst>
      <p:ext uri="{BB962C8B-B14F-4D97-AF65-F5344CB8AC3E}">
        <p14:creationId xmlns:p14="http://schemas.microsoft.com/office/powerpoint/2010/main" val="2415876365"/>
      </p:ext>
    </p:extLst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</TotalTime>
  <Words>1797</Words>
  <Application>Microsoft Office PowerPoint</Application>
  <PresentationFormat>Panoramiczny</PresentationFormat>
  <Paragraphs>126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9_Motyw pakietu Office</vt:lpstr>
      <vt:lpstr>11_Motyw pakietu Office</vt:lpstr>
      <vt:lpstr>Prawo rzymskie – Zobowiązania I</vt:lpstr>
      <vt:lpstr>„Zobowiązanie jest węzłem prawnym, który zmusza nas do świadczenia czegoś zgodnie z prawami naszego państwa” – obligatio est iuris vinculum, quo necessitate adstingimur alicuius solvendae rei secundum nostrae civitatis iura (I. 3, 13pr.)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Kolejny wykład: Zobowiązania (wskazówki bibliograficzne)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353</cp:revision>
  <dcterms:created xsi:type="dcterms:W3CDTF">2017-05-25T21:35:03Z</dcterms:created>
  <dcterms:modified xsi:type="dcterms:W3CDTF">2025-01-14T10:51:03Z</dcterms:modified>
</cp:coreProperties>
</file>