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24"/>
  </p:notesMasterIdLst>
  <p:sldIdLst>
    <p:sldId id="325" r:id="rId4"/>
    <p:sldId id="299" r:id="rId5"/>
    <p:sldId id="300" r:id="rId6"/>
    <p:sldId id="301" r:id="rId7"/>
    <p:sldId id="284" r:id="rId8"/>
    <p:sldId id="285" r:id="rId9"/>
    <p:sldId id="315" r:id="rId10"/>
    <p:sldId id="288" r:id="rId11"/>
    <p:sldId id="289" r:id="rId12"/>
    <p:sldId id="327" r:id="rId13"/>
    <p:sldId id="328" r:id="rId14"/>
    <p:sldId id="33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74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04.01.2022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0824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56445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19978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53164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539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4117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3213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68629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55511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2983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514964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436223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687D43-A524-423F-9E2D-824F67B8BAE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93A99B2C-739E-4222-A4AE-7CF49055E8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7DE8-6C45-496C-AA9A-3430D1C15B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5CFB6BB-A7B5-4397-9F70-D0F6EE251AC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5145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695483D-CF30-4897-B94E-9C5FE5BABD7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EF467DB-E7D9-4E84-A61D-CEE6814652B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E50B-A08E-4435-A8D2-BB683FD953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34D3E14-92EE-4264-9BC7-1723FBB997D6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6026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E9FD60-6159-414E-AB6B-378B5F4C092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60CB02C8-2A8E-435F-8894-9CFA04D692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7AF8-4BB0-45C8-B1D4-C415FFED89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A77A434-C0DD-415E-8639-8D5CDBAE7EE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8550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538056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3"/>
            <a:ext cx="538268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8FC640A-F5D7-4C8D-8EDF-410A89FBFE4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10783AE2-4F47-4BA1-A60B-9476CBFA463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4C4D-C76B-472D-9FBD-581B8C67A8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F01091E-D5B0-4DD1-8672-D68C8D5A652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74192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6327B1A3-E23E-417E-A9FA-ED9EFDA3F1F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55D35528-F5D2-478C-9F97-717C455AE5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DF53D-544C-495A-A984-DF153FE222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7B703F9B-F519-4F2A-B106-0B4BC9D19A6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901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B0D7549B-77A2-4B3D-8122-B20209E1F1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2EFBDEC-6697-4BCE-A51D-79732572A26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2F193-BFF8-455F-82AC-5079684101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C82512E-5CAF-4A11-9050-61DC3B44074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07233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145C637A-A940-4C37-A8FF-406EA743C6D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924735B6-7004-4509-844B-EF2D39436C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98CB-5A05-4DE1-92F3-3B21A9B665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C13D3BD4-F18E-4C58-B4C7-D2EA884AB88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94843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218231E-C1A1-43CC-81C4-3002D184AC2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C37FA12-2D35-4E21-81DC-D5CB26D848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ECAEB-3C2E-4224-8C15-4B46690731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5CDE63A3-7163-4B18-AC21-DD672FE02F7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3740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DEECD68-F2CC-4D82-A8EE-B047293CFE8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4666EFC-C942-4BE3-BE47-1BEBDA0812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7848-B836-4F75-B224-578B51AC74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E1B1190-F6F5-428C-9C30-D49B348765D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6850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F1C1BDC-2FBB-4C68-ABA5-0AB2C948E6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AA5E12E-61A7-4C6F-BFE4-C4B648B336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EE22-4C88-482C-BC64-21C0BA17DE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4B4AF37-B73E-4571-8B34-EF2E48F31F2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3806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341"/>
            <a:ext cx="2741084" cy="59658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41"/>
            <a:ext cx="8022167" cy="59658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F231139D-2CCF-49D2-9802-D826D29EF36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F37F9C-FAA0-4331-B86C-58FF643525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B69B-4598-49B5-8C49-59276FC2B2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9CE1E9B3-C153-4890-B342-7769FD78FE0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38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15011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>
            <a:extLst>
              <a:ext uri="{FF2B5EF4-FFF2-40B4-BE49-F238E27FC236}">
                <a16:creationId xmlns:a16="http://schemas.microsoft.com/office/drawing/2014/main" id="{79516C8D-30D8-4F4D-8A52-A3832E6E143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CBA701AF-AB0B-4A6D-B873-BBC67EC9F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1" name="Rectangle 3">
              <a:extLst>
                <a:ext uri="{FF2B5EF4-FFF2-40B4-BE49-F238E27FC236}">
                  <a16:creationId xmlns:a16="http://schemas.microsoft.com/office/drawing/2014/main" id="{1F1CF6D4-25E8-4493-8531-C5DBDA208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2" name="Rectangle 4">
              <a:extLst>
                <a:ext uri="{FF2B5EF4-FFF2-40B4-BE49-F238E27FC236}">
                  <a16:creationId xmlns:a16="http://schemas.microsoft.com/office/drawing/2014/main" id="{98B26668-AE8B-45AD-8FD0-1AAE8EE5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44AB02AC-F71B-49E2-AE81-079F2B524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C23610AD-A58E-4C5E-A09E-7089DD3DD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5" name="Rectangle 7">
              <a:extLst>
                <a:ext uri="{FF2B5EF4-FFF2-40B4-BE49-F238E27FC236}">
                  <a16:creationId xmlns:a16="http://schemas.microsoft.com/office/drawing/2014/main" id="{C490E0BE-B54B-4712-83A8-AAE3D6665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6" name="Rectangle 8">
              <a:extLst>
                <a:ext uri="{FF2B5EF4-FFF2-40B4-BE49-F238E27FC236}">
                  <a16:creationId xmlns:a16="http://schemas.microsoft.com/office/drawing/2014/main" id="{5AEB4340-344D-43AF-9058-4CDCD3B45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7" name="Rectangle 9">
              <a:extLst>
                <a:ext uri="{FF2B5EF4-FFF2-40B4-BE49-F238E27FC236}">
                  <a16:creationId xmlns:a16="http://schemas.microsoft.com/office/drawing/2014/main" id="{7395769A-9758-4BF0-A095-B34C6CB29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8" name="Rectangle 10">
              <a:extLst>
                <a:ext uri="{FF2B5EF4-FFF2-40B4-BE49-F238E27FC236}">
                  <a16:creationId xmlns:a16="http://schemas.microsoft.com/office/drawing/2014/main" id="{5B6BD46B-FD56-4D74-AFC7-5D7EFBE83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0B25CA95-5C14-439C-910B-7F3E23F2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9CCBBB3E-E6BD-427D-A0E4-4E135713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1" name="Rectangle 13">
              <a:extLst>
                <a:ext uri="{FF2B5EF4-FFF2-40B4-BE49-F238E27FC236}">
                  <a16:creationId xmlns:a16="http://schemas.microsoft.com/office/drawing/2014/main" id="{DE6DAC8C-65B3-4864-AA46-AD51F39A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2" name="Rectangle 14">
              <a:extLst>
                <a:ext uri="{FF2B5EF4-FFF2-40B4-BE49-F238E27FC236}">
                  <a16:creationId xmlns:a16="http://schemas.microsoft.com/office/drawing/2014/main" id="{A7BAFA0A-C580-417F-A710-203AFE56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3" name="Rectangle 15">
              <a:extLst>
                <a:ext uri="{FF2B5EF4-FFF2-40B4-BE49-F238E27FC236}">
                  <a16:creationId xmlns:a16="http://schemas.microsoft.com/office/drawing/2014/main" id="{B2E9B1C0-AD97-4DA0-B3FC-47E0BD40C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4" name="Rectangle 16">
              <a:extLst>
                <a:ext uri="{FF2B5EF4-FFF2-40B4-BE49-F238E27FC236}">
                  <a16:creationId xmlns:a16="http://schemas.microsoft.com/office/drawing/2014/main" id="{13B1FBFF-B0E7-4525-8715-FFD3359DC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5" name="Rectangle 17">
              <a:extLst>
                <a:ext uri="{FF2B5EF4-FFF2-40B4-BE49-F238E27FC236}">
                  <a16:creationId xmlns:a16="http://schemas.microsoft.com/office/drawing/2014/main" id="{2C88F3A0-FC61-413F-AF86-3A6CA543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6" name="Rectangle 18">
              <a:extLst>
                <a:ext uri="{FF2B5EF4-FFF2-40B4-BE49-F238E27FC236}">
                  <a16:creationId xmlns:a16="http://schemas.microsoft.com/office/drawing/2014/main" id="{4A43789D-D156-4DA6-9B9E-5FA3FA73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88A132F2-7A29-45BC-B4AE-284B1F4C3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8" name="Rectangle 20">
              <a:extLst>
                <a:ext uri="{FF2B5EF4-FFF2-40B4-BE49-F238E27FC236}">
                  <a16:creationId xmlns:a16="http://schemas.microsoft.com/office/drawing/2014/main" id="{546D1467-4E11-499C-87D6-8BB658EBA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9" name="Freeform 21">
              <a:extLst>
                <a:ext uri="{FF2B5EF4-FFF2-40B4-BE49-F238E27FC236}">
                  <a16:creationId xmlns:a16="http://schemas.microsoft.com/office/drawing/2014/main" id="{B983BF48-2B7E-4B46-8CDB-BAFBE08BE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5 w 5760"/>
                <a:gd name="T1" fmla="*/ 74 h 445"/>
                <a:gd name="T2" fmla="*/ 5433 w 5760"/>
                <a:gd name="T3" fmla="*/ 74 h 445"/>
                <a:gd name="T4" fmla="*/ 5379 w 5760"/>
                <a:gd name="T5" fmla="*/ 74 h 445"/>
                <a:gd name="T6" fmla="*/ 5373 w 5760"/>
                <a:gd name="T7" fmla="*/ 65 h 445"/>
                <a:gd name="T8" fmla="*/ 5367 w 5760"/>
                <a:gd name="T9" fmla="*/ 44 h 445"/>
                <a:gd name="T10" fmla="*/ 5339 w 5760"/>
                <a:gd name="T11" fmla="*/ 18 h 445"/>
                <a:gd name="T12" fmla="*/ 5257 w 5760"/>
                <a:gd name="T13" fmla="*/ 7 h 445"/>
                <a:gd name="T14" fmla="*/ 4976 w 5760"/>
                <a:gd name="T15" fmla="*/ 22 h 445"/>
                <a:gd name="T16" fmla="*/ 4911 w 5760"/>
                <a:gd name="T17" fmla="*/ 55 h 445"/>
                <a:gd name="T18" fmla="*/ 4786 w 5760"/>
                <a:gd name="T19" fmla="*/ 77 h 445"/>
                <a:gd name="T20" fmla="*/ 4690 w 5760"/>
                <a:gd name="T21" fmla="*/ 87 h 445"/>
                <a:gd name="T22" fmla="*/ 4612 w 5760"/>
                <a:gd name="T23" fmla="*/ 74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186 w 5760"/>
                <a:gd name="T31" fmla="*/ 74 h 445"/>
                <a:gd name="T32" fmla="*/ 3970 w 5760"/>
                <a:gd name="T33" fmla="*/ 77 h 445"/>
                <a:gd name="T34" fmla="*/ 3760 w 5760"/>
                <a:gd name="T35" fmla="*/ 77 h 445"/>
                <a:gd name="T36" fmla="*/ 3604 w 5760"/>
                <a:gd name="T37" fmla="*/ 74 h 445"/>
                <a:gd name="T38" fmla="*/ 3544 w 5760"/>
                <a:gd name="T39" fmla="*/ 50 h 445"/>
                <a:gd name="T40" fmla="*/ 3478 w 5760"/>
                <a:gd name="T41" fmla="*/ 44 h 445"/>
                <a:gd name="T42" fmla="*/ 3430 w 5760"/>
                <a:gd name="T43" fmla="*/ 55 h 445"/>
                <a:gd name="T44" fmla="*/ 3370 w 5760"/>
                <a:gd name="T45" fmla="*/ 74 h 445"/>
                <a:gd name="T46" fmla="*/ 2998 w 5760"/>
                <a:gd name="T47" fmla="*/ 87 h 445"/>
                <a:gd name="T48" fmla="*/ 2819 w 5760"/>
                <a:gd name="T49" fmla="*/ 103 h 445"/>
                <a:gd name="T50" fmla="*/ 2717 w 5760"/>
                <a:gd name="T51" fmla="*/ 92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74 h 445"/>
                <a:gd name="T58" fmla="*/ 2419 w 5760"/>
                <a:gd name="T59" fmla="*/ 84 h 445"/>
                <a:gd name="T60" fmla="*/ 2297 w 5760"/>
                <a:gd name="T61" fmla="*/ 74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77 h 445"/>
                <a:gd name="T70" fmla="*/ 1535 w 5760"/>
                <a:gd name="T71" fmla="*/ 74 h 445"/>
                <a:gd name="T72" fmla="*/ 1457 w 5760"/>
                <a:gd name="T73" fmla="*/ 74 h 445"/>
                <a:gd name="T74" fmla="*/ 1403 w 5760"/>
                <a:gd name="T75" fmla="*/ 50 h 445"/>
                <a:gd name="T76" fmla="*/ 1349 w 5760"/>
                <a:gd name="T77" fmla="*/ 44 h 445"/>
                <a:gd name="T78" fmla="*/ 1283 w 5760"/>
                <a:gd name="T79" fmla="*/ 55 h 445"/>
                <a:gd name="T80" fmla="*/ 1115 w 5760"/>
                <a:gd name="T81" fmla="*/ 82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7 h 445"/>
                <a:gd name="T100" fmla="*/ 90 w 5760"/>
                <a:gd name="T101" fmla="*/ 87 h 445"/>
                <a:gd name="T102" fmla="*/ 0 w 5760"/>
                <a:gd name="T103" fmla="*/ 74 h 445"/>
                <a:gd name="T104" fmla="*/ 5685 w 5760"/>
                <a:gd name="T105" fmla="*/ 370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  <p:sp>
          <p:nvSpPr>
            <p:cNvPr id="3100" name="Freeform 22">
              <a:extLst>
                <a:ext uri="{FF2B5EF4-FFF2-40B4-BE49-F238E27FC236}">
                  <a16:creationId xmlns:a16="http://schemas.microsoft.com/office/drawing/2014/main" id="{5039813C-E8BA-4EF4-8F52-EFA90E8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18 w 5770"/>
                <a:gd name="T1" fmla="*/ 41 h 174"/>
                <a:gd name="T2" fmla="*/ 4721 w 5770"/>
                <a:gd name="T3" fmla="*/ 84 h 174"/>
                <a:gd name="T4" fmla="*/ 4590 w 5770"/>
                <a:gd name="T5" fmla="*/ 66 h 174"/>
                <a:gd name="T6" fmla="*/ 4548 w 5770"/>
                <a:gd name="T7" fmla="*/ 29 h 174"/>
                <a:gd name="T8" fmla="*/ 4428 w 5770"/>
                <a:gd name="T9" fmla="*/ 29 h 174"/>
                <a:gd name="T10" fmla="*/ 4136 w 5770"/>
                <a:gd name="T11" fmla="*/ 72 h 174"/>
                <a:gd name="T12" fmla="*/ 3765 w 5770"/>
                <a:gd name="T13" fmla="*/ 78 h 174"/>
                <a:gd name="T14" fmla="*/ 3567 w 5770"/>
                <a:gd name="T15" fmla="*/ 47 h 174"/>
                <a:gd name="T16" fmla="*/ 3460 w 5770"/>
                <a:gd name="T17" fmla="*/ 35 h 174"/>
                <a:gd name="T18" fmla="*/ 3286 w 5770"/>
                <a:gd name="T19" fmla="*/ 66 h 174"/>
                <a:gd name="T20" fmla="*/ 2821 w 5770"/>
                <a:gd name="T21" fmla="*/ 98 h 174"/>
                <a:gd name="T22" fmla="*/ 2678 w 5770"/>
                <a:gd name="T23" fmla="*/ 66 h 174"/>
                <a:gd name="T24" fmla="*/ 2594 w 5770"/>
                <a:gd name="T25" fmla="*/ 63 h 174"/>
                <a:gd name="T26" fmla="*/ 2391 w 5770"/>
                <a:gd name="T27" fmla="*/ 84 h 174"/>
                <a:gd name="T28" fmla="*/ 2253 w 5770"/>
                <a:gd name="T29" fmla="*/ 59 h 174"/>
                <a:gd name="T30" fmla="*/ 2126 w 5770"/>
                <a:gd name="T31" fmla="*/ 29 h 174"/>
                <a:gd name="T32" fmla="*/ 1922 w 5770"/>
                <a:gd name="T33" fmla="*/ 78 h 174"/>
                <a:gd name="T34" fmla="*/ 1500 w 5770"/>
                <a:gd name="T35" fmla="*/ 69 h 174"/>
                <a:gd name="T36" fmla="*/ 1404 w 5770"/>
                <a:gd name="T37" fmla="*/ 35 h 174"/>
                <a:gd name="T38" fmla="*/ 1308 w 5770"/>
                <a:gd name="T39" fmla="*/ 35 h 174"/>
                <a:gd name="T40" fmla="*/ 1033 w 5770"/>
                <a:gd name="T41" fmla="*/ 98 h 174"/>
                <a:gd name="T42" fmla="*/ 652 w 5770"/>
                <a:gd name="T43" fmla="*/ 98 h 174"/>
                <a:gd name="T44" fmla="*/ 442 w 5770"/>
                <a:gd name="T45" fmla="*/ 41 h 174"/>
                <a:gd name="T46" fmla="*/ 377 w 5770"/>
                <a:gd name="T47" fmla="*/ 29 h 174"/>
                <a:gd name="T48" fmla="*/ 305 w 5770"/>
                <a:gd name="T49" fmla="*/ 72 h 174"/>
                <a:gd name="T50" fmla="*/ 144 w 5770"/>
                <a:gd name="T51" fmla="*/ 88 h 174"/>
                <a:gd name="T52" fmla="*/ 0 w 5770"/>
                <a:gd name="T53" fmla="*/ 66 h 174"/>
                <a:gd name="T54" fmla="*/ 167 w 5770"/>
                <a:gd name="T55" fmla="*/ 78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35 h 174"/>
                <a:gd name="T62" fmla="*/ 706 w 5770"/>
                <a:gd name="T63" fmla="*/ 94 h 174"/>
                <a:gd name="T64" fmla="*/ 1075 w 5770"/>
                <a:gd name="T65" fmla="*/ 78 h 174"/>
                <a:gd name="T66" fmla="*/ 1320 w 5770"/>
                <a:gd name="T67" fmla="*/ 29 h 174"/>
                <a:gd name="T68" fmla="*/ 1416 w 5770"/>
                <a:gd name="T69" fmla="*/ 29 h 174"/>
                <a:gd name="T70" fmla="*/ 1536 w 5770"/>
                <a:gd name="T71" fmla="*/ 63 h 174"/>
                <a:gd name="T72" fmla="*/ 1946 w 5770"/>
                <a:gd name="T73" fmla="*/ 66 h 174"/>
                <a:gd name="T74" fmla="*/ 2210 w 5770"/>
                <a:gd name="T75" fmla="*/ 3 h 174"/>
                <a:gd name="T76" fmla="*/ 2325 w 5770"/>
                <a:gd name="T77" fmla="*/ 69 h 174"/>
                <a:gd name="T78" fmla="*/ 2534 w 5770"/>
                <a:gd name="T79" fmla="*/ 66 h 174"/>
                <a:gd name="T80" fmla="*/ 2690 w 5770"/>
                <a:gd name="T81" fmla="*/ 24 h 174"/>
                <a:gd name="T82" fmla="*/ 2767 w 5770"/>
                <a:gd name="T83" fmla="*/ 84 h 174"/>
                <a:gd name="T84" fmla="*/ 3077 w 5770"/>
                <a:gd name="T85" fmla="*/ 69 h 174"/>
                <a:gd name="T86" fmla="*/ 3436 w 5770"/>
                <a:gd name="T87" fmla="*/ 29 h 174"/>
                <a:gd name="T88" fmla="*/ 3532 w 5770"/>
                <a:gd name="T89" fmla="*/ 29 h 174"/>
                <a:gd name="T90" fmla="*/ 3681 w 5770"/>
                <a:gd name="T91" fmla="*/ 63 h 174"/>
                <a:gd name="T92" fmla="*/ 4028 w 5770"/>
                <a:gd name="T93" fmla="*/ 69 h 174"/>
                <a:gd name="T94" fmla="*/ 4369 w 5770"/>
                <a:gd name="T95" fmla="*/ 29 h 174"/>
                <a:gd name="T96" fmla="*/ 4524 w 5770"/>
                <a:gd name="T97" fmla="*/ 6 h 174"/>
                <a:gd name="T98" fmla="*/ 4578 w 5770"/>
                <a:gd name="T99" fmla="*/ 35 h 174"/>
                <a:gd name="T100" fmla="*/ 4674 w 5770"/>
                <a:gd name="T101" fmla="*/ 72 h 174"/>
                <a:gd name="T102" fmla="*/ 4852 w 5770"/>
                <a:gd name="T103" fmla="*/ 59 h 174"/>
                <a:gd name="T104" fmla="*/ 5043 w 5770"/>
                <a:gd name="T105" fmla="*/ 14 h 174"/>
                <a:gd name="T106" fmla="*/ 5205 w 5770"/>
                <a:gd name="T107" fmla="*/ 9 h 174"/>
                <a:gd name="T108" fmla="*/ 5378 w 5770"/>
                <a:gd name="T109" fmla="*/ 29 h 174"/>
                <a:gd name="T110" fmla="*/ 5390 w 5770"/>
                <a:gd name="T111" fmla="*/ 47 h 174"/>
                <a:gd name="T112" fmla="*/ 5581 w 5770"/>
                <a:gd name="T113" fmla="*/ 63 h 174"/>
                <a:gd name="T114" fmla="*/ 5635 w 5770"/>
                <a:gd name="T115" fmla="*/ 69 h 174"/>
                <a:gd name="T116" fmla="*/ 5402 w 5770"/>
                <a:gd name="T117" fmla="*/ 63 h 174"/>
                <a:gd name="T118" fmla="*/ 5378 w 5770"/>
                <a:gd name="T119" fmla="*/ 35 h 174"/>
                <a:gd name="T120" fmla="*/ 5318 w 5770"/>
                <a:gd name="T121" fmla="*/ 29 h 174"/>
                <a:gd name="T122" fmla="*/ 5144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9D625262-3530-41E5-86F8-DC8DDA7FA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339"/>
            <a:ext cx="10966451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5B243DE-3F9E-422A-8058-F65F034FE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6451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4AA36F06-5901-41E9-8571-EA7FBEA0E1B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3E5CF536-F2EC-424B-A8F8-40B929E4F7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AB79AC-7860-43DD-9EB6-6EF91A8098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1204F4A1-83C9-4892-AD0B-469167F0A03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0"/>
            <a:ext cx="2838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921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11912366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latin typeface="Arial" panose="020B0604020202020204" pitchFamily="34" charset="0"/>
              </a:rPr>
              <a:t>Prawo rzymskie – Posiadanie i prawa rzeczowe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00025" y="1371600"/>
            <a:ext cx="11242557" cy="5153025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Katedra Prawa Cywilnego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Konsultacje:</a:t>
            </a:r>
            <a:r>
              <a:rPr lang="pl-PL" sz="1800" dirty="0">
                <a:latin typeface="Arial" panose="020B0604020202020204" pitchFamily="34" charset="0"/>
              </a:rPr>
              <a:t> wtorek, godz. 16.30-18.00 (MS </a:t>
            </a:r>
            <a:r>
              <a:rPr lang="pl-PL" sz="1800" dirty="0" err="1">
                <a:latin typeface="Arial" panose="020B0604020202020204" pitchFamily="34" charset="0"/>
              </a:rPr>
              <a:t>Teams</a:t>
            </a:r>
            <a:r>
              <a:rPr lang="pl-PL" sz="1800" dirty="0">
                <a:latin typeface="Arial" panose="020B0604020202020204" pitchFamily="34" charset="0"/>
              </a:rPr>
              <a:t>)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Kontakt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E-mail: </a:t>
            </a:r>
            <a:r>
              <a:rPr lang="it-IT" sz="1800" dirty="0">
                <a:latin typeface="Arial" panose="020B0604020202020204" pitchFamily="34" charset="0"/>
                <a:hlinkClick r:id="rId3"/>
              </a:rPr>
              <a:t>jacek.wiewiorowski@prawo.ug.edu.pl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Telefon: +48 58 523 29 50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Pokój  4039 </a:t>
            </a:r>
            <a:r>
              <a:rPr lang="pl-PL" sz="1800" dirty="0" err="1">
                <a:latin typeface="Arial" panose="020B0604020202020204" pitchFamily="34" charset="0"/>
              </a:rPr>
              <a:t>WPiA</a:t>
            </a:r>
            <a:r>
              <a:rPr lang="pl-PL" sz="1800" dirty="0">
                <a:latin typeface="Arial" panose="020B0604020202020204" pitchFamily="34" charset="0"/>
              </a:rPr>
              <a:t> UG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Strona Zakładu Prawa Rzymskiego</a:t>
            </a:r>
            <a:r>
              <a:rPr lang="pl-PL" sz="1800" dirty="0">
                <a:latin typeface="Arial" panose="020B0604020202020204" pitchFamily="34" charset="0"/>
              </a:rPr>
              <a:t>:  http://www.praworzymskie.ug.edu.pl/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Dalsze informacje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http://prawo.ug.edu.pl/pracownik/59485/jacek_wiewiorowski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258618"/>
            <a:ext cx="10358967" cy="942109"/>
          </a:xfrm>
        </p:spPr>
        <p:txBody>
          <a:bodyPr/>
          <a:lstStyle/>
          <a:p>
            <a:r>
              <a:rPr lang="pl-PL" sz="3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własności w prawie rzymskim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591127"/>
            <a:ext cx="11979564" cy="1856509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publiczne 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ograniczenia prywatne 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sąsiedzkie</a:t>
            </a:r>
            <a:endParaRPr lang="pl-PL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Wywłaszczenie (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expropratio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nieznane (ale znane listy proskrypcyjne)</a:t>
            </a: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0982" y="2780145"/>
            <a:ext cx="1139767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Współwłasność – </a:t>
            </a: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communio</a:t>
            </a:r>
            <a:r>
              <a:rPr kumimoji="0" lang="pl-PL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 </a:t>
            </a: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indiviso</a:t>
            </a:r>
            <a:r>
              <a:rPr kumimoji="0" lang="pl-PL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Nie mylić z </a:t>
            </a:r>
            <a:r>
              <a:rPr kumimoji="0" lang="pl-PL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duplex dominium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oraz własnością podzieloną!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communio</a:t>
            </a:r>
            <a:r>
              <a:rPr kumimoji="0" lang="pl-PL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 </a:t>
            </a:r>
            <a:r>
              <a:rPr kumimoji="0" lang="pl-PL" sz="2800" b="0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indiviso</a:t>
            </a:r>
            <a:r>
              <a:rPr kumimoji="0" lang="pl-PL" sz="28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współwłasność w idealnych częściach ułamkowych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całą rzeczą mogą dysponować tylko wszyscy współwłaściciele łącznie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Poza prawem rzymskim popularność własności niedzielnej</a:t>
            </a: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b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004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157018"/>
            <a:ext cx="10358967" cy="692728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52582"/>
            <a:ext cx="11951855" cy="6308436"/>
          </a:xfrm>
        </p:spPr>
        <p:txBody>
          <a:bodyPr/>
          <a:lstStyle/>
          <a:p>
            <a:pPr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Rozróżnianie w praktyce ale brak terminologii nabycia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pierwotnego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pochodnego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– istotniejszy podział na nabycie w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gentium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naturale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(zawłaszczenie, nabycie skarbu i owoców, tradycja)</a:t>
            </a:r>
          </a:p>
          <a:p>
            <a:pPr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odformalizowane, dostępne dla cudzoziemców, nie gasły prawa rzeczowe ograniczone</a:t>
            </a:r>
          </a:p>
          <a:p>
            <a:pPr algn="just">
              <a:buFontTx/>
              <a:buChar char="-"/>
            </a:pP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zawłaszczenie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occupatio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rzeczy bezpańskie (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nullius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algn="just">
              <a:buFontTx/>
              <a:buChar char="-"/>
            </a:pP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thesaurus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(skarb): według </a:t>
            </a:r>
            <a:r>
              <a:rPr lang="pl-PL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Prokulianów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właściciel gruntu nabywał skarb z chwilą powzięcia wiadomości o nim i woli nabycia go, natomiast </a:t>
            </a:r>
            <a:r>
              <a:rPr lang="pl-PL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Sabinianie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wymagali dodatkowo fizycznego wydobycia skarbu (D. 41.2.3.3). Hadrian (pan. 117-138): skarb przypadał po połowie właścicielowi gruntu i znalazcy (I. 2.1.39)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algn="just">
              <a:buFontTx/>
              <a:buChar char="-"/>
            </a:pP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owoców –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(odłączenie):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właściciel,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właściciela uprzedzali dzierżawca wieczysty (emfiteuta) i posiadacz w dobrej wierze </a:t>
            </a:r>
            <a:r>
              <a:rPr lang="pl-PL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słusznej przyczyny</a:t>
            </a:r>
            <a:r>
              <a:rPr lang="pl-PL" sz="22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 </a:t>
            </a:r>
            <a:r>
              <a:rPr lang="pl-PL" sz="22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iusta</a:t>
            </a:r>
            <a:r>
              <a:rPr lang="pl-PL" sz="22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posiadacz w dobrej wierze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algn="just">
              <a:buFontTx/>
              <a:buChar char="-"/>
            </a:pP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(pobranie)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użytkownik i dzierżawca rzeczy macierzystej nabywali owoce z chwilą objęcia ich w posiadanie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747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654840-C255-45B6-872D-7172B23B9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516" y="0"/>
            <a:ext cx="10358967" cy="1019175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i utrata własności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270C1D-B3A6-4744-8910-DF8EF6188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6" y="809626"/>
            <a:ext cx="10968567" cy="5880100"/>
          </a:xfrm>
        </p:spPr>
        <p:txBody>
          <a:bodyPr/>
          <a:lstStyle/>
          <a:p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</a:t>
            </a:r>
          </a:p>
          <a:p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Połączenie rzeczy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zasada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accessio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cedit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principali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„przyrost przypada temu, co główne”</a:t>
            </a: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Odrębności: </a:t>
            </a:r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alluvio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(przymulisko), </a:t>
            </a:r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avulsio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(oderwisko), </a:t>
            </a:r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alveus</a:t>
            </a:r>
            <a:r>
              <a:rPr lang="pl-P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derelictus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(opróżnione koryto rzeczne), </a:t>
            </a:r>
            <a:r>
              <a:rPr lang="pl-P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insula in </a:t>
            </a:r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flumine</a:t>
            </a:r>
            <a:r>
              <a:rPr lang="pl-P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</a:t>
            </a:r>
            <a:r>
              <a:rPr lang="pl-PL" sz="28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(wyspa która powstała na rzece publicznej/morzu)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457200" indent="-457200">
              <a:buFontTx/>
              <a:buChar char="-"/>
            </a:pPr>
            <a:endParaRPr lang="pl-PL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Połączenie ruchomości z nieruchomością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: rola zasady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solo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cedit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„To, co jest na powierzchni, przypada gruntowi”  </a:t>
            </a:r>
          </a:p>
          <a:p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inaedificatio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-zabudowanie,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implantatio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-zasadzenie, </a:t>
            </a:r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satio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-zasianie): drobne modyfikacje prawa poklasycznego oraz justyniański ‚klasycyzm’  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502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83127"/>
            <a:ext cx="10358967" cy="618836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452582"/>
            <a:ext cx="12191999" cy="6308437"/>
          </a:xfrm>
        </p:spPr>
        <p:txBody>
          <a:bodyPr/>
          <a:lstStyle/>
          <a:p>
            <a:pPr algn="just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Pierwotne</a:t>
            </a: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Tworzące nową rzecz połączenie ruchomości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</a:p>
          <a:p>
            <a:pPr algn="just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zafarbowanie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tinctura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zapisanie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scriptura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zamalowanie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pictura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cudzego materiału za rzecz główną uznawano podłoże, choćby zafarbowano je purpurą lub zapisano złotem (G. 2.77)</a:t>
            </a:r>
          </a:p>
          <a:p>
            <a:pPr algn="just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osobny kazus –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picta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(G. 2.78 - decydująca wartość rynkowa składników i wkładu pracy malarza: ostatecznie zaakceptowane: I. 2.1.34)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algn="just"/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osobne przypadki: przyspawanie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ferruminatio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tworzy jednolity przedmiot współwłasności, przylutowanie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adplumbatio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rzecz złożoną, których części składowe mogą podlegać skardze wydobywczej odrębnej od windykacji całości </a:t>
            </a:r>
          </a:p>
          <a:p>
            <a:pPr algn="just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zmieszanie płynów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confusio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lub substancji stałych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commixtio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w ładowni statku, prowadzi do powstania współwłasności w częściach proporcjonalnych do ilości substancji wyjściowych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algn="just"/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Przerobienia lub przetworzenia cudzych materiałów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specificatio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sententia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kryterium 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przywracalności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produktu do stanu pierwotnego plus odszkodowanie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algn="just"/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14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10837"/>
            <a:ext cx="10358967" cy="424872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własności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09" y="535710"/>
            <a:ext cx="11961090" cy="6225308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Pochodne</a:t>
            </a:r>
          </a:p>
          <a:p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plus iuris ad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alium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transfere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ipse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habet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4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nikt nie może przenieść na drugiego więcej praw niż sam ma”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pierwotnie prawo spadkowe (D. 50.17.54)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C. 2.3.20 (a. 393):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traditionibus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usucapionibus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dominia rerum, non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nudis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pactis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transferuntur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 („[przez] wręczenia i zasiedzenia własność rzeczy jest przenoszona, a nie za pomocą gołych paktów)” 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sprzedaży lub pożyczki sam przez się nie wywierał tzw. skutku rzeczowego (translatywnego) 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Wywierał wyłącznie skutki zobowiązujące, dostarczając jedynie słusznej przyczyny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iusta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dla późniejszego przeniesienia własności, dokonywanej przez czynności wykonawcze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(abstrakcyjne -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lub kauzalną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Prawo poklasyczne dopuszcza nabycie własności mocą samej sprzedaży, z zapłatą ceny – Justynian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naciskiem na wolę stron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Zastrzeżenie własności w prawie rzymskim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12401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2"/>
            <a:ext cx="10358967" cy="378690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Zasiedzenie -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6255" y="378692"/>
            <a:ext cx="11914910" cy="6345381"/>
          </a:xfrm>
        </p:spPr>
        <p:txBody>
          <a:bodyPr/>
          <a:lstStyle/>
          <a:p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Modestinus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(II w. n.e.):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adiectio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domini per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continuationem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temporis lege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definiti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„zasiedzenie jest nabyciem własności wskutek ciągłego posiadania przez czas określony prawem” (D. 41.3.3) 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Współczesna teoria prawa cywilnego - na ogół zaliczane do pierwotnych sposobów nabycia własności 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Przesłanki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habilis</a:t>
            </a:r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Iustus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(pierwotnie rok lub dwa lata T. 6; </a:t>
            </a:r>
            <a:r>
              <a:rPr lang="pl-PL" sz="22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 temporis </a:t>
            </a:r>
            <a:r>
              <a:rPr lang="pl-PL" sz="22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r>
              <a:rPr lang="pl-PL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(zarzut procesowy)</a:t>
            </a:r>
            <a:r>
              <a:rPr lang="pl-PL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– grunty prowincjonalne: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praesentes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-10 lat i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inter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absentes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– 20 lat) </a:t>
            </a:r>
          </a:p>
          <a:p>
            <a:pPr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Justynian I – złączenie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 lata – ruchomości) i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temporis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(nieruchomości – 10 lub 20 lat)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późniejsze</a:t>
            </a:r>
          </a:p>
          <a:p>
            <a:pPr algn="just"/>
            <a:r>
              <a:rPr lang="pl-PL" sz="22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Longissimi</a:t>
            </a:r>
            <a:r>
              <a:rPr lang="pl-PL" sz="22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temporis </a:t>
            </a:r>
            <a:r>
              <a:rPr lang="pl-PL" sz="22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praescriptio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(bez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nawet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furtiva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2471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733423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petytoryjna – od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petitoria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dwoistość: własność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kwirytarna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bonitarna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(formalnie do Justyniana I)</a:t>
            </a:r>
            <a:endParaRPr lang="pl-PL" sz="24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6401" y="1152525"/>
            <a:ext cx="11490036" cy="5571547"/>
          </a:xfrm>
        </p:spPr>
        <p:txBody>
          <a:bodyPr/>
          <a:lstStyle/>
          <a:p>
            <a:r>
              <a:rPr lang="pl-PL" sz="20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Skarga wydobywcza (</a:t>
            </a:r>
            <a:r>
              <a:rPr lang="pl-PL" sz="20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 </a:t>
            </a:r>
            <a:r>
              <a:rPr lang="pl-PL" sz="20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skargą nieposiadającego właściciela przeciw posiadającemu </a:t>
            </a:r>
            <a:r>
              <a:rPr lang="pl-PL" sz="20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niewłaścicielowi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– etapy rozwoju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Bierność pozwanego –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legisactiones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addictio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formulas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exhibendum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interdictum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(restytucyjny) </a:t>
            </a:r>
          </a:p>
          <a:p>
            <a:pPr marL="0" indent="0"/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Onus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probandi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diabolica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praktyka)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średniowieczna presumpcja 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possidet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dominus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praesumitur</a:t>
            </a:r>
            <a:r>
              <a:rPr lang="pl-PL" sz="20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„kto posiada domniemywa się, że jest właścicielem’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indent="0"/>
            <a:endParaRPr lang="pl-PL" sz="20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pożytków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/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czas poprzedzający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contestatio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nabywał przez pobranie na własność (C. 3.32.22 [Dioklecjan]: obowiązek wydania owoców jeszcze niezużytych –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extantes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motywacja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2,1,35:</a:t>
            </a:r>
            <a:r>
              <a:rPr lang="it-IT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cultura et cura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possesor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male</a:t>
            </a:r>
            <a:r>
              <a:rPr lang="pl-PL" sz="20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pożytki własnością powoda (właściciela)</a:t>
            </a:r>
          </a:p>
          <a:p>
            <a:pPr marL="0" indent="0"/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litis</a:t>
            </a:r>
            <a:r>
              <a:rPr lang="pl-PL" sz="20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contestatio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każdy pozwany odpowiadał nie tylko za pożytki, które on sam faktycznie pobrał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percepti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lecz również za te, które mógłby pobrać powód, gdyby rzecz mu zwrócono w chwili stwierdzenia sporu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038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419" y="214747"/>
            <a:ext cx="10358967" cy="690418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nakładów (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1" y="831273"/>
            <a:ext cx="10968567" cy="5296478"/>
          </a:xfrm>
        </p:spPr>
        <p:txBody>
          <a:bodyPr/>
          <a:lstStyle/>
          <a:p>
            <a:pPr marL="0" indent="0"/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Podnoszące wartość rzeczy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miał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retentionis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mógł wymusić za pomocą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doli,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wytoczonego przeciw skardze windykacyjnej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Wszyscy posiadacze - prawo odłączenia nakładów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(termin </a:t>
            </a:r>
            <a:r>
              <a:rPr lang="pl-PL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porzymski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tollendi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jeśli dało się to przeprowadzić bez uszkodzenia rzeczy (powód prawo wyłączenia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tolendi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ofertę odszkodowani)</a:t>
            </a:r>
          </a:p>
          <a:p>
            <a:pPr marL="0" indent="0"/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Reguły wypracowane w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(prawo posagowe):</a:t>
            </a: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zwrot nakładów koniecznych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necessariae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zapobiegających spadkowi wartości rzeczy, przysługiwał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każdemu posiadaczowi (łącznie z posiadaczami w złej wierze)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zwrot nakładów zbytkownych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voluptuariae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żadnemu</a:t>
            </a:r>
          </a:p>
          <a:p>
            <a:pPr marL="0" indent="0"/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zwrot podnoszących wartość nakładów użytecznych (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impensae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posiadaczowi w dobrej wierze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829015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988289"/>
          </a:xfrm>
        </p:spPr>
        <p:txBody>
          <a:bodyPr/>
          <a:lstStyle/>
          <a:p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petytoryjna – skarga negatoryjna (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negatoria</a:t>
            </a:r>
            <a:r>
              <a:rPr lang="pl-PL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 przeciw naruszeniom własności innego rodzaju niż pozbawienie właściciela posiadania</a:t>
            </a:r>
            <a:endParaRPr lang="pl-PL" sz="2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3963" y="1237673"/>
            <a:ext cx="11582401" cy="5486398"/>
          </a:xfrm>
        </p:spPr>
        <p:txBody>
          <a:bodyPr/>
          <a:lstStyle/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prawie rzymskim - ograniczenie do sytuacji, w których pozwany rościł sobie do rzeczy jakieś prawo, w szczególności użytkowania, służebności lub immisji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indent="0"/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Powoda obciążał dowód prawa własności, jeśli je kwestionowano, i faktu jego naruszenia - pozwany musiał udowodnić swe prawo do wpływu na rzecz</a:t>
            </a:r>
          </a:p>
          <a:p>
            <a:pPr marL="0" indent="0"/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commune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negatoria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zakładała naturalną wolność własności od obciążeń, szczególnie własności gruntowej 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soli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praesumptio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libertatis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(domniemanie braku obciążeń)</a:t>
            </a:r>
          </a:p>
          <a:p>
            <a:pPr marL="0" indent="0"/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nowsze k.c. - skarga ta stała się ogólnym środkiem przeciwdziałającym wszelkim naruszeniom własności, stosowalnym również wtedy, gdy pozwany nie rościł sobie żadnego prawa 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130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64656"/>
            <a:ext cx="10358967" cy="258618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własności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bonitarnej</a:t>
            </a:r>
            <a:endParaRPr lang="pl-PL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4" y="212437"/>
            <a:ext cx="11979565" cy="6645564"/>
          </a:xfrm>
        </p:spPr>
        <p:txBody>
          <a:bodyPr/>
          <a:lstStyle/>
          <a:p>
            <a:pPr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w. p.n.e. - środki defensywne</a:t>
            </a:r>
          </a:p>
          <a:p>
            <a:pPr algn="just">
              <a:buFontTx/>
              <a:buChar char="-"/>
            </a:pP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exceptio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doli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indent="0"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w. p.n.e. -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publiciana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skarga oparta na zarzucie faktu sprzedaży i wydania rzeczy, uzupełniona fikcją zasiedzenia, zakładającą, że czas potrzebny do ukończenia go już upłynął (G. 4.36) </a:t>
            </a:r>
          </a:p>
          <a:p>
            <a:pPr marL="0" indent="0" algn="just"/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Względna ochrona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indent="0"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problem kryteriów pierwszeństwa na wypadek tzw. sporu pretendentów między różnymi nabywcami od nieuprawnionego </a:t>
            </a:r>
          </a:p>
          <a:p>
            <a:pPr marL="0" indent="0"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ten sam nieuprawniony zbywca: zasada pierwszeństwa czasowego – </a:t>
            </a:r>
            <a:r>
              <a:rPr lang="pl-PL" sz="22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pl-PL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 tempore </a:t>
            </a:r>
            <a:r>
              <a:rPr lang="pl-PL" sz="22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potior</a:t>
            </a:r>
            <a:r>
              <a:rPr lang="pl-PL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 iure </a:t>
            </a:r>
            <a:r>
              <a:rPr lang="pl-PL" sz="2200" u="sng" dirty="0">
                <a:latin typeface="Arial" panose="020B0604020202020204" pitchFamily="34" charset="0"/>
                <a:cs typeface="Arial" panose="020B0604020202020204" pitchFamily="34" charset="0"/>
              </a:rPr>
              <a:t>(kto pierwszy co do czasu, ten pierwszy co do prawa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</a:p>
          <a:p>
            <a:pPr marL="0" indent="0" algn="just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różni nieuprawnieni zbywcy: sporne pierwszeństwo czy </a:t>
            </a:r>
            <a:r>
              <a:rPr lang="pt-BR" sz="2200" i="1" dirty="0">
                <a:latin typeface="Arial" panose="020B0604020202020204" pitchFamily="34" charset="0"/>
                <a:cs typeface="Arial" panose="020B0604020202020204" pitchFamily="34" charset="0"/>
              </a:rPr>
              <a:t>melior causa possidentis quam petentis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(silniejsza podstawa posiadającego niż żądającego)</a:t>
            </a:r>
          </a:p>
          <a:p>
            <a:pPr marL="0" indent="0"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Publiciana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zniesienie 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duplex dominium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22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44944"/>
          </a:xfrm>
        </p:spPr>
        <p:txBody>
          <a:bodyPr/>
          <a:lstStyle/>
          <a:p>
            <a:r>
              <a:rPr lang="pl-PL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Prawnie uznane formy władania rzeczą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300" y="544945"/>
            <a:ext cx="11753850" cy="6114473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„Centralna instytucją prawa prywatnego i rdzeń prawa majątkowego”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własność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(sporne korzenie dziejowe i historyczne – własność indywidualna a zbiorowa oraz pojmowanie własności)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Uniwersalność triady posiadanie-własność-prawa rzeczowe ograniczone?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cecha szczególna kontynentalnej tradycji prawnej, pochodząca z jej źródeł romanistycznych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Rzymskie prawo własności indywidualnej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wykształcenie w okresie archaicznym z władzy zwierzchnika rodziny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pater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familias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pierwotnie jednorodne władztwo w stosunku do osób i rzeczy (</a:t>
            </a:r>
            <a:r>
              <a:rPr lang="pl-PL" sz="24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manus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własności, przeciwstawione z jednej strony posiadaniu, a z drugiej prawom na rzeczy cudzej, pojawia się w Rzymie wraz z procesem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formularnym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Perspektywa SKARGOWA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 swoboda wdania się w spór,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konsumpcji skargi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(znana też niektórym skargom pretorskim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in personam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in factum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 IN RE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62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"/>
            <a:ext cx="11887199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/>
              <a:t>Kolejny wykład: </a:t>
            </a:r>
            <a:r>
              <a:rPr lang="pl-PL" sz="3150" i="1" dirty="0"/>
              <a:t>Posiadanie i prawa rzeczowe </a:t>
            </a:r>
            <a:r>
              <a:rPr lang="pl-PL" sz="3150" dirty="0"/>
              <a:t>(wskazówki bibliograficzne)</a:t>
            </a:r>
            <a:endParaRPr lang="pl-PL" sz="3150" i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8600" y="2055303"/>
            <a:ext cx="11406930" cy="3396570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T.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2400" dirty="0">
                <a:effectLst/>
                <a:latin typeface="Arial" panose="020B0604020202020204" pitchFamily="34" charset="0"/>
              </a:rPr>
              <a:t>, W.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2400" dirty="0">
                <a:effectLst/>
                <a:latin typeface="Arial" panose="020B0604020202020204" pitchFamily="34" charset="0"/>
              </a:rPr>
              <a:t>, F.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2400" dirty="0">
                <a:effectLst/>
                <a:latin typeface="Arial" panose="020B0604020202020204" pitchFamily="34" charset="0"/>
              </a:rPr>
              <a:t> de </a:t>
            </a:r>
            <a:r>
              <a:rPr lang="pl-PL" sz="24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2400" dirty="0">
                <a:effectLst/>
                <a:latin typeface="Arial" panose="020B0604020202020204" pitchFamily="34" charset="0"/>
              </a:rPr>
              <a:t>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2018, s. 385-461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24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24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2400" dirty="0">
                <a:effectLst/>
                <a:latin typeface="Arial" panose="020B0604020202020204" pitchFamily="34" charset="0"/>
              </a:rPr>
              <a:t>, Warszawa 2007, paragrafy 104-121 </a:t>
            </a:r>
          </a:p>
          <a:p>
            <a:pPr defTabSz="336947">
              <a:lnSpc>
                <a:spcPct val="90000"/>
              </a:lnSpc>
              <a:defRPr/>
            </a:pPr>
            <a:endParaRPr lang="pl-PL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01602"/>
            <a:ext cx="9190181" cy="443344"/>
          </a:xfrm>
        </p:spPr>
        <p:txBody>
          <a:bodyPr/>
          <a:lstStyle/>
          <a:p>
            <a:r>
              <a:rPr lang="pl-PL" sz="3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5775" y="889503"/>
            <a:ext cx="11578168" cy="5582805"/>
          </a:xfrm>
        </p:spPr>
        <p:txBody>
          <a:bodyPr/>
          <a:lstStyle/>
          <a:p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corporales-incorporales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(pierwotnie spadek)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in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commercio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patrimonio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extra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commercium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patrimonium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divini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sacrae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religiosae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sanctae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humani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iuris -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omnium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communes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publicae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, 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universitatis</a:t>
            </a:r>
            <a:endParaRPr lang="pl-PL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(grunty położone w Italii, niewolnicy, zwierzęta pociągowe i juczne, jak woły, konie, osły i muły, oraz służebności italskich gruntów wiejskich, uzbrojenie) i 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endParaRPr lang="pl-PL" sz="2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INNE: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immobiles</a:t>
            </a:r>
            <a:endParaRPr lang="pl-PL" sz="21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rzeczy pojedyncze (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continua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), złożone (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cohaerentibus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 oraz zbiorowe (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distantibus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consumuntur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minuuntur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(zużywalne)</a:t>
            </a:r>
          </a:p>
          <a:p>
            <a:pPr>
              <a:buFontTx/>
              <a:buChar char="-"/>
            </a:pPr>
            <a:r>
              <a:rPr lang="it-IT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 sine interitu dividi non possunt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(niepodzielne)</a:t>
            </a:r>
          </a:p>
          <a:p>
            <a:pPr>
              <a:buFontTx/>
              <a:buChar char="-"/>
            </a:pP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pondere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mensura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consistunt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(zamienne – według wagi, liczby i miary)</a:t>
            </a:r>
          </a:p>
          <a:p>
            <a:pPr>
              <a:buFontTx/>
              <a:buChar char="-"/>
            </a:pP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 – rozróżnienie: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genus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(oznaczone co do gatunku) i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(oznaczone indywidualnie)</a:t>
            </a:r>
          </a:p>
          <a:p>
            <a:pPr>
              <a:buFontTx/>
              <a:buChar char="-"/>
            </a:pP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Pojęcie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fructus</a:t>
            </a:r>
            <a:endParaRPr lang="pl-PL" sz="21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5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72654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Posiadanie - </a:t>
            </a:r>
            <a:r>
              <a:rPr lang="pl-PL" sz="28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8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1601" y="775855"/>
            <a:ext cx="12016508" cy="5351895"/>
          </a:xfrm>
        </p:spPr>
        <p:txBody>
          <a:bodyPr/>
          <a:lstStyle/>
          <a:p>
            <a:pPr algn="just"/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Usus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już Ustawa XII Tablic – pojęcie z pewnością okres </a:t>
            </a:r>
            <a:r>
              <a:rPr lang="pl-PL" sz="2150" dirty="0" err="1">
                <a:latin typeface="Arial" panose="020B0604020202020204" pitchFamily="34" charset="0"/>
                <a:cs typeface="Arial" panose="020B0604020202020204" pitchFamily="34" charset="0"/>
              </a:rPr>
              <a:t>późnorepublikański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:  ochrona posiadania za pomocą interdyktów pretorskich </a:t>
            </a:r>
          </a:p>
          <a:p>
            <a:pPr algn="just"/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Sporna natura posiadania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: prawo rzymskie (klasyczne) – faktyczne władztwo (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ochronna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– ochrona posesoryjna,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nabywcza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– mechanizm nabycia własności przez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usucapio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funkcja dowodowa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– rozkład ciężaru dowodu) </a:t>
            </a:r>
          </a:p>
          <a:p>
            <a:pPr algn="just"/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civilis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suo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prowadzące do nabycia własności – posiadanie samoistne) a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nomine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detentio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/dzierżenie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– posiadanie zależne, nawiązujące do posiadania praw) – pocz. II w. </a:t>
            </a:r>
            <a:endParaRPr lang="pl-PL" sz="21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Jurysprudencja rzymska: </a:t>
            </a:r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 elementy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, obiektywny lub zewnętrzny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), polegający na czysto fizycznym władaniu rzeczą, i subiektywny lub wewnętrzny (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), sprowadzający się do woli czy zamiaru posiadania (dla siebie –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habendi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rem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alieni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habendi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pl-PL" sz="21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Obiektem – </a:t>
            </a:r>
            <a:r>
              <a:rPr lang="pl-PL" sz="215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corporalia</a:t>
            </a:r>
            <a:r>
              <a:rPr lang="pl-PL" sz="21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5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spory, gdyż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wywodzi się od </a:t>
            </a:r>
            <a:r>
              <a:rPr lang="pl-PL" sz="2150" i="1" dirty="0" err="1">
                <a:latin typeface="Arial" panose="020B0604020202020204" pitchFamily="34" charset="0"/>
                <a:cs typeface="Arial" panose="020B0604020202020204" pitchFamily="34" charset="0"/>
              </a:rPr>
              <a:t>sedere</a:t>
            </a:r>
            <a:r>
              <a:rPr lang="pl-PL" sz="2150" dirty="0">
                <a:latin typeface="Arial" panose="020B0604020202020204" pitchFamily="34" charset="0"/>
                <a:cs typeface="Arial" panose="020B0604020202020204" pitchFamily="34" charset="0"/>
              </a:rPr>
              <a:t> (‚siedzieć’) ale współposiadanie tej samej rzeczy możliwe przez wiele osób łącznie </a:t>
            </a:r>
          </a:p>
          <a:p>
            <a:pPr algn="just"/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Użytkownik i uprawniony do określonych służebności korzystali w prawie rzymskim okresu pryncypatu z interdyktów posesoryjnych</a:t>
            </a:r>
          </a:p>
          <a:p>
            <a:pPr algn="just"/>
            <a:r>
              <a:rPr lang="pl-PL" sz="2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l-PL" sz="2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l-PL" sz="215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84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498763"/>
          </a:xfrm>
        </p:spPr>
        <p:txBody>
          <a:bodyPr/>
          <a:lstStyle/>
          <a:p>
            <a: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Nabycie i utrata posiadania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434109"/>
            <a:ext cx="11402677" cy="6848188"/>
          </a:xfrm>
        </p:spPr>
        <p:txBody>
          <a:bodyPr/>
          <a:lstStyle/>
          <a:p>
            <a:pPr algn="just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Nabycie: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regułą równoczesność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ale kazuistyczne przypadki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(nazwa średniowieczna)</a:t>
            </a:r>
          </a:p>
          <a:p>
            <a:pPr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– kazuistyczne przykłady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longi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endParaRPr lang="pl-PL" sz="20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kazuistyczne – początek okresu klasycznego nabycie 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animo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(dematerializacja posiadania –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brevi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nabycie posiadania przez dotychczasowego dzierżyciela następuje na mocy samej umowy - np. D. 12, 1</a:t>
            </a:r>
            <a:r>
              <a:rPr lang="pl-PL" sz="2000">
                <a:latin typeface="Arial" panose="020B0604020202020204" pitchFamily="34" charset="0"/>
                <a:cs typeface="Arial" panose="020B0604020202020204" pitchFamily="34" charset="0"/>
              </a:rPr>
              <a:t>, 9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„Oddałem ci na przechowanie dziesięć monet, a później zezwoliłem ci, abyś zrobił z nich użytek (…). </a:t>
            </a:r>
          </a:p>
          <a:p>
            <a:pPr marL="0" indent="0"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Stąd też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nemo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sibi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mutare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potest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nikt nie może zmienić sobie podstawy posiadania”</a:t>
            </a:r>
          </a:p>
          <a:p>
            <a:pPr algn="just">
              <a:buFontTx/>
              <a:buChar char="-"/>
            </a:pP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constitutum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possessorium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(przeniesienie posiadania mocą samej umowy, według której dotychczasowy posiadacz zatrzymuje rzecz jako dzierżyciel) – np. D. 41, 2, 21, 3 „Jeśli otrzymał cudzą rzecz w prekarium a następnie wynajął tę rzecz od właściciela, posiadanie wraca do właściciela.”</a:t>
            </a:r>
          </a:p>
          <a:p>
            <a:pPr marL="0" indent="0" algn="just"/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Nabycie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extraneam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personam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(wolną) – pierwotnie niedopuszczalne; uogólnione za Justyniana I (I. 2.9.5)</a:t>
            </a:r>
          </a:p>
          <a:p>
            <a:pPr marL="0" indent="0" algn="just"/>
            <a:endParaRPr lang="pl-P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/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Utrata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regułą: utrata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corpus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animus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- ustanie posiadania ale kazuistyczne ułatwianie zachowania go mocą samej woli posiadacza (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animo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- wyraz dematerializacji posiadania</a:t>
            </a:r>
          </a:p>
        </p:txBody>
      </p:sp>
    </p:spTree>
    <p:extLst>
      <p:ext uri="{BB962C8B-B14F-4D97-AF65-F5344CB8AC3E}">
        <p14:creationId xmlns:p14="http://schemas.microsoft.com/office/powerpoint/2010/main" val="320269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64655" y="1"/>
            <a:ext cx="12256655" cy="960581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posesoryjna – wprowadzona w okresie </a:t>
            </a:r>
            <a:r>
              <a:rPr lang="pl-PL" sz="24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późnorepublikańskim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kwestionowana w prawie wulgarnym?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77455"/>
            <a:ext cx="12118109" cy="5855854"/>
          </a:xfrm>
        </p:spPr>
        <p:txBody>
          <a:bodyPr/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Celem: wyrugowanie samowoli i samopomocy oraz przygotowanie procesu petytoryjnego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dozwolona samopomoc w celu ochrony posiadania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Ograniczenie czasowe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rok na podjęcie postępowania od momentu wystąpienia okoliczności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indent="0"/>
            <a:r>
              <a:rPr lang="pl-PL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Zasadą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ochrona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posiadacza cywilnego, niezależnie od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titulus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 nie 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posiadacza naturalnego (</a:t>
            </a:r>
            <a:r>
              <a:rPr lang="pl-PL" sz="24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detentor</a:t>
            </a:r>
            <a:r>
              <a:rPr lang="pl-PL" sz="24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/>
            <a:r>
              <a:rPr lang="pl-PL" sz="2400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zaliczono do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possessores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wierzyciel zastawny (zastawnik); depozytariusz sekwestrowy (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sequester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), przechowujący rzecz sporną; 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prekarzysta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korzystający z cudzej rzeczy na prośbę (klient a później rodzaj dzierżawcy); dzierżawca wieczysty (emfiteuta) i osoba korzystająca z tzw. prawa zabudowy (</a:t>
            </a:r>
            <a:r>
              <a:rPr lang="pl-PL" sz="2000" dirty="0" err="1">
                <a:latin typeface="Arial" panose="020B0604020202020204" pitchFamily="34" charset="0"/>
                <a:cs typeface="Arial" panose="020B0604020202020204" pitchFamily="34" charset="0"/>
              </a:rPr>
              <a:t>superficjariusz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); dzierżawca – tylko jeśli odmówił wydania rzeczy i sam stał się bezprawnym posiadaczem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 marL="0" indent="0"/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ochrony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posiadanie wadliwe (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vitiosa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tzn. nabyte przemocą, potajemnie lub na prośbę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vi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clam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precario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rozszerzana ochrona w prawie poklasycznym -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współcześnie pomimo sporów przyjęta również ochrona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vitiosa</a:t>
            </a:r>
            <a:endParaRPr lang="pl-PL" sz="2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066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"/>
            <a:ext cx="10358967" cy="581890"/>
          </a:xfrm>
        </p:spPr>
        <p:txBody>
          <a:bodyPr/>
          <a:lstStyle/>
          <a:p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Podziały interdyktów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4321" y="471054"/>
            <a:ext cx="11303848" cy="6270568"/>
          </a:xfrm>
        </p:spPr>
        <p:txBody>
          <a:bodyPr/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Jurysprudencja klasyczna</a:t>
            </a:r>
          </a:p>
          <a:p>
            <a:pPr>
              <a:buFontTx/>
              <a:buChar char="-"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prohibitoryjne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zamykające się frazą „zakazuję używać siły”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vim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feri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veto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>
              <a:buFontTx/>
              <a:buChar char="-"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restytutoryjne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zawierające w zakończeniu nakaz „zwróć!” lub „przywróć!”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restituas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ekshibitoryjne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których ostatni wyraz brzmiał „okaż!”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exhibeas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AutoNum type="arabicParenBoth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Wśród interdyktów posesoryjnych rozróżniano w szczególności interdykty: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służące do odzyskania utraconego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recuperandae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vi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unde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vi armata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precario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służące do utrzymania istniejącego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retinendae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uti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possidetis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utrubi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nabycia nowego posiadania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adipiscendae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possessionis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właściwie petytoryjne</a:t>
            </a:r>
          </a:p>
          <a:p>
            <a:pPr marL="0" indent="0"/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w okresie </a:t>
            </a:r>
            <a:r>
              <a:rPr lang="pl-PL" sz="24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późnoantycznym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2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10837"/>
            <a:ext cx="10358967" cy="535708"/>
          </a:xfrm>
        </p:spPr>
        <p:txBody>
          <a:bodyPr/>
          <a:lstStyle/>
          <a:p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prywatna indywidualna – 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proprietas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(terminy III w. p.n.e.) 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versus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własność zbiorowa (pałac, świątynia, ród)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655" y="1025235"/>
            <a:ext cx="12007272" cy="5643419"/>
          </a:xfrm>
        </p:spPr>
        <p:txBody>
          <a:bodyPr/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Prawo archaiczne - ruchomości, podczas gdy grunt pozostawał własnością rodową lub rodzinną świadectwem: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legis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sacramento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in rem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pecunia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tutelave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przedmiot testamentu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bydło (</a:t>
            </a:r>
            <a:r>
              <a:rPr lang="pl-PL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pecunia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i osoby podwładne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tutela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duodecim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tabularum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dominuje własność indywidualna i abstrakcyjna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wyłączność korzystania z rzeczy z wykluczeniem od wpływu na nią wszystkich innych</a:t>
            </a:r>
          </a:p>
          <a:p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Upowszechnienie ustnej formuły najstarszej windykacji i </a:t>
            </a:r>
            <a:r>
              <a:rPr lang="pl-PL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mancypacji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„twierdzę, że rzecz jest moja” (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rem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meam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bez wskazania pozwanego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erga </a:t>
            </a:r>
            <a:r>
              <a:rPr lang="pl-PL" sz="24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omnes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4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corporalis</a:t>
            </a:r>
            <a:r>
              <a:rPr lang="pl-PL" sz="24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Zarzucone w dalszym rozwoju prawa pojęcie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incorporalis</a:t>
            </a:r>
            <a:endParaRPr lang="pl-PL" sz="24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Wieczyste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przewłaszczenie pod warunkiem rozwiązującym (odstąpienie od sprzedaży np.); 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zmiany: własność czasowa Justynian I – darowizna</a:t>
            </a:r>
          </a:p>
          <a:p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Zachwianie rozróżnienia prawo poklasyczne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kolonat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materna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(Justynian I – klasyczne)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>
              <a:solidFill>
                <a:srgbClr val="FFC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0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-175491"/>
            <a:ext cx="10358967" cy="637309"/>
          </a:xfrm>
        </p:spPr>
        <p:txBody>
          <a:bodyPr/>
          <a:lstStyle/>
          <a:p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prywatna – 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dominium,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proprietas</a:t>
            </a: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073" y="323273"/>
            <a:ext cx="11961091" cy="6345382"/>
          </a:xfrm>
        </p:spPr>
        <p:txBody>
          <a:bodyPr/>
          <a:lstStyle/>
          <a:p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duplex dominium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(własność 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kwirytarna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„</a:t>
            </a:r>
            <a:r>
              <a:rPr lang="pl-PL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bonitarna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-  sankcjonowanie przez pretora od II w. p.n.e. nieformalnego obrotu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które wbrew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przenoszono przez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zniesione C. 7.25.1 (a. 530-531)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tzw.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quasi-własność gruntów prowincjonalnych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własność ludu rzymskiego obciążone podatkami gruntowymi (poza koloniami obdarzonymi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italicum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koniec: </a:t>
            </a:r>
            <a:r>
              <a:rPr lang="pl-PL" sz="23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297 r. Dioklecjan (Italia)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zniesione ostatecznie C. 7.31.1 (a. 531)</a:t>
            </a:r>
          </a:p>
          <a:p>
            <a:endParaRPr lang="pl-PL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Glosatorzy: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podstawie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vindicatio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podmiotom uprawnionym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(własność użytkowa –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dominus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obok własności zwierzchniej (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dominus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eminens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argumenty z C. 4.66.1; C. 11.62.12.1 – </a:t>
            </a:r>
            <a:r>
              <a:rPr lang="pl-PL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własność podzielona</a:t>
            </a:r>
            <a:endParaRPr lang="pl-PL" sz="23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Triada uprawnień właścicielskich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possidendi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utendi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abutendi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fruedni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disponendi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wypadku braku własności podzielonej: na podstawie D. 8.2.1 pr. własność sięga „aż do gwiazd i do piekieł”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usque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sidera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usque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inferos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Postglosatorzy: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upowszechnienie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-dominium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utlie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comune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opisu stosunków lennych </a:t>
            </a:r>
            <a:r>
              <a:rPr lang="pl-PL" sz="2300" dirty="0">
                <a:solidFill>
                  <a:schemeClr val="bg1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74811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2843</Words>
  <Application>Microsoft Office PowerPoint</Application>
  <PresentationFormat>Panoramiczny</PresentationFormat>
  <Paragraphs>197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17_Motyw pakietu Office</vt:lpstr>
      <vt:lpstr>Prawo rzymskie – Posiadanie i prawa rzeczowe</vt:lpstr>
      <vt:lpstr> Prawnie uznane formy władania rzeczą </vt:lpstr>
      <vt:lpstr>Res</vt:lpstr>
      <vt:lpstr>Posiadanie - possessio</vt:lpstr>
      <vt:lpstr> Nabycie i utrata posiadania </vt:lpstr>
      <vt:lpstr>Ochrona posesoryjna – wprowadzona w okresie późnorepublikańskim – kwestionowana w prawie wulgarnym? </vt:lpstr>
      <vt:lpstr>Podziały interdyktów </vt:lpstr>
      <vt:lpstr>Własność prywatna indywidualna – dominium, proprietas (terminy III w. p.n.e.) versus własność zbiorowa (pałac, świątynia, ród)</vt:lpstr>
      <vt:lpstr>Własność prywatna – dominium, proprietas</vt:lpstr>
      <vt:lpstr>Ograniczenia własności w prawie rzymskim</vt:lpstr>
      <vt:lpstr> Nabycie i utrata własności </vt:lpstr>
      <vt:lpstr>Nabycie i utrata własności</vt:lpstr>
      <vt:lpstr> Nabycie i utrata własności </vt:lpstr>
      <vt:lpstr> Nabycie i utrata własności </vt:lpstr>
      <vt:lpstr>Zasiedzenie - usucapio</vt:lpstr>
      <vt:lpstr>Ochrona petytoryjna – od formula petitoria – dwoistość: własność kwirytarna i bonitarna (formalnie do Justyniana I)</vt:lpstr>
      <vt:lpstr>Problem nakładów (impensae) </vt:lpstr>
      <vt:lpstr>Ochrona petytoryjna – skarga negatoryjna (actio negatoria):  przeciw naruszeniom własności innego rodzaju niż pozbawienie właściciela posiadania</vt:lpstr>
      <vt:lpstr>Ochrona własności bonitarnej</vt:lpstr>
      <vt:lpstr>Kolejny wykład: Posiadanie i prawa rzeczowe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142</cp:revision>
  <dcterms:created xsi:type="dcterms:W3CDTF">2017-05-25T21:35:03Z</dcterms:created>
  <dcterms:modified xsi:type="dcterms:W3CDTF">2022-01-04T10:27:17Z</dcterms:modified>
</cp:coreProperties>
</file>