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2"/>
  </p:notesMasterIdLst>
  <p:sldIdLst>
    <p:sldId id="379" r:id="rId3"/>
    <p:sldId id="285" r:id="rId4"/>
    <p:sldId id="315" r:id="rId5"/>
    <p:sldId id="288" r:id="rId6"/>
    <p:sldId id="289" r:id="rId7"/>
    <p:sldId id="327" r:id="rId8"/>
    <p:sldId id="328" r:id="rId9"/>
    <p:sldId id="330" r:id="rId10"/>
    <p:sldId id="381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E46A4-F1F9-40D7-BFFD-E93A7B9DF57A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8D846-EFF9-472A-8EBD-210963B0AE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616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D24FB8E3-0AA3-59FD-FC6F-377DEF48A2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E700DDC-FD4B-1872-1BF3-8945E073A7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10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9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74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68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C1A5A395-419C-43F3-98F8-0F243929E0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F304491A-51A4-4524-BD1F-0FAB177ECFA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CD664C3F-1DC0-42F4-ACEE-373F342CFF3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483B1-2532-4B0C-9F9C-223D796DDED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2629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993028A2-AA02-4464-B8F8-FA79B4C1998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127973C0-AAF2-4169-9DF2-03D87563596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F165EAE8-BCCD-4A6F-ADF6-BD91412DE6B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79CC-A83C-4114-A3A0-695565C5C8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62413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50DD0B96-CA5B-49D7-99EE-BD3A7E7A36B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E4CCA8E4-AC13-41FF-B6DC-1D34ACAF767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77968A81-9C72-4459-8E4B-EF6724F9849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EBD76-E8ED-4A17-B8CA-972F47707AC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32267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4963"/>
            <a:ext cx="5380567" cy="452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3367" y="1604963"/>
            <a:ext cx="5382684" cy="452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A7CACEEC-5526-4C53-9655-806186AA5B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28DE1D3-ABC2-4792-BE79-A7D8698F3C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309E8A7B-96D4-4C7A-9183-48DE34EF33A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871D9-E959-4F5B-BDC8-12D435F3E6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40746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4B0B9ADB-4FC8-47AF-93B3-CFCB011A0C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DCC245E8-65D3-4F3B-BA14-5B2CE545728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5A809669-C579-477A-A2C7-A48B33C9E78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581B9-7201-4B89-B528-D4C8A8B06B3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626516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DC5EA609-9E92-4A19-827D-B623B2E566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9FB27512-3650-4853-8DDC-5CA46EC6DB1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5E74CCF9-8EEC-4853-A182-EC4F07BF6C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09391-C324-4F05-9629-AF2DCA8BC7B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1969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9EDF1E8A-CA96-47AD-BDD7-53C5A16931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5EFDCD09-C55E-48C9-A47F-C72338342E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FB70C96B-71E7-4217-99BD-D3646C5FF1E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2D23-A7BF-4E19-896C-6DFCAE410BB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2419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33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8B66978-ADB2-42D9-8CB3-4E823E999B1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59B831DF-B83C-4F2F-83CC-FA7D63BA510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186DC54E-6258-426F-81D3-F51144A903C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82BE9-D597-40BB-B175-BF33DFC109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5135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605423F-59C6-4EAE-80AF-85C668B8137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C501B48-FDBC-478C-B4E2-279688D945D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E75D38A1-49D7-4B1E-95EA-E9A8BAEE80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3270D-6034-411F-B332-75BEE31456D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2553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6C3A68C0-F0A3-42DB-8217-2151D4B26E6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55964539-81E1-406A-B8BD-6A8E6EA841A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6AA8214C-C2E3-427A-993C-ACA7386CF64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71B05-CB2D-4BF5-B542-C67BE49C9C5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37677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4967" y="1600203"/>
            <a:ext cx="2741084" cy="452596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8022167" cy="452596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AF8334D3-8D44-409B-BE02-088067EFB1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C7851C32-C1AD-4B91-926F-9D3AFCDC724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2C70D4A7-059A-4E4A-A8AE-D6C52779B3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71D30-2962-435C-8F4E-27C73F23D2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140831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0"/>
            <a:ext cx="10356851" cy="182403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DD3CA672-B6FF-4747-9A17-93EC45B65E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298FE7DA-C510-4131-AA78-D5171C801CA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D0FC5EF2-B094-4314-ABE6-2FA68DAF217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A2EB6-71BD-43A5-9FC2-48F37B31FAB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3784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03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6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3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45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9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8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27082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>
            <a:extLst>
              <a:ext uri="{FF2B5EF4-FFF2-40B4-BE49-F238E27FC236}">
                <a16:creationId xmlns:a16="http://schemas.microsoft.com/office/drawing/2014/main" id="{05010970-2991-4485-8924-049ADE29DEF9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06817" cy="6853238"/>
            <a:chOff x="0" y="0"/>
            <a:chExt cx="5767" cy="4317"/>
          </a:xfrm>
        </p:grpSpPr>
        <p:sp>
          <p:nvSpPr>
            <p:cNvPr id="2056" name="Rectangle 2">
              <a:extLst>
                <a:ext uri="{FF2B5EF4-FFF2-40B4-BE49-F238E27FC236}">
                  <a16:creationId xmlns:a16="http://schemas.microsoft.com/office/drawing/2014/main" id="{DB8D95C7-20FC-49C6-B694-28CC9314C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5" cy="4316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7" name="Rectangle 3">
              <a:extLst>
                <a:ext uri="{FF2B5EF4-FFF2-40B4-BE49-F238E27FC236}">
                  <a16:creationId xmlns:a16="http://schemas.microsoft.com/office/drawing/2014/main" id="{9AEE2F87-EE7C-4349-845B-2EE95292F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8" name="Rectangle 4">
              <a:extLst>
                <a:ext uri="{FF2B5EF4-FFF2-40B4-BE49-F238E27FC236}">
                  <a16:creationId xmlns:a16="http://schemas.microsoft.com/office/drawing/2014/main" id="{B2257830-E0D8-47CD-856D-2E26233D1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2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9" name="Rectangle 5">
              <a:extLst>
                <a:ext uri="{FF2B5EF4-FFF2-40B4-BE49-F238E27FC236}">
                  <a16:creationId xmlns:a16="http://schemas.microsoft.com/office/drawing/2014/main" id="{A0CBB0E7-E158-4DF5-B72C-6A58856B2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7" cy="431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0" name="Rectangle 6">
              <a:extLst>
                <a:ext uri="{FF2B5EF4-FFF2-40B4-BE49-F238E27FC236}">
                  <a16:creationId xmlns:a16="http://schemas.microsoft.com/office/drawing/2014/main" id="{80443A13-9958-4D90-9AB1-935DD48F4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1" name="Rectangle 7">
              <a:extLst>
                <a:ext uri="{FF2B5EF4-FFF2-40B4-BE49-F238E27FC236}">
                  <a16:creationId xmlns:a16="http://schemas.microsoft.com/office/drawing/2014/main" id="{965816E7-0720-4FC6-B5D7-7F8996346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3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2" name="Rectangle 8">
              <a:extLst>
                <a:ext uri="{FF2B5EF4-FFF2-40B4-BE49-F238E27FC236}">
                  <a16:creationId xmlns:a16="http://schemas.microsoft.com/office/drawing/2014/main" id="{A5AEA92A-93C1-41FE-AC9F-DC51C098B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3" name="Rectangle 9">
              <a:extLst>
                <a:ext uri="{FF2B5EF4-FFF2-40B4-BE49-F238E27FC236}">
                  <a16:creationId xmlns:a16="http://schemas.microsoft.com/office/drawing/2014/main" id="{1EB665E9-171B-4D32-A238-BA3910F95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5" cy="4317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4" name="Rectangle 10">
              <a:extLst>
                <a:ext uri="{FF2B5EF4-FFF2-40B4-BE49-F238E27FC236}">
                  <a16:creationId xmlns:a16="http://schemas.microsoft.com/office/drawing/2014/main" id="{1C5D284B-A3A2-47F9-8AA5-5A4D06168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5" name="Rectangle 11">
              <a:extLst>
                <a:ext uri="{FF2B5EF4-FFF2-40B4-BE49-F238E27FC236}">
                  <a16:creationId xmlns:a16="http://schemas.microsoft.com/office/drawing/2014/main" id="{5E2FE53E-7F34-4B80-805B-6C2D396DA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6" name="Rectangle 12">
              <a:extLst>
                <a:ext uri="{FF2B5EF4-FFF2-40B4-BE49-F238E27FC236}">
                  <a16:creationId xmlns:a16="http://schemas.microsoft.com/office/drawing/2014/main" id="{C433B16C-B51C-4D75-98EF-D5770F5FD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1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7" name="Rectangle 13">
              <a:extLst>
                <a:ext uri="{FF2B5EF4-FFF2-40B4-BE49-F238E27FC236}">
                  <a16:creationId xmlns:a16="http://schemas.microsoft.com/office/drawing/2014/main" id="{FEA5FF76-F22B-45F1-9B47-055F3E238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49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8" name="Rectangle 14">
              <a:extLst>
                <a:ext uri="{FF2B5EF4-FFF2-40B4-BE49-F238E27FC236}">
                  <a16:creationId xmlns:a16="http://schemas.microsoft.com/office/drawing/2014/main" id="{79F3DBE7-9398-436E-B0A6-7BC4569E9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1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9" name="Rectangle 15">
              <a:extLst>
                <a:ext uri="{FF2B5EF4-FFF2-40B4-BE49-F238E27FC236}">
                  <a16:creationId xmlns:a16="http://schemas.microsoft.com/office/drawing/2014/main" id="{39CC2E57-EDA9-4BDA-A14E-42BD55601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69" cy="431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70" name="Rectangle 16">
              <a:extLst>
                <a:ext uri="{FF2B5EF4-FFF2-40B4-BE49-F238E27FC236}">
                  <a16:creationId xmlns:a16="http://schemas.microsoft.com/office/drawing/2014/main" id="{88016866-BEB6-4DA9-8FC1-C20848E8C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" name="Rectangle 17">
              <a:extLst>
                <a:ext uri="{FF2B5EF4-FFF2-40B4-BE49-F238E27FC236}">
                  <a16:creationId xmlns:a16="http://schemas.microsoft.com/office/drawing/2014/main" id="{FCE0B07A-0118-4ED6-B4D5-D30E3130B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" name="Rectangle 18">
              <a:extLst>
                <a:ext uri="{FF2B5EF4-FFF2-40B4-BE49-F238E27FC236}">
                  <a16:creationId xmlns:a16="http://schemas.microsoft.com/office/drawing/2014/main" id="{04D9BDF4-6E7A-4C4C-9404-6BECA7DCE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4" name="Rectangle 19">
              <a:extLst>
                <a:ext uri="{FF2B5EF4-FFF2-40B4-BE49-F238E27FC236}">
                  <a16:creationId xmlns:a16="http://schemas.microsoft.com/office/drawing/2014/main" id="{C2252B33-F259-415F-92FC-E6ADA6CFE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4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5" name="Rectangle 20">
              <a:extLst>
                <a:ext uri="{FF2B5EF4-FFF2-40B4-BE49-F238E27FC236}">
                  <a16:creationId xmlns:a16="http://schemas.microsoft.com/office/drawing/2014/main" id="{95D113DC-7A36-488E-97F5-3E333DE5A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3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6" name="Freeform 21">
              <a:extLst>
                <a:ext uri="{FF2B5EF4-FFF2-40B4-BE49-F238E27FC236}">
                  <a16:creationId xmlns:a16="http://schemas.microsoft.com/office/drawing/2014/main" id="{A70F9AE2-5A8B-470E-A28C-E7A6E4757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7" cy="442"/>
            </a:xfrm>
            <a:custGeom>
              <a:avLst/>
              <a:gdLst>
                <a:gd name="T0" fmla="*/ 5652 w 5760"/>
                <a:gd name="T1" fmla="*/ 74 h 445"/>
                <a:gd name="T2" fmla="*/ 5460 w 5760"/>
                <a:gd name="T3" fmla="*/ 74 h 445"/>
                <a:gd name="T4" fmla="*/ 5406 w 5760"/>
                <a:gd name="T5" fmla="*/ 74 h 445"/>
                <a:gd name="T6" fmla="*/ 5400 w 5760"/>
                <a:gd name="T7" fmla="*/ 65 h 445"/>
                <a:gd name="T8" fmla="*/ 5394 w 5760"/>
                <a:gd name="T9" fmla="*/ 44 h 445"/>
                <a:gd name="T10" fmla="*/ 5366 w 5760"/>
                <a:gd name="T11" fmla="*/ 18 h 445"/>
                <a:gd name="T12" fmla="*/ 5284 w 5760"/>
                <a:gd name="T13" fmla="*/ 7 h 445"/>
                <a:gd name="T14" fmla="*/ 5003 w 5760"/>
                <a:gd name="T15" fmla="*/ 22 h 445"/>
                <a:gd name="T16" fmla="*/ 4938 w 5760"/>
                <a:gd name="T17" fmla="*/ 55 h 445"/>
                <a:gd name="T18" fmla="*/ 4806 w 5760"/>
                <a:gd name="T19" fmla="*/ 86 h 445"/>
                <a:gd name="T20" fmla="*/ 4708 w 5760"/>
                <a:gd name="T21" fmla="*/ 96 h 445"/>
                <a:gd name="T22" fmla="*/ 4630 w 5760"/>
                <a:gd name="T23" fmla="*/ 75 h 445"/>
                <a:gd name="T24" fmla="*/ 4566 w 5760"/>
                <a:gd name="T25" fmla="*/ 25 h 445"/>
                <a:gd name="T26" fmla="*/ 4482 w 5760"/>
                <a:gd name="T27" fmla="*/ 9 h 445"/>
                <a:gd name="T28" fmla="*/ 4378 w 5760"/>
                <a:gd name="T29" fmla="*/ 39 h 445"/>
                <a:gd name="T30" fmla="*/ 4204 w 5760"/>
                <a:gd name="T31" fmla="*/ 74 h 445"/>
                <a:gd name="T32" fmla="*/ 3988 w 5760"/>
                <a:gd name="T33" fmla="*/ 86 h 445"/>
                <a:gd name="T34" fmla="*/ 3778 w 5760"/>
                <a:gd name="T35" fmla="*/ 86 h 445"/>
                <a:gd name="T36" fmla="*/ 3622 w 5760"/>
                <a:gd name="T37" fmla="*/ 74 h 445"/>
                <a:gd name="T38" fmla="*/ 3562 w 5760"/>
                <a:gd name="T39" fmla="*/ 50 h 445"/>
                <a:gd name="T40" fmla="*/ 3496 w 5760"/>
                <a:gd name="T41" fmla="*/ 44 h 445"/>
                <a:gd name="T42" fmla="*/ 3448 w 5760"/>
                <a:gd name="T43" fmla="*/ 55 h 445"/>
                <a:gd name="T44" fmla="*/ 3388 w 5760"/>
                <a:gd name="T45" fmla="*/ 74 h 445"/>
                <a:gd name="T46" fmla="*/ 3016 w 5760"/>
                <a:gd name="T47" fmla="*/ 96 h 445"/>
                <a:gd name="T48" fmla="*/ 2828 w 5760"/>
                <a:gd name="T49" fmla="*/ 112 h 445"/>
                <a:gd name="T50" fmla="*/ 2726 w 5760"/>
                <a:gd name="T51" fmla="*/ 101 h 445"/>
                <a:gd name="T52" fmla="*/ 2694 w 5760"/>
                <a:gd name="T53" fmla="*/ 56 h 445"/>
                <a:gd name="T54" fmla="*/ 2642 w 5760"/>
                <a:gd name="T55" fmla="*/ 50 h 445"/>
                <a:gd name="T56" fmla="*/ 2542 w 5760"/>
                <a:gd name="T57" fmla="*/ 79 h 445"/>
                <a:gd name="T58" fmla="*/ 2428 w 5760"/>
                <a:gd name="T59" fmla="*/ 93 h 445"/>
                <a:gd name="T60" fmla="*/ 2306 w 5760"/>
                <a:gd name="T61" fmla="*/ 75 h 445"/>
                <a:gd name="T62" fmla="*/ 2258 w 5760"/>
                <a:gd name="T63" fmla="*/ 70 h 445"/>
                <a:gd name="T64" fmla="*/ 2169 w 5760"/>
                <a:gd name="T65" fmla="*/ 3 h 445"/>
                <a:gd name="T66" fmla="*/ 2032 w 5760"/>
                <a:gd name="T67" fmla="*/ 64 h 445"/>
                <a:gd name="T68" fmla="*/ 1778 w 5760"/>
                <a:gd name="T69" fmla="*/ 86 h 445"/>
                <a:gd name="T70" fmla="*/ 1544 w 5760"/>
                <a:gd name="T71" fmla="*/ 75 h 445"/>
                <a:gd name="T72" fmla="*/ 1466 w 5760"/>
                <a:gd name="T73" fmla="*/ 74 h 445"/>
                <a:gd name="T74" fmla="*/ 1412 w 5760"/>
                <a:gd name="T75" fmla="*/ 50 h 445"/>
                <a:gd name="T76" fmla="*/ 1358 w 5760"/>
                <a:gd name="T77" fmla="*/ 44 h 445"/>
                <a:gd name="T78" fmla="*/ 1292 w 5760"/>
                <a:gd name="T79" fmla="*/ 55 h 445"/>
                <a:gd name="T80" fmla="*/ 1124 w 5760"/>
                <a:gd name="T81" fmla="*/ 91 h 445"/>
                <a:gd name="T82" fmla="*/ 948 w 5760"/>
                <a:gd name="T83" fmla="*/ 127 h 445"/>
                <a:gd name="T84" fmla="*/ 708 w 5760"/>
                <a:gd name="T85" fmla="*/ 122 h 445"/>
                <a:gd name="T86" fmla="*/ 534 w 5760"/>
                <a:gd name="T87" fmla="*/ 80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80 h 445"/>
                <a:gd name="T98" fmla="*/ 192 w 5760"/>
                <a:gd name="T99" fmla="*/ 96 h 445"/>
                <a:gd name="T100" fmla="*/ 90 w 5760"/>
                <a:gd name="T101" fmla="*/ 96 h 445"/>
                <a:gd name="T102" fmla="*/ 0 w 5760"/>
                <a:gd name="T103" fmla="*/ 80 h 445"/>
                <a:gd name="T104" fmla="*/ 5712 w 5760"/>
                <a:gd name="T105" fmla="*/ 397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  <p:sp>
          <p:nvSpPr>
            <p:cNvPr id="2076" name="Freeform 22">
              <a:extLst>
                <a:ext uri="{FF2B5EF4-FFF2-40B4-BE49-F238E27FC236}">
                  <a16:creationId xmlns:a16="http://schemas.microsoft.com/office/drawing/2014/main" id="{F591FF54-172D-41D8-A68D-33DD57E1C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7" cy="171"/>
            </a:xfrm>
            <a:custGeom>
              <a:avLst/>
              <a:gdLst>
                <a:gd name="T0" fmla="*/ 4945 w 5770"/>
                <a:gd name="T1" fmla="*/ 50 h 174"/>
                <a:gd name="T2" fmla="*/ 4739 w 5770"/>
                <a:gd name="T3" fmla="*/ 100 h 174"/>
                <a:gd name="T4" fmla="*/ 4608 w 5770"/>
                <a:gd name="T5" fmla="*/ 75 h 174"/>
                <a:gd name="T6" fmla="*/ 4566 w 5770"/>
                <a:gd name="T7" fmla="*/ 29 h 174"/>
                <a:gd name="T8" fmla="*/ 4446 w 5770"/>
                <a:gd name="T9" fmla="*/ 29 h 174"/>
                <a:gd name="T10" fmla="*/ 4154 w 5770"/>
                <a:gd name="T11" fmla="*/ 81 h 174"/>
                <a:gd name="T12" fmla="*/ 3783 w 5770"/>
                <a:gd name="T13" fmla="*/ 88 h 174"/>
                <a:gd name="T14" fmla="*/ 3585 w 5770"/>
                <a:gd name="T15" fmla="*/ 56 h 174"/>
                <a:gd name="T16" fmla="*/ 3478 w 5770"/>
                <a:gd name="T17" fmla="*/ 44 h 174"/>
                <a:gd name="T18" fmla="*/ 3304 w 5770"/>
                <a:gd name="T19" fmla="*/ 75 h 174"/>
                <a:gd name="T20" fmla="*/ 2830 w 5770"/>
                <a:gd name="T21" fmla="*/ 116 h 174"/>
                <a:gd name="T22" fmla="*/ 2687 w 5770"/>
                <a:gd name="T23" fmla="*/ 75 h 174"/>
                <a:gd name="T24" fmla="*/ 2603 w 5770"/>
                <a:gd name="T25" fmla="*/ 72 h 174"/>
                <a:gd name="T26" fmla="*/ 2400 w 5770"/>
                <a:gd name="T27" fmla="*/ 100 h 174"/>
                <a:gd name="T28" fmla="*/ 2262 w 5770"/>
                <a:gd name="T29" fmla="*/ 68 h 174"/>
                <a:gd name="T30" fmla="*/ 2135 w 5770"/>
                <a:gd name="T31" fmla="*/ 29 h 174"/>
                <a:gd name="T32" fmla="*/ 1931 w 5770"/>
                <a:gd name="T33" fmla="*/ 88 h 174"/>
                <a:gd name="T34" fmla="*/ 1509 w 5770"/>
                <a:gd name="T35" fmla="*/ 78 h 174"/>
                <a:gd name="T36" fmla="*/ 1413 w 5770"/>
                <a:gd name="T37" fmla="*/ 44 h 174"/>
                <a:gd name="T38" fmla="*/ 1317 w 5770"/>
                <a:gd name="T39" fmla="*/ 44 h 174"/>
                <a:gd name="T40" fmla="*/ 1042 w 5770"/>
                <a:gd name="T41" fmla="*/ 116 h 174"/>
                <a:gd name="T42" fmla="*/ 652 w 5770"/>
                <a:gd name="T43" fmla="*/ 116 h 174"/>
                <a:gd name="T44" fmla="*/ 442 w 5770"/>
                <a:gd name="T45" fmla="*/ 50 h 174"/>
                <a:gd name="T46" fmla="*/ 377 w 5770"/>
                <a:gd name="T47" fmla="*/ 32 h 174"/>
                <a:gd name="T48" fmla="*/ 305 w 5770"/>
                <a:gd name="T49" fmla="*/ 81 h 174"/>
                <a:gd name="T50" fmla="*/ 144 w 5770"/>
                <a:gd name="T51" fmla="*/ 106 h 174"/>
                <a:gd name="T52" fmla="*/ 0 w 5770"/>
                <a:gd name="T53" fmla="*/ 75 h 174"/>
                <a:gd name="T54" fmla="*/ 167 w 5770"/>
                <a:gd name="T55" fmla="*/ 88 h 174"/>
                <a:gd name="T56" fmla="*/ 323 w 5770"/>
                <a:gd name="T57" fmla="*/ 68 h 174"/>
                <a:gd name="T58" fmla="*/ 383 w 5770"/>
                <a:gd name="T59" fmla="*/ 24 h 174"/>
                <a:gd name="T60" fmla="*/ 460 w 5770"/>
                <a:gd name="T61" fmla="*/ 44 h 174"/>
                <a:gd name="T62" fmla="*/ 706 w 5770"/>
                <a:gd name="T63" fmla="*/ 112 h 174"/>
                <a:gd name="T64" fmla="*/ 1084 w 5770"/>
                <a:gd name="T65" fmla="*/ 88 h 174"/>
                <a:gd name="T66" fmla="*/ 1329 w 5770"/>
                <a:gd name="T67" fmla="*/ 29 h 174"/>
                <a:gd name="T68" fmla="*/ 1425 w 5770"/>
                <a:gd name="T69" fmla="*/ 32 h 174"/>
                <a:gd name="T70" fmla="*/ 1545 w 5770"/>
                <a:gd name="T71" fmla="*/ 72 h 174"/>
                <a:gd name="T72" fmla="*/ 1955 w 5770"/>
                <a:gd name="T73" fmla="*/ 75 h 174"/>
                <a:gd name="T74" fmla="*/ 2219 w 5770"/>
                <a:gd name="T75" fmla="*/ 3 h 174"/>
                <a:gd name="T76" fmla="*/ 2334 w 5770"/>
                <a:gd name="T77" fmla="*/ 78 h 174"/>
                <a:gd name="T78" fmla="*/ 2543 w 5770"/>
                <a:gd name="T79" fmla="*/ 75 h 174"/>
                <a:gd name="T80" fmla="*/ 2699 w 5770"/>
                <a:gd name="T81" fmla="*/ 24 h 174"/>
                <a:gd name="T82" fmla="*/ 2776 w 5770"/>
                <a:gd name="T83" fmla="*/ 100 h 174"/>
                <a:gd name="T84" fmla="*/ 3095 w 5770"/>
                <a:gd name="T85" fmla="*/ 78 h 174"/>
                <a:gd name="T86" fmla="*/ 3454 w 5770"/>
                <a:gd name="T87" fmla="*/ 32 h 174"/>
                <a:gd name="T88" fmla="*/ 3550 w 5770"/>
                <a:gd name="T89" fmla="*/ 29 h 174"/>
                <a:gd name="T90" fmla="*/ 3699 w 5770"/>
                <a:gd name="T91" fmla="*/ 72 h 174"/>
                <a:gd name="T92" fmla="*/ 4046 w 5770"/>
                <a:gd name="T93" fmla="*/ 78 h 174"/>
                <a:gd name="T94" fmla="*/ 4387 w 5770"/>
                <a:gd name="T95" fmla="*/ 29 h 174"/>
                <a:gd name="T96" fmla="*/ 4542 w 5770"/>
                <a:gd name="T97" fmla="*/ 6 h 174"/>
                <a:gd name="T98" fmla="*/ 4596 w 5770"/>
                <a:gd name="T99" fmla="*/ 44 h 174"/>
                <a:gd name="T100" fmla="*/ 4692 w 5770"/>
                <a:gd name="T101" fmla="*/ 81 h 174"/>
                <a:gd name="T102" fmla="*/ 4879 w 5770"/>
                <a:gd name="T103" fmla="*/ 68 h 174"/>
                <a:gd name="T104" fmla="*/ 5070 w 5770"/>
                <a:gd name="T105" fmla="*/ 14 h 174"/>
                <a:gd name="T106" fmla="*/ 5232 w 5770"/>
                <a:gd name="T107" fmla="*/ 9 h 174"/>
                <a:gd name="T108" fmla="*/ 5405 w 5770"/>
                <a:gd name="T109" fmla="*/ 29 h 174"/>
                <a:gd name="T110" fmla="*/ 5417 w 5770"/>
                <a:gd name="T111" fmla="*/ 56 h 174"/>
                <a:gd name="T112" fmla="*/ 5608 w 5770"/>
                <a:gd name="T113" fmla="*/ 72 h 174"/>
                <a:gd name="T114" fmla="*/ 5662 w 5770"/>
                <a:gd name="T115" fmla="*/ 78 h 174"/>
                <a:gd name="T116" fmla="*/ 5429 w 5770"/>
                <a:gd name="T117" fmla="*/ 72 h 174"/>
                <a:gd name="T118" fmla="*/ 5405 w 5770"/>
                <a:gd name="T119" fmla="*/ 44 h 174"/>
                <a:gd name="T120" fmla="*/ 5345 w 5770"/>
                <a:gd name="T121" fmla="*/ 29 h 174"/>
                <a:gd name="T122" fmla="*/ 5171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</p:grpSp>
      <p:sp>
        <p:nvSpPr>
          <p:cNvPr id="2071" name="Rectangle 23">
            <a:extLst>
              <a:ext uri="{FF2B5EF4-FFF2-40B4-BE49-F238E27FC236}">
                <a16:creationId xmlns:a16="http://schemas.microsoft.com/office/drawing/2014/main" id="{3E5B0871-9D43-425C-8E0D-D77E7358C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600200"/>
            <a:ext cx="10356851" cy="1824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tytułu</a:t>
            </a: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C705AD97-7922-4584-8601-B002FF03439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C7D6BFD2-1677-4AEC-B989-BA4A41D5AC5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54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  <a:tab pos="1628775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E28C967F-84FF-4B30-B26D-730FC572F2A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336947" eaLnBrk="1" hangingPunct="1">
              <a:buClrTx/>
              <a:buSzPct val="100000"/>
              <a:buFontTx/>
              <a:buNone/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A4278C0E-AE62-4BB2-942B-EF17288FDE6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>
            <a:extLst>
              <a:ext uri="{FF2B5EF4-FFF2-40B4-BE49-F238E27FC236}">
                <a16:creationId xmlns:a16="http://schemas.microsoft.com/office/drawing/2014/main" id="{EC54F0AB-1EED-4EE8-8048-CABC1445F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66451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36421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18859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2288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25717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29146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worzymskie.ug.edu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9403BD75-3720-EA69-0524-D8514C9EC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4352" y="0"/>
            <a:ext cx="9812861" cy="908050"/>
          </a:xfrm>
        </p:spPr>
        <p:txBody>
          <a:bodyPr/>
          <a:lstStyle/>
          <a:p>
            <a:pPr defTabSz="336947" eaLnBrk="1" hangingPunct="1">
              <a:buClrTx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Prawo rzymskie – Posiadanie cd. – Własność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3B2EE95-AA74-EE3D-96ED-B4574F45F79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" y="908050"/>
            <a:ext cx="11877040" cy="5616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500" tIns="35100" rIns="67500" bIns="3510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600" dirty="0">
                <a:effectLst/>
                <a:latin typeface="Arial" panose="020B0604020202020204" pitchFamily="34" charset="0"/>
              </a:rPr>
              <a:t>dr hab. Jacek Wiewiorowski, profesor uczelni 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600" dirty="0">
                <a:effectLst/>
                <a:latin typeface="Arial" panose="020B0604020202020204" pitchFamily="34" charset="0"/>
              </a:rPr>
              <a:t>Kierownik Zakładu Prawa Rzymskiego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600" dirty="0">
                <a:effectLst/>
                <a:latin typeface="Arial" panose="020B0604020202020204" pitchFamily="34" charset="0"/>
              </a:rPr>
              <a:t>Katedra Prawa Cywilnego </a:t>
            </a:r>
            <a:r>
              <a:rPr lang="pl-PL" altLang="pl-PL" sz="1600" dirty="0" err="1">
                <a:effectLst/>
                <a:latin typeface="Arial" panose="020B0604020202020204" pitchFamily="34" charset="0"/>
              </a:rPr>
              <a:t>WPiA</a:t>
            </a:r>
            <a:r>
              <a:rPr lang="pl-PL" altLang="pl-PL" sz="1600" dirty="0">
                <a:effectLst/>
                <a:latin typeface="Arial" panose="020B0604020202020204" pitchFamily="34" charset="0"/>
              </a:rPr>
              <a:t> UG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600" dirty="0">
                <a:effectLst/>
                <a:latin typeface="Arial" panose="020B0604020202020204" pitchFamily="34" charset="0"/>
              </a:rPr>
              <a:t>Dalsze informacje: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600" dirty="0">
                <a:effectLst/>
                <a:latin typeface="Arial" panose="020B0604020202020204" pitchFamily="34" charset="0"/>
              </a:rPr>
              <a:t>http://prawo.ug.edu.pl/pracownik/59485/jacek_wiewiorowski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endParaRPr lang="pl-PL" altLang="pl-PL" sz="16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endParaRPr lang="pl-PL" altLang="pl-PL" sz="16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600" dirty="0">
                <a:effectLst/>
                <a:latin typeface="Arial" panose="020B0604020202020204" pitchFamily="34" charset="0"/>
              </a:rPr>
              <a:t>Konsultacje: poniedziałek, godz. 17.15-18.45, pokój 4039/MS </a:t>
            </a:r>
            <a:r>
              <a:rPr lang="pl-PL" altLang="pl-PL" sz="1600" dirty="0" err="1">
                <a:effectLst/>
                <a:latin typeface="Arial" panose="020B0604020202020204" pitchFamily="34" charset="0"/>
              </a:rPr>
              <a:t>Teams</a:t>
            </a:r>
            <a:endParaRPr lang="pl-PL" altLang="pl-PL" sz="16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600" dirty="0">
                <a:effectLst/>
                <a:latin typeface="Arial" panose="020B0604020202020204" pitchFamily="34" charset="0"/>
              </a:rPr>
              <a:t>Link: 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600" dirty="0">
                <a:effectLst/>
                <a:latin typeface="Arial" panose="020B0604020202020204" pitchFamily="34" charset="0"/>
              </a:rPr>
              <a:t>https://teams.microsoft.com/l/meetup-join/19%3ameeting_MTE3Y2ZjNzYtYzJiYS00ODM1LWE3ZDUtOWMwMGEwOTgzYTll%40thread.v2/0?context=%7b%22Tid%22%3a%222d9a5a9f-69b7-4940-a1a6-af55f35ba069%22%2c%22Oid%22%3a%22c7c36e68-500b-45ca-a104-6b5cd7098bed%22%7d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endParaRPr lang="pl-PL" altLang="pl-PL" sz="16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600" dirty="0">
                <a:effectLst/>
                <a:latin typeface="Arial" panose="020B0604020202020204" pitchFamily="34" charset="0"/>
              </a:rPr>
              <a:t>Kontakt: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600" dirty="0">
                <a:effectLst/>
                <a:latin typeface="Arial" panose="020B0604020202020204" pitchFamily="34" charset="0"/>
              </a:rPr>
              <a:t>E-mail: jacek.wiewiorowski@prawo.ug.edu.pl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600" dirty="0">
                <a:effectLst/>
                <a:latin typeface="Arial" panose="020B0604020202020204" pitchFamily="34" charset="0"/>
              </a:rPr>
              <a:t>Telefon: +48 58 523 29 50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600" dirty="0">
                <a:effectLst/>
                <a:latin typeface="Arial" panose="020B0604020202020204" pitchFamily="34" charset="0"/>
              </a:rPr>
              <a:t>Pokój  4039 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600" dirty="0">
                <a:effectLst/>
                <a:latin typeface="Arial" panose="020B0604020202020204" pitchFamily="34" charset="0"/>
              </a:rPr>
              <a:t>E-mail do sekretariatu: sekretariat04@prawo.ug.edu.pl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600" dirty="0">
                <a:effectLst/>
                <a:latin typeface="Arial" panose="020B0604020202020204" pitchFamily="34" charset="0"/>
              </a:rPr>
              <a:t>Telefon do sekretariatu: +48 58 523 28 51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6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Strona Zakładu Prawa Rzymskiego:  </a:t>
            </a:r>
            <a:r>
              <a:rPr lang="pl-PL" altLang="pl-PL" sz="1600" dirty="0">
                <a:effectLst/>
                <a:latin typeface="Arial" panose="020B0604020202020204" pitchFamily="34" charset="0"/>
                <a:hlinkClick r:id="rId3"/>
              </a:rPr>
              <a:t>http://www.praworzymskie.ug.edu.pl/</a:t>
            </a:r>
            <a:endParaRPr lang="pl-PL" altLang="pl-PL" sz="16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6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Link – wykład: </a:t>
            </a:r>
            <a:r>
              <a:rPr lang="pl-PL" altLang="pl-PL" sz="1600" dirty="0">
                <a:effectLst/>
                <a:latin typeface="Arial" panose="020B0604020202020204" pitchFamily="34" charset="0"/>
              </a:rPr>
              <a:t>https://teams.microsoft.com/l/meetup-join/19%3aoCH9bipu86UNylZuQX4V5xBWqodpjs-ONumUyGCP3IY1%40thread.tacv2/1728982393616?context=%7b%22Tid%22%3a%222d9a5a9f-69b7-4940-a1a6-af55f35ba069%22%2c%22Oid%22%3a%22c7c36e68-500b-45ca-a104-6b5cd7098bed%22%7d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</a:pPr>
            <a:endParaRPr lang="pl-PL" altLang="pl-PL" sz="1600" dirty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64655" y="1"/>
            <a:ext cx="12256655" cy="960581"/>
          </a:xfrm>
        </p:spPr>
        <p:txBody>
          <a:bodyPr/>
          <a:lstStyle/>
          <a:p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Ochrona posesoryjna – wprowadzona w okresie </a:t>
            </a:r>
            <a:r>
              <a:rPr lang="pl-PL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późnorepublikańskim</a:t>
            </a: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877455"/>
            <a:ext cx="12118109" cy="5855854"/>
          </a:xfrm>
        </p:spPr>
        <p:txBody>
          <a:bodyPr/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Celem: wyrugowanie samowoli i samopomocy oraz przygotowanie procesu petytoryjnego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UWAGA: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dozwolona samopomoc w celu ochrony posiadania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Ograniczenie czasowe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Zasadą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– ochrona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posiadacza cywilnego, niezależnie od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titulus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fides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 nie </a:t>
            </a:r>
            <a:r>
              <a:rPr lang="pl-PL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posiadacza naturalnego (</a:t>
            </a:r>
            <a:r>
              <a:rPr lang="pl-PL" sz="24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detentor</a:t>
            </a:r>
            <a:r>
              <a:rPr lang="pl-PL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oraz posiadacza wadliwego</a:t>
            </a:r>
          </a:p>
          <a:p>
            <a:endParaRPr lang="pl-PL" sz="24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Rozszerzenie grupy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possessores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interdicta</a:t>
            </a:r>
            <a:endParaRPr lang="pl-PL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 ochrony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posiadanie wadliwe (</a:t>
            </a:r>
            <a:r>
              <a:rPr lang="pl-PL" sz="24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24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vitiosa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), tzn. nabyte przemocą, potajemnie lub na prośbę (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clam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precario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– rozszerzana ochrona w prawie poklasycznym </a:t>
            </a:r>
          </a:p>
          <a:p>
            <a:pPr marL="0" indent="0"/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współcześnie pomimo sporów przyjęta również ochrona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vitiosa</a:t>
            </a:r>
            <a:endParaRPr lang="pl-PL" sz="24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066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"/>
            <a:ext cx="10358967" cy="581890"/>
          </a:xfrm>
        </p:spPr>
        <p:txBody>
          <a:bodyPr/>
          <a:lstStyle/>
          <a:p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Podziały interdyktów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4321" y="471054"/>
            <a:ext cx="11303848" cy="6270568"/>
          </a:xfrm>
        </p:spPr>
        <p:txBody>
          <a:bodyPr/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Jurysprudencja klasyczna</a:t>
            </a:r>
          </a:p>
          <a:p>
            <a:pPr>
              <a:buFontTx/>
              <a:buChar char="-"/>
            </a:pP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prohibitoryjne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zamykające się frazą „zakazuję używać siły” (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vim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feri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veto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pPr>
              <a:buFontTx/>
              <a:buChar char="-"/>
            </a:pP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restytutoryjne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zawierające w zakończeniu nakaz „zwróć!” lub „przywróć!” (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restituas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ekshibitoryjne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których ostatni wyraz brzmiał „okaż!” (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exhibeas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AutoNum type="arabicParenBoth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Wśród interdyktów posesoryjnych rozróżniano w szczególności interdykty:</a:t>
            </a:r>
          </a:p>
          <a:p>
            <a:pPr>
              <a:buFontTx/>
              <a:buChar char="-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służące do odzyskania utraconego posiadania (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recuperandae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possessionis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unde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vi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unde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vi armata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precario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buFontTx/>
              <a:buChar char="-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służące do utrzymania istniejącego posiadania (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retinendae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possessionis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uti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possidetis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utrubi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 nabycia nowego posiadania (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adipiscendae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possessionis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właściwie petytoryjne</a:t>
            </a:r>
          </a:p>
          <a:p>
            <a:pPr marL="0" indent="0"/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Zmiany w okresie </a:t>
            </a:r>
            <a:r>
              <a:rPr lang="pl-PL" sz="24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późnoantycznym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rugowanie samopomocy</a:t>
            </a:r>
          </a:p>
          <a:p>
            <a:pPr>
              <a:buFontTx/>
              <a:buChar char="-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42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10837"/>
            <a:ext cx="10358967" cy="535708"/>
          </a:xfrm>
        </p:spPr>
        <p:txBody>
          <a:bodyPr/>
          <a:lstStyle/>
          <a:p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Własność prywatna indywidualna – 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dominium,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proprietas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versus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własność zbiorowa (pałac, świątynia, ród)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655" y="1025235"/>
            <a:ext cx="12007272" cy="5643419"/>
          </a:xfrm>
        </p:spPr>
        <p:txBody>
          <a:bodyPr/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Prawo archaiczne - ruchomości, podczas gdy grunt pozostawał własnością rodową lub rodzinną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duodecim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tabularum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dominuje własność indywidualna i abstrakcyjna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wyłączność korzystania z rzeczy z wykluczeniem od wpływu na nią wszystkich innych</a:t>
            </a:r>
          </a:p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Upowszechnienie ustnej formuły najstarszej windykacji i </a:t>
            </a:r>
            <a:r>
              <a:rPr lang="pl-P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mancypacji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„twierdzę, że jest moja” (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meam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aio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bez wskazania pozwanego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4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erga </a:t>
            </a:r>
            <a:r>
              <a:rPr lang="pl-PL" sz="24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omnes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4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4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corporalis</a:t>
            </a:r>
            <a:r>
              <a:rPr lang="pl-PL" sz="24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Zarzucone w dalszym rozwoju prawa pojęcie 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incorporalis</a:t>
            </a:r>
            <a:endParaRPr lang="pl-PL" sz="2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Wieczyste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 przewłaszczenie pod warunkiem rozwiązującym (odstąpienie od sprzedaży np.)</a:t>
            </a:r>
          </a:p>
          <a:p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zmiany: własność czasowa Justynian I – darowizna czasowa</a:t>
            </a:r>
          </a:p>
          <a:p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Zachwianie rozróżnienia prawo poklasyczne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kolonat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materna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(Justynian I – klasyczne)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vindicatio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utilis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400" dirty="0">
              <a:solidFill>
                <a:srgbClr val="FFC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009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-175491"/>
            <a:ext cx="10358967" cy="637309"/>
          </a:xfrm>
        </p:spPr>
        <p:txBody>
          <a:bodyPr/>
          <a:lstStyle/>
          <a:p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Własność prywatna – 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dominium,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proprietas</a:t>
            </a:r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073" y="323273"/>
            <a:ext cx="11961091" cy="6345382"/>
          </a:xfrm>
        </p:spPr>
        <p:txBody>
          <a:bodyPr/>
          <a:lstStyle/>
          <a:p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duplex dominium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(własność </a:t>
            </a:r>
            <a:r>
              <a:rPr lang="pl-PL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kwirytarna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„</a:t>
            </a:r>
            <a:r>
              <a:rPr lang="pl-PL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bonitarna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zniesione C. 7, 25, 1 (a. 530-531)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tzw.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quasi-własność gruntów prowincjonalnych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zniesione ostatecznie C. 7, 31, 1 (a. 531)</a:t>
            </a:r>
          </a:p>
          <a:p>
            <a:endParaRPr lang="pl-PL" sz="23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Glosatorzy: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podstawie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vindicatio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podmiotom uprawnionym 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dominium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utile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(własność użytkowa – 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dominus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obok własności zwierzchniej (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dominus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eminens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dominium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directum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argumenty z C. 4.66.1; C. 11.62.12.1 – </a:t>
            </a:r>
            <a:r>
              <a:rPr lang="pl-PL" sz="2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własność podzielona</a:t>
            </a:r>
          </a:p>
          <a:p>
            <a:pPr algn="ctr"/>
            <a:endParaRPr lang="pl-PL" sz="23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Triada uprawnień właścicielskich: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possidendi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utendi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abutendi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fruedni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disponendi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l-PL" sz="23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wypadku braku własności podzielonej: na podstawie D. 8, 2, 1 pr. własność sięga „aż do gwiazd i do piekieł”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usque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sidera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usque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inferos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Postglosatorzy: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upowszechnienie 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dominium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directum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-dominium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utlie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comune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opisu stosunków lennych </a:t>
            </a:r>
            <a:endParaRPr lang="pl-PL" sz="2300" dirty="0">
              <a:solidFill>
                <a:schemeClr val="bg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7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-258618"/>
            <a:ext cx="10358967" cy="942109"/>
          </a:xfrm>
        </p:spPr>
        <p:txBody>
          <a:bodyPr/>
          <a:lstStyle/>
          <a:p>
            <a:r>
              <a:rPr lang="pl-PL" sz="3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Ograniczenia własności w prawie rzymskim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309" y="591127"/>
            <a:ext cx="11979564" cy="1856509"/>
          </a:xfrm>
        </p:spPr>
        <p:txBody>
          <a:bodyPr/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ograniczenia publiczne 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ograniczenia prywatne 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sąsiedzkie</a:t>
            </a:r>
            <a:endParaRPr lang="pl-PL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400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Wywłaszczenie (</a:t>
            </a:r>
            <a:r>
              <a:rPr lang="pl-PL" sz="24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expropratio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nieznane (ale znane listy proskrypcyjne)</a:t>
            </a:r>
          </a:p>
          <a:p>
            <a:pPr marL="0" indent="0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50982" y="2780145"/>
            <a:ext cx="1139767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Współwłasność – </a:t>
            </a:r>
            <a:r>
              <a:rPr kumimoji="0" lang="pl-PL" sz="2800" b="0" i="1" u="sng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communio</a:t>
            </a:r>
            <a:r>
              <a:rPr kumimoji="0" lang="pl-PL" sz="2800" b="0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 </a:t>
            </a:r>
            <a:r>
              <a:rPr kumimoji="0" lang="pl-PL" sz="2800" b="0" i="1" u="sng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indiviso</a:t>
            </a:r>
            <a:r>
              <a:rPr kumimoji="0" lang="pl-PL" sz="2800" b="0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br>
              <a:rPr kumimoji="0" lang="pl-PL" sz="2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Nie mylić z </a:t>
            </a:r>
            <a:r>
              <a:rPr kumimoji="0" lang="pl-PL" sz="28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duplex dominium 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oraz własnością podzieloną!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1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communio</a:t>
            </a:r>
            <a:r>
              <a:rPr kumimoji="0" lang="pl-PL" sz="2800" b="0" i="1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 </a:t>
            </a:r>
            <a:r>
              <a:rPr kumimoji="0" lang="pl-PL" sz="2800" b="0" i="1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indiviso</a:t>
            </a:r>
            <a:r>
              <a:rPr kumimoji="0" lang="pl-PL" sz="2800" b="0" i="1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współwłasność w idealnych częściach ułamkowych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całą rzeczą mogą dysponować tylko wszyscy współwłaściciele łącznie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Poza prawem rzymskim popularność własności niedzielnej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b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0049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-157018"/>
            <a:ext cx="10358967" cy="692728"/>
          </a:xfrm>
        </p:spPr>
        <p:txBody>
          <a:bodyPr/>
          <a:lstStyle/>
          <a:p>
            <a:r>
              <a:rPr lang="pl-PL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Nabycie i utrata własności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89708"/>
            <a:ext cx="11956473" cy="5971309"/>
          </a:xfrm>
        </p:spPr>
        <p:txBody>
          <a:bodyPr/>
          <a:lstStyle/>
          <a:p>
            <a:pPr algn="just"/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Pierwotne</a:t>
            </a:r>
            <a:r>
              <a:rPr lang="pl-PL" sz="1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odformalizowane, dostępne dla cudzoziemców, nie gasły prawa rzeczowe ograniczone</a:t>
            </a:r>
          </a:p>
          <a:p>
            <a:pPr algn="just">
              <a:buFontTx/>
              <a:buChar char="-"/>
            </a:pP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zawłaszczenie (</a:t>
            </a:r>
            <a:r>
              <a:rPr lang="pl-PL" sz="1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occupatio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rzeczy bezpańskie (</a:t>
            </a:r>
            <a:r>
              <a:rPr lang="pl-PL" sz="1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1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nullius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pl-PL" sz="1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l-PL" sz="1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thesaurus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(skarb) </a:t>
            </a:r>
            <a:endParaRPr lang="pl-PL" sz="1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nabycie owoców –</a:t>
            </a:r>
            <a:r>
              <a:rPr lang="pl-PL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separatio</a:t>
            </a:r>
            <a:r>
              <a:rPr lang="pl-PL" sz="1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(odłączenie):</a:t>
            </a:r>
            <a:r>
              <a:rPr lang="pl-PL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właściciel, właściciela uprzedzali dzierżawca wieczysty (emfiteuta) i posiadacz w dobrej wierze </a:t>
            </a:r>
            <a:r>
              <a:rPr lang="pl-PL" sz="18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 słusznej przyczyny</a:t>
            </a:r>
            <a:r>
              <a:rPr lang="pl-PL" sz="18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8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 </a:t>
            </a:r>
            <a:r>
              <a:rPr lang="pl-PL" sz="18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iusta</a:t>
            </a:r>
            <a:r>
              <a:rPr lang="pl-PL" sz="18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causa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posiadacz w dobrej wierze oraz </a:t>
            </a:r>
            <a:r>
              <a:rPr lang="pl-PL" sz="1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perceptio</a:t>
            </a:r>
            <a:r>
              <a:rPr lang="pl-PL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(pobranie)</a:t>
            </a:r>
            <a:r>
              <a:rPr lang="pl-PL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użytkownik i dzierżawca rzeczy macierzystej nabywali owoce z chwilą objęcia ich w posiadanie</a:t>
            </a:r>
          </a:p>
          <a:p>
            <a:pPr algn="just">
              <a:buFontTx/>
              <a:buChar char="-"/>
            </a:pPr>
            <a:r>
              <a:rPr lang="pl-PL" sz="1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Połączenie rzeczy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– zasada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accessio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cedit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principali</a:t>
            </a:r>
            <a:r>
              <a:rPr lang="pl-PL" sz="1800" i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„przyrost przypada temu, co główne” - odrębności: </a:t>
            </a:r>
            <a:r>
              <a:rPr lang="pl-PL" sz="1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alluvio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(przymulisko), </a:t>
            </a:r>
            <a:r>
              <a:rPr lang="pl-PL" sz="1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avulsio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(oderwisko), </a:t>
            </a:r>
            <a:r>
              <a:rPr lang="pl-PL" sz="1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alveus</a:t>
            </a:r>
            <a:r>
              <a:rPr lang="pl-PL" sz="1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derelictus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(opróżnione koryto rzeczne), </a:t>
            </a:r>
            <a:r>
              <a:rPr lang="pl-PL" sz="1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insula in </a:t>
            </a:r>
            <a:r>
              <a:rPr lang="pl-PL" sz="1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flumine</a:t>
            </a:r>
            <a:r>
              <a:rPr lang="pl-PL" sz="1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1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</a:t>
            </a:r>
            <a:r>
              <a:rPr lang="pl-PL" sz="1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nata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(wyspa która powstała na rzece publicznej/morzu) </a:t>
            </a:r>
          </a:p>
          <a:p>
            <a:pPr algn="just">
              <a:buFontTx/>
              <a:buChar char="-"/>
            </a:pPr>
            <a:r>
              <a:rPr lang="pl-PL" sz="1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Osobno - połączenie ruchomości z nieruchomością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: rola zasady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superficies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solo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cedit</a:t>
            </a:r>
            <a:r>
              <a:rPr lang="pl-PL" sz="1800" i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„To, co jest na powierzchni, przypada gruntowi”: drobne modyfikacje prawa poklasycznego oraz justyniański ‚klasycyzm’  </a:t>
            </a:r>
          </a:p>
          <a:p>
            <a:pPr algn="just">
              <a:buFontTx/>
              <a:buChar char="-"/>
            </a:pPr>
            <a:r>
              <a:rPr lang="pl-PL" sz="1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Osobno - tworzące nową rzecz połączenie ruchomości </a:t>
            </a:r>
            <a:endParaRPr lang="pl-PL" sz="1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zafarbowanie (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tinctura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zapisanie (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scriptura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 zamalowanie (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pictura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cudzego materiału za rzecz główną uznawano podłoże (osobny kazus – 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tabula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picta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800" dirty="0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 przypadki: przyspawanie (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ferruminatio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przylutowanie (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adplumbatio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zmieszanie płynów (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confusio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lub substancji stałych (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commixtio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just"/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1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Przerobienia lub przetworzenia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cudzych materiałów </a:t>
            </a:r>
            <a:r>
              <a:rPr lang="pl-PL" sz="1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specificatio</a:t>
            </a:r>
            <a:r>
              <a:rPr lang="pl-PL" sz="1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</a:t>
            </a:r>
            <a:r>
              <a:rPr lang="pl-PL" sz="1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sententia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kryterium </a:t>
            </a:r>
            <a:r>
              <a:rPr lang="pl-PL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przywracalności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produktu do stanu pierwotnego plus odszkodowanie</a:t>
            </a:r>
            <a:endParaRPr lang="pl-PL" sz="1800" dirty="0">
              <a:solidFill>
                <a:schemeClr val="bg1"/>
              </a:solidFill>
              <a:highlight>
                <a:srgbClr val="FF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l-PL" sz="1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l-PL" sz="1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l-PL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74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10837"/>
            <a:ext cx="10358967" cy="424872"/>
          </a:xfrm>
        </p:spPr>
        <p:txBody>
          <a:bodyPr/>
          <a:lstStyle/>
          <a:p>
            <a:r>
              <a:rPr lang="pl-PL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Nabycie i utrata własności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0909" y="535710"/>
            <a:ext cx="11961090" cy="6225308"/>
          </a:xfrm>
        </p:spPr>
        <p:txBody>
          <a:bodyPr/>
          <a:lstStyle/>
          <a:p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Pochodne</a:t>
            </a:r>
          </a:p>
          <a:p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nemo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plus iuris ad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alium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transfere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potest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ipse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habet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pl-PL" sz="24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nikt nie może przenieść na drugiego więcej praw niż sam ma”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: pierwotnie prawo spadkowe (D. 50, 17, 54) </a:t>
            </a: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C. 2, 3, 20 (a. 393):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traditionibus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usucapionibus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dominia rerum, non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nudis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pactis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transferuntur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 („[przez] wręczenia i zasiedzenia własność rzeczy jest przenoszona, a nie za pomocą gołych paktów)” </a:t>
            </a:r>
          </a:p>
          <a:p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 sprzedaży lub pożyczki sam przez się nie wywierał tzw. skutku rzeczowego (translatywnego):  wyłącznie skutki zobowiązujące, dostarczając jedynie słusznej przyczyny (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iusta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causa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dla późniejszego przeniesienia własności, dokonywanej przez czynności wykonawcze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(abstrakcyjne -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mancipatio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iure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cessio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lub kauzalną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poklasyczne dopuszcza nabycie własności mocą samej sprzedaży, z zapłatą ceny – Justynian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naciskiem na wolę stron 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Zastrzeżenie własności w prawie rzymskim </a:t>
            </a: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2401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7413B-C194-497F-8DA5-40A0D1D3E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"/>
            <a:ext cx="11887199" cy="1268413"/>
          </a:xfrm>
        </p:spPr>
        <p:txBody>
          <a:bodyPr>
            <a:normAutofit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31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Kolejny wykład: Własność cd. - Ograniczone prawa rzeczowe</a:t>
            </a:r>
            <a:r>
              <a:rPr lang="pl-PL" sz="31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1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(wskazówki bibliograficzne)</a:t>
            </a:r>
            <a:endParaRPr lang="pl-PL" sz="315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46E6AF-3F03-4435-94CB-164BD6C75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600" y="2055303"/>
            <a:ext cx="11406930" cy="3396570"/>
          </a:xfrm>
        </p:spPr>
        <p:txBody>
          <a:bodyPr>
            <a:noAutofit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effectLst/>
                <a:latin typeface="Arial" panose="020B0604020202020204" pitchFamily="34" charset="0"/>
              </a:rPr>
              <a:t>T.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Giaro</a:t>
            </a:r>
            <a:r>
              <a:rPr lang="pl-PL" sz="2400" dirty="0">
                <a:effectLst/>
                <a:latin typeface="Arial" panose="020B0604020202020204" pitchFamily="34" charset="0"/>
              </a:rPr>
              <a:t>, W.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Dajczak</a:t>
            </a:r>
            <a:r>
              <a:rPr lang="pl-PL" sz="2400" dirty="0">
                <a:effectLst/>
                <a:latin typeface="Arial" panose="020B0604020202020204" pitchFamily="34" charset="0"/>
              </a:rPr>
              <a:t>, F.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Longchamps</a:t>
            </a:r>
            <a:r>
              <a:rPr lang="pl-PL" sz="2400" dirty="0">
                <a:effectLst/>
                <a:latin typeface="Arial" panose="020B0604020202020204" pitchFamily="34" charset="0"/>
              </a:rPr>
              <a:t> de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Bérier</a:t>
            </a:r>
            <a:r>
              <a:rPr lang="pl-PL" sz="2400" dirty="0">
                <a:effectLst/>
                <a:latin typeface="Arial" panose="020B0604020202020204" pitchFamily="34" charset="0"/>
              </a:rPr>
              <a:t>, </a:t>
            </a:r>
            <a:r>
              <a:rPr lang="pl-PL" sz="2400" i="1" dirty="0">
                <a:effectLst/>
                <a:latin typeface="Arial" panose="020B0604020202020204" pitchFamily="34" charset="0"/>
              </a:rPr>
              <a:t>Prawo rzymskie. U podstaw prawa prywatnego</a:t>
            </a:r>
            <a:r>
              <a:rPr lang="pl-PL" sz="2400" dirty="0">
                <a:effectLst/>
                <a:latin typeface="Arial" panose="020B0604020202020204" pitchFamily="34" charset="0"/>
              </a:rPr>
              <a:t>, Warszawa 2018</a:t>
            </a:r>
            <a:r>
              <a:rPr lang="pl-PL" sz="2400" baseline="30000" dirty="0">
                <a:effectLst/>
                <a:latin typeface="Arial" panose="020B0604020202020204" pitchFamily="34" charset="0"/>
              </a:rPr>
              <a:t>3</a:t>
            </a:r>
            <a:r>
              <a:rPr lang="pl-PL" sz="2400" dirty="0">
                <a:effectLst/>
                <a:latin typeface="Arial" panose="020B0604020202020204" pitchFamily="34" charset="0"/>
              </a:rPr>
              <a:t>, s. 405-461</a:t>
            </a: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UWAGA: treści podane małą czcionką oraz podane na szarym tle mają charakter dodatkowy, tj. należy je przeczytać ale nie są konieczne do opanowania. </a:t>
            </a: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UWAGA: Zrealizuj zadania podane w dziale „Po przeczytaniu”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effectLst/>
                <a:latin typeface="Arial" panose="020B0604020202020204" pitchFamily="34" charset="0"/>
              </a:rPr>
              <a:t>K. Kolańczyk, </a:t>
            </a:r>
            <a:r>
              <a:rPr lang="pl-PL" sz="2400" i="1" dirty="0">
                <a:effectLst/>
                <a:latin typeface="Arial" panose="020B0604020202020204" pitchFamily="34" charset="0"/>
              </a:rPr>
              <a:t>Prawo rzymskie</a:t>
            </a:r>
            <a:r>
              <a:rPr lang="pl-PL" sz="2400" dirty="0">
                <a:effectLst/>
                <a:latin typeface="Arial" panose="020B0604020202020204" pitchFamily="34" charset="0"/>
              </a:rPr>
              <a:t>, Warszawa 2021</a:t>
            </a:r>
            <a:r>
              <a:rPr lang="pl-PL" sz="2400" baseline="30000" dirty="0">
                <a:effectLst/>
                <a:latin typeface="Arial" panose="020B0604020202020204" pitchFamily="34" charset="0"/>
              </a:rPr>
              <a:t>6</a:t>
            </a:r>
            <a:r>
              <a:rPr lang="pl-PL" sz="2400" dirty="0">
                <a:effectLst/>
                <a:latin typeface="Arial" panose="020B0604020202020204" pitchFamily="34" charset="0"/>
              </a:rPr>
              <a:t>, s. 288-361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9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1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3139</TotalTime>
  <Words>1244</Words>
  <Application>Microsoft Office PowerPoint</Application>
  <PresentationFormat>Panoramiczny</PresentationFormat>
  <Paragraphs>104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9_Motyw pakietu Office</vt:lpstr>
      <vt:lpstr>11_Motyw pakietu Office</vt:lpstr>
      <vt:lpstr>Prawo rzymskie – Posiadanie cd. – Własność</vt:lpstr>
      <vt:lpstr>Ochrona posesoryjna – wprowadzona w okresie późnorepublikańskim</vt:lpstr>
      <vt:lpstr>Podziały interdyktów </vt:lpstr>
      <vt:lpstr>Własność prywatna indywidualna – dominium, proprietas  versus własność zbiorowa (pałac, świątynia, ród)</vt:lpstr>
      <vt:lpstr>Własność prywatna – dominium, proprietas</vt:lpstr>
      <vt:lpstr>Ograniczenia własności w prawie rzymskim</vt:lpstr>
      <vt:lpstr> Nabycie i utrata własności </vt:lpstr>
      <vt:lpstr> Nabycie i utrata własności </vt:lpstr>
      <vt:lpstr>Kolejny wykład: Własność cd. - Ograniczone prawa rzeczowe (wskazówki bibliograficzne)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 –prawo rzeczowe III</dc:title>
  <dc:creator>Jacek Wiewiorowski</dc:creator>
  <cp:lastModifiedBy>Jacek Wiewiorowski</cp:lastModifiedBy>
  <cp:revision>183</cp:revision>
  <dcterms:created xsi:type="dcterms:W3CDTF">2017-05-25T21:35:03Z</dcterms:created>
  <dcterms:modified xsi:type="dcterms:W3CDTF">2024-12-16T16:31:14Z</dcterms:modified>
</cp:coreProperties>
</file>