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  <p:sldMasterId id="2147484016" r:id="rId2"/>
    <p:sldMasterId id="2147484055" r:id="rId3"/>
    <p:sldMasterId id="2147484067" r:id="rId4"/>
    <p:sldMasterId id="2147484080" r:id="rId5"/>
    <p:sldMasterId id="2147484119" r:id="rId6"/>
  </p:sldMasterIdLst>
  <p:notesMasterIdLst>
    <p:notesMasterId r:id="rId21"/>
  </p:notesMasterIdLst>
  <p:sldIdLst>
    <p:sldId id="325" r:id="rId7"/>
    <p:sldId id="342" r:id="rId8"/>
    <p:sldId id="344" r:id="rId9"/>
    <p:sldId id="290" r:id="rId10"/>
    <p:sldId id="291" r:id="rId11"/>
    <p:sldId id="292" r:id="rId12"/>
    <p:sldId id="375" r:id="rId13"/>
    <p:sldId id="278" r:id="rId14"/>
    <p:sldId id="281" r:id="rId15"/>
    <p:sldId id="293" r:id="rId16"/>
    <p:sldId id="294" r:id="rId17"/>
    <p:sldId id="297" r:id="rId18"/>
    <p:sldId id="376" r:id="rId19"/>
    <p:sldId id="374" r:id="rId20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owitanie" id="{E75E278A-FF0E-49A4-B170-79828D63BBAD}">
          <p14:sldIdLst/>
        </p14:section>
        <p14:section name="Projektowanie, adnotacje, współpraca, funkcja Powiedz mi" id="{B9B51309-D148-4332-87C2-07BE32FBCA3B}">
          <p14:sldIdLst>
            <p14:sldId id="325"/>
            <p14:sldId id="342"/>
            <p14:sldId id="344"/>
            <p14:sldId id="290"/>
            <p14:sldId id="291"/>
            <p14:sldId id="292"/>
            <p14:sldId id="375"/>
            <p14:sldId id="278"/>
            <p14:sldId id="281"/>
            <p14:sldId id="293"/>
            <p14:sldId id="294"/>
            <p14:sldId id="297"/>
            <p14:sldId id="376"/>
            <p14:sldId id="374"/>
          </p14:sldIdLst>
        </p14:section>
        <p14:section name="Dowiedz się więcej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 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45"/>
    <a:srgbClr val="D24726"/>
    <a:srgbClr val="DD462F"/>
    <a:srgbClr val="F8CFB6"/>
    <a:srgbClr val="F8CAB6"/>
    <a:srgbClr val="923922"/>
    <a:srgbClr val="404040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7116" autoAdjust="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2015-08-25</a:t>
            </a:r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"/>
              <a:t>Kliknij, aby edytować style wzorców tekstu</a:t>
            </a:r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A72F1C33-33D9-4DBF-8D4B-5AE8563E2E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617567C-4142-4CD9-B29A-695F739E6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874F26-C7C6-4938-8965-DA9C1B86707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28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D393953-E761-4048-99C3-74C4696E0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44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1B88CCB7-59C5-4B51-A341-51C227DBDC1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25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F710133-550B-4ADD-ABEC-62ADC71B9E0B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806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C1A5A395-419C-43F3-98F8-0F243929E00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F304491A-51A4-4524-BD1F-0FAB177ECFA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CD664C3F-1DC0-42F4-ACEE-373F342CFF3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483B1-2532-4B0C-9F9C-223D796DDED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4417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993028A2-AA02-4464-B8F8-FA79B4C1998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127973C0-AAF2-4169-9DF2-03D87563596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F165EAE8-BCCD-4A6F-ADF6-BD91412DE6B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79CC-A83C-4114-A3A0-695565C5C8E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98710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50DD0B96-CA5B-49D7-99EE-BD3A7E7A36B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E4CCA8E4-AC13-41FF-B6DC-1D34ACAF767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77968A81-9C72-4459-8E4B-EF6724F9849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EBD76-E8ED-4A17-B8CA-972F47707AC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98960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2" y="1604963"/>
            <a:ext cx="5380567" cy="4521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3367" y="1604963"/>
            <a:ext cx="5382684" cy="4521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A7CACEEC-5526-4C53-9655-806186AA5B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628DE1D3-ABC2-4792-BE79-A7D8698F3C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309E8A7B-96D4-4C7A-9183-48DE34EF33A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871D9-E959-4F5B-BDC8-12D435F3E6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13745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4B0B9ADB-4FC8-47AF-93B3-CFCB011A0C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DCC245E8-65D3-4F3B-BA14-5B2CE545728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5A809669-C579-477A-A2C7-A48B33C9E78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581B9-7201-4B89-B528-D4C8A8B06B3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63191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DC5EA609-9E92-4A19-827D-B623B2E5663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9FB27512-3650-4853-8DDC-5CA46EC6DB1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5E74CCF9-8EEC-4853-A182-EC4F07BF6C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09391-C324-4F05-9629-AF2DCA8BC7B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91193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9EDF1E8A-CA96-47AD-BDD7-53C5A16931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5EFDCD09-C55E-48C9-A47F-C72338342E9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FB70C96B-71E7-4217-99BD-D3646C5FF1E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2D23-A7BF-4E19-896C-6DFCAE410BB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3000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0617490-0340-4671-B33D-6384E199DB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110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8B66978-ADB2-42D9-8CB3-4E823E999B1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59B831DF-B83C-4F2F-83CC-FA7D63BA510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186DC54E-6258-426F-81D3-F51144A903C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82BE9-D597-40BB-B175-BF33DFC109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44266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605423F-59C6-4EAE-80AF-85C668B8137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6C501B48-FDBC-478C-B4E2-279688D945D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E75D38A1-49D7-4B1E-95EA-E9A8BAEE80F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3270D-6034-411F-B332-75BEE31456D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53289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6C3A68C0-F0A3-42DB-8217-2151D4B26E6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55964539-81E1-406A-B8BD-6A8E6EA841A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6AA8214C-C2E3-427A-993C-ACA7386CF64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71B05-CB2D-4BF5-B542-C67BE49C9C5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431463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4967" y="1600203"/>
            <a:ext cx="2741084" cy="4525963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8022167" cy="452596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AF8334D3-8D44-409B-BE02-088067EFB14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C7851C32-C1AD-4B91-926F-9D3AFCDC724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2C70D4A7-059A-4E4A-A8AE-D6C52779B3D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71D30-2962-435C-8F4E-27C73F23D2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194432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0"/>
            <a:ext cx="10356851" cy="1824038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DD3CA672-B6FF-4747-9A17-93EC45B65E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298FE7DA-C510-4131-AA78-D5171C801CA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D0FC5EF2-B094-4314-ABE6-2FA68DAF217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A2EB6-71BD-43A5-9FC2-48F37B31FAB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113845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E7687D43-A524-423F-9E2D-824F67B8BAE6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93A99B2C-739E-4222-A4AE-7CF49055E8C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37DE8-6C45-496C-AA9A-3430D1C15B3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65CFB6BB-A7B5-4397-9F70-D0F6EE251ACC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40295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0695483D-CF30-4897-B94E-9C5FE5BABD7F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1EF467DB-E7D9-4E84-A61D-CEE6814652B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CE50B-A08E-4435-A8D2-BB683FD953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B34D3E14-92EE-4264-9BC7-1723FBB997D6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46593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E7E9FD60-6159-414E-AB6B-378B5F4C0920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60CB02C8-2A8E-435F-8894-9CFA04D6921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17AF8-4BB0-45C8-B1D4-C415FFED892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BA77A434-C0DD-415E-8639-8D5CDBAE7EE9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06261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2" y="1600203"/>
            <a:ext cx="5380567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3367" y="1600203"/>
            <a:ext cx="5382684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08FC640A-F5D7-4C8D-8EDF-410A89FBFE4A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10783AE2-4F47-4BA1-A60B-9476CBFA463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44C4D-C76B-472D-9FBD-581B8C67A87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7F01091E-D5B0-4DD1-8672-D68C8D5A6524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98665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6327B1A3-E23E-417E-A9FA-ED9EFDA3F1FD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6">
            <a:extLst>
              <a:ext uri="{FF2B5EF4-FFF2-40B4-BE49-F238E27FC236}">
                <a16:creationId xmlns:a16="http://schemas.microsoft.com/office/drawing/2014/main" id="{55D35528-F5D2-478C-9F97-717C455AE58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DF53D-544C-495A-A984-DF153FE2221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9" name="Rectangle 27">
            <a:extLst>
              <a:ext uri="{FF2B5EF4-FFF2-40B4-BE49-F238E27FC236}">
                <a16:creationId xmlns:a16="http://schemas.microsoft.com/office/drawing/2014/main" id="{7B703F9B-F519-4F2A-B106-0B4BC9D19A6A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4994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E47926-F7E3-4078-9B1C-2C7570CE7FF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6814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B0D7549B-77A2-4B3D-8122-B20209E1F172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12EFBDEC-6697-4BCE-A51D-79732572A26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2F193-BFF8-455F-82AC-5079684101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EC82512E-5CAF-4A11-9050-61DC3B440749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87997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>
            <a:extLst>
              <a:ext uri="{FF2B5EF4-FFF2-40B4-BE49-F238E27FC236}">
                <a16:creationId xmlns:a16="http://schemas.microsoft.com/office/drawing/2014/main" id="{145C637A-A940-4C37-A8FF-406EA743C6D5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6">
            <a:extLst>
              <a:ext uri="{FF2B5EF4-FFF2-40B4-BE49-F238E27FC236}">
                <a16:creationId xmlns:a16="http://schemas.microsoft.com/office/drawing/2014/main" id="{924735B6-7004-4509-844B-EF2D39436C7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A98CB-5A05-4DE1-92F3-3B21A9B665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C13D3BD4-F18E-4C58-B4C7-D2EA884AB880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5794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E218231E-C1A1-43CC-81C4-3002D184AC28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6C37FA12-2D35-4E21-81DC-D5CB26D8485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ECAEB-3C2E-4224-8C15-4B466907315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5CDE63A3-7163-4B18-AC21-DD672FE02F79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08645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6DEECD68-F2CC-4D82-A8EE-B047293CFE8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74666EFC-C942-4BE3-BE47-1BEBDA0812A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57848-B836-4F75-B224-578B51AC744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7E1B1190-F6F5-428C-9C30-D49B348765D2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68924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EF1C1BDC-2FBB-4C68-ABA5-0AB2C948E69D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CAA5E12E-61A7-4C6F-BFE4-C4B648B336E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EEE22-4C88-482C-BC64-21C0BA17DE4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74B4AF37-B73E-4571-8B34-EF2E48F31F28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53600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4967" y="160341"/>
            <a:ext cx="2741084" cy="59658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2" y="160341"/>
            <a:ext cx="8022167" cy="59658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F231139D-2CCF-49D2-9802-D826D29EF36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EDF37F9C-FAA0-4331-B86C-58FF643525F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6B69B-4598-49B5-8C49-59276FC2B2B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9CE1E9B3-C153-4890-B342-7769FD78FE0E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05858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20320BE-271C-44B1-A51E-D7AA316B48BE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5469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10D6A11-E22C-43C4-8E2C-4580478748C0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7090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29C51CFE-661B-4970-B684-58AAC493CAC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822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29EE89D3-D823-4789-8103-629335CB3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50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9488557-ABA8-4504-9426-0C23A42CE2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5648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E21A6AE8-4715-43C8-84DF-70A1CBC7F76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3631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B2861B4-AC7A-4E1B-BC48-D92DE7231183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3010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253AE2E1-E066-47BE-B099-5C4BBCB13813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1028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F0753FA2-B664-4AE0-A085-AFE3FD2EDA2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8701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E3C07A75-7EAF-4EB0-BEEF-2B0CFD38C3B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2309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981C6E2-8E51-4D33-A66C-43057488A5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0314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6243348-B3B0-400F-B1A3-1DAFFB81026E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2490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BEEE874A-61C1-4055-9261-D701796522A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077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A5874F26-C7C6-4938-8965-DA9C1B86707A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076701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30617490-0340-4671-B33D-6384E199DB84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1448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D06AB90-75EA-4836-BD4A-3F56D333EB7D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00441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97E47926-F7E3-4078-9B1C-2C7570CE7FFA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844188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99488557-ABA8-4504-9426-0C23A42CE23F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6502069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0D06AB90-75EA-4836-BD4A-3F56D333EB7D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766717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02F8DC65-DF25-49C9-A1F2-58E8BF05C071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1291884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A5F4B96A-B893-4A90-B440-F07D5DB47BC6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45102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94920335-0ED6-460A-9DD7-9A3A1E037586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2092016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405F1B01-70CB-476E-85A7-888A2A340108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8318897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5D393953-E761-4048-99C3-74C4696E0B49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5893222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1B88CCB7-59C5-4B51-A341-51C227DBDC1F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771653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AF710133-550B-4ADD-ABEC-62ADC71B9E0B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17892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2F8DC65-DF25-49C9-A1F2-58E8BF05C07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17349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BF2260BA-F721-420A-88A2-E9FD4E26BFC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E17A93A7-FC82-4F16-A9DF-D5B56E5B1B7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7E6F025F-9647-4A5B-BCAF-89A90B802A4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E3D77-BAD9-4CF2-A967-9D0E79F8858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16220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63BE98A9-1BC6-4247-9DC6-A1BD49FC1A2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9A6E92A8-9CAC-4EEE-8B8B-F67EB87235D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AD8571C9-4630-4DBB-B511-8A79B99CB0B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071F8-5684-4917-8A28-A62148A834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9791902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D800C8B9-0EF5-4223-8433-A7BF9A127E4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D2C3FCE2-C58B-4E0B-ACEC-8EA856F6705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72CC88BF-BE9E-44F1-B4C5-3810B2DFCD1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F78D4-71C7-4377-91CC-C29387DCC9E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5364089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2" y="1604963"/>
            <a:ext cx="5382684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5" y="1604963"/>
            <a:ext cx="5382683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A7CC4F3F-BF95-4049-B6C1-4412F5291C0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0C15DAC1-E580-4F71-9E18-0DCF0822974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63BAD4F6-4C69-4458-87FF-003354B0677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C0E4C-E900-4B9F-BB16-327FB3894E9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1528114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6EFE20A4-C17B-4611-A364-89213E0A39D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3ED3C2C2-D006-4F02-81E1-4362B229965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CD80E1D8-F2E8-4B2B-B45C-797AC68AE58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9C7BD-A3FA-4C36-B6AC-5E74F89E857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0004965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51B9A28A-5937-4C0F-9978-5A7A9CAC9E7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896BB630-20FD-4D40-B0DB-9D381FC0E15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54523980-AACE-4674-87C8-C38DC072B07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DE6EE-DA72-4EDF-84D6-50981DCBE34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9031050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E4C154F3-8583-4190-982F-77B9B43F610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B4526C21-AF6B-4504-986D-28754AF8A9B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D5F022B1-E64C-4CE4-AA4E-611F3C93447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D90D9-7D84-4182-8F63-84A618C9261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368873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DBFCD498-62D2-48FB-BA78-680D0209D49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D36B48F2-C32B-4659-B29E-A1E650F3963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EE790525-8A66-4644-BE0E-36DEEDB05F7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0D278-DA86-4292-B8AC-9D70B77CAC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1064906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1224DFCF-9122-4F98-93F8-622FD4A1E35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1BEFDBA1-DD35-4CEA-948D-70BB1565D47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9EE95D46-0A3B-4A31-AC25-E20160574C2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5E4E2-44B3-4794-B35A-AE45B7EC23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7864686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97004E55-C7F2-4270-95D0-99DDE8ED0AE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8C8D1D7F-2654-4D47-BF54-38C301FAE10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312151DF-393A-4B21-BA69-9B55EEB9DC4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70988-98CA-47B4-98D2-0D6138F860E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12322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F4B96A-B893-4A90-B440-F07D5DB47BC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7790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5" y="1600200"/>
            <a:ext cx="2741083" cy="452755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2" y="1600200"/>
            <a:ext cx="8024284" cy="45275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35B7D0C9-567F-4990-883A-FBE167C32C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3195C202-B242-4CD6-8933-88F3C452F23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519A21BF-0A6C-49C7-8273-D90BDE0AFB3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2E706-3F3E-4590-A727-602AA73F89F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9631030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2" y="1600203"/>
            <a:ext cx="10358967" cy="18256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84AA0CD6-5E40-47CA-8C22-1AC5D69B161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327D6234-3DDC-4476-8A96-F12F12FF38A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EC559007-D77E-4EB2-9F5B-AE72B48BF4C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291EA-1E12-42E2-98B2-1D2FF7634F7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6235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4920335-0ED6-460A-9DD7-9A3A1E03758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23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05F1B01-70CB-476E-85A7-888A2A340108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57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9B4EC4E-0456-4B85-A93A-2FCC8E561AD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129665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  <p:sldLayoutId id="214748400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>
            <a:extLst>
              <a:ext uri="{FF2B5EF4-FFF2-40B4-BE49-F238E27FC236}">
                <a16:creationId xmlns:a16="http://schemas.microsoft.com/office/drawing/2014/main" id="{05010970-2991-4485-8924-049ADE29DEF9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06817" cy="6853238"/>
            <a:chOff x="0" y="0"/>
            <a:chExt cx="5767" cy="4317"/>
          </a:xfrm>
        </p:grpSpPr>
        <p:sp>
          <p:nvSpPr>
            <p:cNvPr id="2056" name="Rectangle 2">
              <a:extLst>
                <a:ext uri="{FF2B5EF4-FFF2-40B4-BE49-F238E27FC236}">
                  <a16:creationId xmlns:a16="http://schemas.microsoft.com/office/drawing/2014/main" id="{DB8D95C7-20FC-49C6-B694-28CC9314C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5" cy="4316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7" name="Rectangle 3">
              <a:extLst>
                <a:ext uri="{FF2B5EF4-FFF2-40B4-BE49-F238E27FC236}">
                  <a16:creationId xmlns:a16="http://schemas.microsoft.com/office/drawing/2014/main" id="{9AEE2F87-EE7C-4349-845B-2EE95292F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8" name="Rectangle 4">
              <a:extLst>
                <a:ext uri="{FF2B5EF4-FFF2-40B4-BE49-F238E27FC236}">
                  <a16:creationId xmlns:a16="http://schemas.microsoft.com/office/drawing/2014/main" id="{B2257830-E0D8-47CD-856D-2E26233D1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2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9" name="Rectangle 5">
              <a:extLst>
                <a:ext uri="{FF2B5EF4-FFF2-40B4-BE49-F238E27FC236}">
                  <a16:creationId xmlns:a16="http://schemas.microsoft.com/office/drawing/2014/main" id="{A0CBB0E7-E158-4DF5-B72C-6A58856B2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7" cy="431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0" name="Rectangle 6">
              <a:extLst>
                <a:ext uri="{FF2B5EF4-FFF2-40B4-BE49-F238E27FC236}">
                  <a16:creationId xmlns:a16="http://schemas.microsoft.com/office/drawing/2014/main" id="{80443A13-9958-4D90-9AB1-935DD48F4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1" name="Rectangle 7">
              <a:extLst>
                <a:ext uri="{FF2B5EF4-FFF2-40B4-BE49-F238E27FC236}">
                  <a16:creationId xmlns:a16="http://schemas.microsoft.com/office/drawing/2014/main" id="{965816E7-0720-4FC6-B5D7-7F8996346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3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2" name="Rectangle 8">
              <a:extLst>
                <a:ext uri="{FF2B5EF4-FFF2-40B4-BE49-F238E27FC236}">
                  <a16:creationId xmlns:a16="http://schemas.microsoft.com/office/drawing/2014/main" id="{A5AEA92A-93C1-41FE-AC9F-DC51C098B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3" name="Rectangle 9">
              <a:extLst>
                <a:ext uri="{FF2B5EF4-FFF2-40B4-BE49-F238E27FC236}">
                  <a16:creationId xmlns:a16="http://schemas.microsoft.com/office/drawing/2014/main" id="{1EB665E9-171B-4D32-A238-BA3910F95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5" cy="4317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4" name="Rectangle 10">
              <a:extLst>
                <a:ext uri="{FF2B5EF4-FFF2-40B4-BE49-F238E27FC236}">
                  <a16:creationId xmlns:a16="http://schemas.microsoft.com/office/drawing/2014/main" id="{1C5D284B-A3A2-47F9-8AA5-5A4D06168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5" name="Rectangle 11">
              <a:extLst>
                <a:ext uri="{FF2B5EF4-FFF2-40B4-BE49-F238E27FC236}">
                  <a16:creationId xmlns:a16="http://schemas.microsoft.com/office/drawing/2014/main" id="{5E2FE53E-7F34-4B80-805B-6C2D396DA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6" name="Rectangle 12">
              <a:extLst>
                <a:ext uri="{FF2B5EF4-FFF2-40B4-BE49-F238E27FC236}">
                  <a16:creationId xmlns:a16="http://schemas.microsoft.com/office/drawing/2014/main" id="{C433B16C-B51C-4D75-98EF-D5770F5FD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1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7" name="Rectangle 13">
              <a:extLst>
                <a:ext uri="{FF2B5EF4-FFF2-40B4-BE49-F238E27FC236}">
                  <a16:creationId xmlns:a16="http://schemas.microsoft.com/office/drawing/2014/main" id="{FEA5FF76-F22B-45F1-9B47-055F3E238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49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8" name="Rectangle 14">
              <a:extLst>
                <a:ext uri="{FF2B5EF4-FFF2-40B4-BE49-F238E27FC236}">
                  <a16:creationId xmlns:a16="http://schemas.microsoft.com/office/drawing/2014/main" id="{79F3DBE7-9398-436E-B0A6-7BC4569E9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1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9" name="Rectangle 15">
              <a:extLst>
                <a:ext uri="{FF2B5EF4-FFF2-40B4-BE49-F238E27FC236}">
                  <a16:creationId xmlns:a16="http://schemas.microsoft.com/office/drawing/2014/main" id="{39CC2E57-EDA9-4BDA-A14E-42BD55601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69" cy="431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70" name="Rectangle 16">
              <a:extLst>
                <a:ext uri="{FF2B5EF4-FFF2-40B4-BE49-F238E27FC236}">
                  <a16:creationId xmlns:a16="http://schemas.microsoft.com/office/drawing/2014/main" id="{88016866-BEB6-4DA9-8FC1-C20848E8C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" name="Rectangle 17">
              <a:extLst>
                <a:ext uri="{FF2B5EF4-FFF2-40B4-BE49-F238E27FC236}">
                  <a16:creationId xmlns:a16="http://schemas.microsoft.com/office/drawing/2014/main" id="{FCE0B07A-0118-4ED6-B4D5-D30E3130B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" name="Rectangle 18">
              <a:extLst>
                <a:ext uri="{FF2B5EF4-FFF2-40B4-BE49-F238E27FC236}">
                  <a16:creationId xmlns:a16="http://schemas.microsoft.com/office/drawing/2014/main" id="{04D9BDF4-6E7A-4C4C-9404-6BECA7DCE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4" name="Rectangle 19">
              <a:extLst>
                <a:ext uri="{FF2B5EF4-FFF2-40B4-BE49-F238E27FC236}">
                  <a16:creationId xmlns:a16="http://schemas.microsoft.com/office/drawing/2014/main" id="{C2252B33-F259-415F-92FC-E6ADA6CFE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4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5" name="Rectangle 20">
              <a:extLst>
                <a:ext uri="{FF2B5EF4-FFF2-40B4-BE49-F238E27FC236}">
                  <a16:creationId xmlns:a16="http://schemas.microsoft.com/office/drawing/2014/main" id="{95D113DC-7A36-488E-97F5-3E333DE5A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3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6" name="Freeform 21">
              <a:extLst>
                <a:ext uri="{FF2B5EF4-FFF2-40B4-BE49-F238E27FC236}">
                  <a16:creationId xmlns:a16="http://schemas.microsoft.com/office/drawing/2014/main" id="{A70F9AE2-5A8B-470E-A28C-E7A6E4757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7" cy="442"/>
            </a:xfrm>
            <a:custGeom>
              <a:avLst/>
              <a:gdLst>
                <a:gd name="T0" fmla="*/ 5652 w 5760"/>
                <a:gd name="T1" fmla="*/ 74 h 445"/>
                <a:gd name="T2" fmla="*/ 5460 w 5760"/>
                <a:gd name="T3" fmla="*/ 74 h 445"/>
                <a:gd name="T4" fmla="*/ 5406 w 5760"/>
                <a:gd name="T5" fmla="*/ 74 h 445"/>
                <a:gd name="T6" fmla="*/ 5400 w 5760"/>
                <a:gd name="T7" fmla="*/ 65 h 445"/>
                <a:gd name="T8" fmla="*/ 5394 w 5760"/>
                <a:gd name="T9" fmla="*/ 44 h 445"/>
                <a:gd name="T10" fmla="*/ 5366 w 5760"/>
                <a:gd name="T11" fmla="*/ 18 h 445"/>
                <a:gd name="T12" fmla="*/ 5284 w 5760"/>
                <a:gd name="T13" fmla="*/ 7 h 445"/>
                <a:gd name="T14" fmla="*/ 5003 w 5760"/>
                <a:gd name="T15" fmla="*/ 22 h 445"/>
                <a:gd name="T16" fmla="*/ 4938 w 5760"/>
                <a:gd name="T17" fmla="*/ 55 h 445"/>
                <a:gd name="T18" fmla="*/ 4806 w 5760"/>
                <a:gd name="T19" fmla="*/ 86 h 445"/>
                <a:gd name="T20" fmla="*/ 4708 w 5760"/>
                <a:gd name="T21" fmla="*/ 96 h 445"/>
                <a:gd name="T22" fmla="*/ 4630 w 5760"/>
                <a:gd name="T23" fmla="*/ 75 h 445"/>
                <a:gd name="T24" fmla="*/ 4566 w 5760"/>
                <a:gd name="T25" fmla="*/ 25 h 445"/>
                <a:gd name="T26" fmla="*/ 4482 w 5760"/>
                <a:gd name="T27" fmla="*/ 9 h 445"/>
                <a:gd name="T28" fmla="*/ 4378 w 5760"/>
                <a:gd name="T29" fmla="*/ 39 h 445"/>
                <a:gd name="T30" fmla="*/ 4204 w 5760"/>
                <a:gd name="T31" fmla="*/ 74 h 445"/>
                <a:gd name="T32" fmla="*/ 3988 w 5760"/>
                <a:gd name="T33" fmla="*/ 86 h 445"/>
                <a:gd name="T34" fmla="*/ 3778 w 5760"/>
                <a:gd name="T35" fmla="*/ 86 h 445"/>
                <a:gd name="T36" fmla="*/ 3622 w 5760"/>
                <a:gd name="T37" fmla="*/ 74 h 445"/>
                <a:gd name="T38" fmla="*/ 3562 w 5760"/>
                <a:gd name="T39" fmla="*/ 50 h 445"/>
                <a:gd name="T40" fmla="*/ 3496 w 5760"/>
                <a:gd name="T41" fmla="*/ 44 h 445"/>
                <a:gd name="T42" fmla="*/ 3448 w 5760"/>
                <a:gd name="T43" fmla="*/ 55 h 445"/>
                <a:gd name="T44" fmla="*/ 3388 w 5760"/>
                <a:gd name="T45" fmla="*/ 74 h 445"/>
                <a:gd name="T46" fmla="*/ 3016 w 5760"/>
                <a:gd name="T47" fmla="*/ 96 h 445"/>
                <a:gd name="T48" fmla="*/ 2828 w 5760"/>
                <a:gd name="T49" fmla="*/ 112 h 445"/>
                <a:gd name="T50" fmla="*/ 2726 w 5760"/>
                <a:gd name="T51" fmla="*/ 101 h 445"/>
                <a:gd name="T52" fmla="*/ 2694 w 5760"/>
                <a:gd name="T53" fmla="*/ 56 h 445"/>
                <a:gd name="T54" fmla="*/ 2642 w 5760"/>
                <a:gd name="T55" fmla="*/ 50 h 445"/>
                <a:gd name="T56" fmla="*/ 2542 w 5760"/>
                <a:gd name="T57" fmla="*/ 79 h 445"/>
                <a:gd name="T58" fmla="*/ 2428 w 5760"/>
                <a:gd name="T59" fmla="*/ 93 h 445"/>
                <a:gd name="T60" fmla="*/ 2306 w 5760"/>
                <a:gd name="T61" fmla="*/ 75 h 445"/>
                <a:gd name="T62" fmla="*/ 2258 w 5760"/>
                <a:gd name="T63" fmla="*/ 70 h 445"/>
                <a:gd name="T64" fmla="*/ 2169 w 5760"/>
                <a:gd name="T65" fmla="*/ 3 h 445"/>
                <a:gd name="T66" fmla="*/ 2032 w 5760"/>
                <a:gd name="T67" fmla="*/ 64 h 445"/>
                <a:gd name="T68" fmla="*/ 1778 w 5760"/>
                <a:gd name="T69" fmla="*/ 86 h 445"/>
                <a:gd name="T70" fmla="*/ 1544 w 5760"/>
                <a:gd name="T71" fmla="*/ 75 h 445"/>
                <a:gd name="T72" fmla="*/ 1466 w 5760"/>
                <a:gd name="T73" fmla="*/ 74 h 445"/>
                <a:gd name="T74" fmla="*/ 1412 w 5760"/>
                <a:gd name="T75" fmla="*/ 50 h 445"/>
                <a:gd name="T76" fmla="*/ 1358 w 5760"/>
                <a:gd name="T77" fmla="*/ 44 h 445"/>
                <a:gd name="T78" fmla="*/ 1292 w 5760"/>
                <a:gd name="T79" fmla="*/ 55 h 445"/>
                <a:gd name="T80" fmla="*/ 1124 w 5760"/>
                <a:gd name="T81" fmla="*/ 91 h 445"/>
                <a:gd name="T82" fmla="*/ 948 w 5760"/>
                <a:gd name="T83" fmla="*/ 127 h 445"/>
                <a:gd name="T84" fmla="*/ 708 w 5760"/>
                <a:gd name="T85" fmla="*/ 122 h 445"/>
                <a:gd name="T86" fmla="*/ 534 w 5760"/>
                <a:gd name="T87" fmla="*/ 80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80 h 445"/>
                <a:gd name="T98" fmla="*/ 192 w 5760"/>
                <a:gd name="T99" fmla="*/ 96 h 445"/>
                <a:gd name="T100" fmla="*/ 90 w 5760"/>
                <a:gd name="T101" fmla="*/ 96 h 445"/>
                <a:gd name="T102" fmla="*/ 0 w 5760"/>
                <a:gd name="T103" fmla="*/ 80 h 445"/>
                <a:gd name="T104" fmla="*/ 5712 w 5760"/>
                <a:gd name="T105" fmla="*/ 397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  <p:sp>
          <p:nvSpPr>
            <p:cNvPr id="2076" name="Freeform 22">
              <a:extLst>
                <a:ext uri="{FF2B5EF4-FFF2-40B4-BE49-F238E27FC236}">
                  <a16:creationId xmlns:a16="http://schemas.microsoft.com/office/drawing/2014/main" id="{F591FF54-172D-41D8-A68D-33DD57E1C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7" cy="171"/>
            </a:xfrm>
            <a:custGeom>
              <a:avLst/>
              <a:gdLst>
                <a:gd name="T0" fmla="*/ 4945 w 5770"/>
                <a:gd name="T1" fmla="*/ 50 h 174"/>
                <a:gd name="T2" fmla="*/ 4739 w 5770"/>
                <a:gd name="T3" fmla="*/ 100 h 174"/>
                <a:gd name="T4" fmla="*/ 4608 w 5770"/>
                <a:gd name="T5" fmla="*/ 75 h 174"/>
                <a:gd name="T6" fmla="*/ 4566 w 5770"/>
                <a:gd name="T7" fmla="*/ 29 h 174"/>
                <a:gd name="T8" fmla="*/ 4446 w 5770"/>
                <a:gd name="T9" fmla="*/ 29 h 174"/>
                <a:gd name="T10" fmla="*/ 4154 w 5770"/>
                <a:gd name="T11" fmla="*/ 81 h 174"/>
                <a:gd name="T12" fmla="*/ 3783 w 5770"/>
                <a:gd name="T13" fmla="*/ 88 h 174"/>
                <a:gd name="T14" fmla="*/ 3585 w 5770"/>
                <a:gd name="T15" fmla="*/ 56 h 174"/>
                <a:gd name="T16" fmla="*/ 3478 w 5770"/>
                <a:gd name="T17" fmla="*/ 44 h 174"/>
                <a:gd name="T18" fmla="*/ 3304 w 5770"/>
                <a:gd name="T19" fmla="*/ 75 h 174"/>
                <a:gd name="T20" fmla="*/ 2830 w 5770"/>
                <a:gd name="T21" fmla="*/ 116 h 174"/>
                <a:gd name="T22" fmla="*/ 2687 w 5770"/>
                <a:gd name="T23" fmla="*/ 75 h 174"/>
                <a:gd name="T24" fmla="*/ 2603 w 5770"/>
                <a:gd name="T25" fmla="*/ 72 h 174"/>
                <a:gd name="T26" fmla="*/ 2400 w 5770"/>
                <a:gd name="T27" fmla="*/ 100 h 174"/>
                <a:gd name="T28" fmla="*/ 2262 w 5770"/>
                <a:gd name="T29" fmla="*/ 68 h 174"/>
                <a:gd name="T30" fmla="*/ 2135 w 5770"/>
                <a:gd name="T31" fmla="*/ 29 h 174"/>
                <a:gd name="T32" fmla="*/ 1931 w 5770"/>
                <a:gd name="T33" fmla="*/ 88 h 174"/>
                <a:gd name="T34" fmla="*/ 1509 w 5770"/>
                <a:gd name="T35" fmla="*/ 78 h 174"/>
                <a:gd name="T36" fmla="*/ 1413 w 5770"/>
                <a:gd name="T37" fmla="*/ 44 h 174"/>
                <a:gd name="T38" fmla="*/ 1317 w 5770"/>
                <a:gd name="T39" fmla="*/ 44 h 174"/>
                <a:gd name="T40" fmla="*/ 1042 w 5770"/>
                <a:gd name="T41" fmla="*/ 116 h 174"/>
                <a:gd name="T42" fmla="*/ 652 w 5770"/>
                <a:gd name="T43" fmla="*/ 116 h 174"/>
                <a:gd name="T44" fmla="*/ 442 w 5770"/>
                <a:gd name="T45" fmla="*/ 50 h 174"/>
                <a:gd name="T46" fmla="*/ 377 w 5770"/>
                <a:gd name="T47" fmla="*/ 32 h 174"/>
                <a:gd name="T48" fmla="*/ 305 w 5770"/>
                <a:gd name="T49" fmla="*/ 81 h 174"/>
                <a:gd name="T50" fmla="*/ 144 w 5770"/>
                <a:gd name="T51" fmla="*/ 106 h 174"/>
                <a:gd name="T52" fmla="*/ 0 w 5770"/>
                <a:gd name="T53" fmla="*/ 75 h 174"/>
                <a:gd name="T54" fmla="*/ 167 w 5770"/>
                <a:gd name="T55" fmla="*/ 88 h 174"/>
                <a:gd name="T56" fmla="*/ 323 w 5770"/>
                <a:gd name="T57" fmla="*/ 68 h 174"/>
                <a:gd name="T58" fmla="*/ 383 w 5770"/>
                <a:gd name="T59" fmla="*/ 24 h 174"/>
                <a:gd name="T60" fmla="*/ 460 w 5770"/>
                <a:gd name="T61" fmla="*/ 44 h 174"/>
                <a:gd name="T62" fmla="*/ 706 w 5770"/>
                <a:gd name="T63" fmla="*/ 112 h 174"/>
                <a:gd name="T64" fmla="*/ 1084 w 5770"/>
                <a:gd name="T65" fmla="*/ 88 h 174"/>
                <a:gd name="T66" fmla="*/ 1329 w 5770"/>
                <a:gd name="T67" fmla="*/ 29 h 174"/>
                <a:gd name="T68" fmla="*/ 1425 w 5770"/>
                <a:gd name="T69" fmla="*/ 32 h 174"/>
                <a:gd name="T70" fmla="*/ 1545 w 5770"/>
                <a:gd name="T71" fmla="*/ 72 h 174"/>
                <a:gd name="T72" fmla="*/ 1955 w 5770"/>
                <a:gd name="T73" fmla="*/ 75 h 174"/>
                <a:gd name="T74" fmla="*/ 2219 w 5770"/>
                <a:gd name="T75" fmla="*/ 3 h 174"/>
                <a:gd name="T76" fmla="*/ 2334 w 5770"/>
                <a:gd name="T77" fmla="*/ 78 h 174"/>
                <a:gd name="T78" fmla="*/ 2543 w 5770"/>
                <a:gd name="T79" fmla="*/ 75 h 174"/>
                <a:gd name="T80" fmla="*/ 2699 w 5770"/>
                <a:gd name="T81" fmla="*/ 24 h 174"/>
                <a:gd name="T82" fmla="*/ 2776 w 5770"/>
                <a:gd name="T83" fmla="*/ 100 h 174"/>
                <a:gd name="T84" fmla="*/ 3095 w 5770"/>
                <a:gd name="T85" fmla="*/ 78 h 174"/>
                <a:gd name="T86" fmla="*/ 3454 w 5770"/>
                <a:gd name="T87" fmla="*/ 32 h 174"/>
                <a:gd name="T88" fmla="*/ 3550 w 5770"/>
                <a:gd name="T89" fmla="*/ 29 h 174"/>
                <a:gd name="T90" fmla="*/ 3699 w 5770"/>
                <a:gd name="T91" fmla="*/ 72 h 174"/>
                <a:gd name="T92" fmla="*/ 4046 w 5770"/>
                <a:gd name="T93" fmla="*/ 78 h 174"/>
                <a:gd name="T94" fmla="*/ 4387 w 5770"/>
                <a:gd name="T95" fmla="*/ 29 h 174"/>
                <a:gd name="T96" fmla="*/ 4542 w 5770"/>
                <a:gd name="T97" fmla="*/ 6 h 174"/>
                <a:gd name="T98" fmla="*/ 4596 w 5770"/>
                <a:gd name="T99" fmla="*/ 44 h 174"/>
                <a:gd name="T100" fmla="*/ 4692 w 5770"/>
                <a:gd name="T101" fmla="*/ 81 h 174"/>
                <a:gd name="T102" fmla="*/ 4879 w 5770"/>
                <a:gd name="T103" fmla="*/ 68 h 174"/>
                <a:gd name="T104" fmla="*/ 5070 w 5770"/>
                <a:gd name="T105" fmla="*/ 14 h 174"/>
                <a:gd name="T106" fmla="*/ 5232 w 5770"/>
                <a:gd name="T107" fmla="*/ 9 h 174"/>
                <a:gd name="T108" fmla="*/ 5405 w 5770"/>
                <a:gd name="T109" fmla="*/ 29 h 174"/>
                <a:gd name="T110" fmla="*/ 5417 w 5770"/>
                <a:gd name="T111" fmla="*/ 56 h 174"/>
                <a:gd name="T112" fmla="*/ 5608 w 5770"/>
                <a:gd name="T113" fmla="*/ 72 h 174"/>
                <a:gd name="T114" fmla="*/ 5662 w 5770"/>
                <a:gd name="T115" fmla="*/ 78 h 174"/>
                <a:gd name="T116" fmla="*/ 5429 w 5770"/>
                <a:gd name="T117" fmla="*/ 72 h 174"/>
                <a:gd name="T118" fmla="*/ 5405 w 5770"/>
                <a:gd name="T119" fmla="*/ 44 h 174"/>
                <a:gd name="T120" fmla="*/ 5345 w 5770"/>
                <a:gd name="T121" fmla="*/ 29 h 174"/>
                <a:gd name="T122" fmla="*/ 5171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</p:grpSp>
      <p:sp>
        <p:nvSpPr>
          <p:cNvPr id="2071" name="Rectangle 23">
            <a:extLst>
              <a:ext uri="{FF2B5EF4-FFF2-40B4-BE49-F238E27FC236}">
                <a16:creationId xmlns:a16="http://schemas.microsoft.com/office/drawing/2014/main" id="{3E5B0871-9D43-425C-8E0D-D77E7358C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600200"/>
            <a:ext cx="10356851" cy="1824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tytułu</a:t>
            </a:r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C705AD97-7922-4584-8601-B002FF03439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C7D6BFD2-1677-4AEC-B989-BA4A41D5AC5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8400"/>
            <a:ext cx="3854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  <a:tab pos="1628775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E28C967F-84FF-4B30-B26D-730FC572F2A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336947" eaLnBrk="1" hangingPunct="1">
              <a:buClrTx/>
              <a:buSzPct val="100000"/>
              <a:buFontTx/>
              <a:buNone/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A4278C0E-AE62-4BB2-942B-EF17288FDE6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2075" name="Rectangle 27">
            <a:extLst>
              <a:ext uri="{FF2B5EF4-FFF2-40B4-BE49-F238E27FC236}">
                <a16:creationId xmlns:a16="http://schemas.microsoft.com/office/drawing/2014/main" id="{EC54F0AB-1EED-4EE8-8048-CABC1445F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66451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konspektu</a:t>
            </a:r>
          </a:p>
          <a:p>
            <a:pPr lvl="1"/>
            <a:r>
              <a:rPr lang="en-GB"/>
              <a:t>Drugi poziom konspektu</a:t>
            </a:r>
          </a:p>
          <a:p>
            <a:pPr lvl="2"/>
            <a:r>
              <a:rPr lang="en-GB"/>
              <a:t>Trzeci poziom konspektu</a:t>
            </a:r>
          </a:p>
          <a:p>
            <a:pPr lvl="3"/>
            <a:r>
              <a:rPr lang="en-GB"/>
              <a:t>Czwarty poziom konspektu</a:t>
            </a:r>
          </a:p>
          <a:p>
            <a:pPr lvl="4"/>
            <a:r>
              <a:rPr lang="en-GB"/>
              <a:t>Piąty poziom konspektu</a:t>
            </a:r>
          </a:p>
          <a:p>
            <a:pPr lvl="4"/>
            <a:r>
              <a:rPr lang="en-GB"/>
              <a:t>Szósty poziom konspektu</a:t>
            </a:r>
          </a:p>
          <a:p>
            <a:pPr lvl="4"/>
            <a:r>
              <a:rPr lang="en-GB"/>
              <a:t>Siódmy poziom konspektu</a:t>
            </a:r>
          </a:p>
          <a:p>
            <a:pPr lvl="4"/>
            <a:r>
              <a:rPr lang="en-GB"/>
              <a:t>Ósmy poziom konspektu</a:t>
            </a:r>
          </a:p>
          <a:p>
            <a:pPr lvl="4"/>
            <a:r>
              <a:rPr lang="en-GB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53450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</p:sldLayoutIdLst>
  <p:txStyles>
    <p:titleStyle>
      <a:lvl1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2pPr>
      <a:lvl3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3pPr>
      <a:lvl4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4pPr>
      <a:lvl5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5pPr>
      <a:lvl6pPr marL="18859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6pPr>
      <a:lvl7pPr marL="22288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7pPr>
      <a:lvl8pPr marL="25717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8pPr>
      <a:lvl9pPr marL="29146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9pPr>
    </p:titleStyle>
    <p:bodyStyle>
      <a:lvl1pPr marL="257175" indent="-257175" algn="l" defTabSz="33655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defTabSz="33655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857250" indent="-171450" algn="l" defTabSz="33655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2001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5430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18859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2288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25717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29146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">
            <a:extLst>
              <a:ext uri="{FF2B5EF4-FFF2-40B4-BE49-F238E27FC236}">
                <a16:creationId xmlns:a16="http://schemas.microsoft.com/office/drawing/2014/main" id="{79516C8D-30D8-4F4D-8A52-A3832E6E1433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06817" cy="6853238"/>
            <a:chOff x="0" y="0"/>
            <a:chExt cx="5767" cy="4317"/>
          </a:xfrm>
        </p:grpSpPr>
        <p:sp>
          <p:nvSpPr>
            <p:cNvPr id="3080" name="Rectangle 2">
              <a:extLst>
                <a:ext uri="{FF2B5EF4-FFF2-40B4-BE49-F238E27FC236}">
                  <a16:creationId xmlns:a16="http://schemas.microsoft.com/office/drawing/2014/main" id="{CBA701AF-AB0B-4A6D-B873-BBC67EC9F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5" cy="4316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1" name="Rectangle 3">
              <a:extLst>
                <a:ext uri="{FF2B5EF4-FFF2-40B4-BE49-F238E27FC236}">
                  <a16:creationId xmlns:a16="http://schemas.microsoft.com/office/drawing/2014/main" id="{1F1CF6D4-25E8-4493-8531-C5DBDA2087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2" name="Rectangle 4">
              <a:extLst>
                <a:ext uri="{FF2B5EF4-FFF2-40B4-BE49-F238E27FC236}">
                  <a16:creationId xmlns:a16="http://schemas.microsoft.com/office/drawing/2014/main" id="{98B26668-AE8B-45AD-8FD0-1AAE8EE50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2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3" name="Rectangle 5">
              <a:extLst>
                <a:ext uri="{FF2B5EF4-FFF2-40B4-BE49-F238E27FC236}">
                  <a16:creationId xmlns:a16="http://schemas.microsoft.com/office/drawing/2014/main" id="{44AB02AC-F71B-49E2-AE81-079F2B524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7" cy="431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4" name="Rectangle 6">
              <a:extLst>
                <a:ext uri="{FF2B5EF4-FFF2-40B4-BE49-F238E27FC236}">
                  <a16:creationId xmlns:a16="http://schemas.microsoft.com/office/drawing/2014/main" id="{C23610AD-A58E-4C5E-A09E-7089DD3DD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5" name="Rectangle 7">
              <a:extLst>
                <a:ext uri="{FF2B5EF4-FFF2-40B4-BE49-F238E27FC236}">
                  <a16:creationId xmlns:a16="http://schemas.microsoft.com/office/drawing/2014/main" id="{C490E0BE-B54B-4712-83A8-AAE3D6665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3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6" name="Rectangle 8">
              <a:extLst>
                <a:ext uri="{FF2B5EF4-FFF2-40B4-BE49-F238E27FC236}">
                  <a16:creationId xmlns:a16="http://schemas.microsoft.com/office/drawing/2014/main" id="{5AEB4340-344D-43AF-9058-4CDCD3B45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7" name="Rectangle 9">
              <a:extLst>
                <a:ext uri="{FF2B5EF4-FFF2-40B4-BE49-F238E27FC236}">
                  <a16:creationId xmlns:a16="http://schemas.microsoft.com/office/drawing/2014/main" id="{7395769A-9758-4BF0-A095-B34C6CB29F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5" cy="4317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8" name="Rectangle 10">
              <a:extLst>
                <a:ext uri="{FF2B5EF4-FFF2-40B4-BE49-F238E27FC236}">
                  <a16:creationId xmlns:a16="http://schemas.microsoft.com/office/drawing/2014/main" id="{5B6BD46B-FD56-4D74-AFC7-5D7EFBE83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9" name="Rectangle 11">
              <a:extLst>
                <a:ext uri="{FF2B5EF4-FFF2-40B4-BE49-F238E27FC236}">
                  <a16:creationId xmlns:a16="http://schemas.microsoft.com/office/drawing/2014/main" id="{0B25CA95-5C14-439C-910B-7F3E23F2A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0" name="Rectangle 12">
              <a:extLst>
                <a:ext uri="{FF2B5EF4-FFF2-40B4-BE49-F238E27FC236}">
                  <a16:creationId xmlns:a16="http://schemas.microsoft.com/office/drawing/2014/main" id="{9CCBBB3E-E6BD-427D-A0E4-4E1357137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1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1" name="Rectangle 13">
              <a:extLst>
                <a:ext uri="{FF2B5EF4-FFF2-40B4-BE49-F238E27FC236}">
                  <a16:creationId xmlns:a16="http://schemas.microsoft.com/office/drawing/2014/main" id="{DE6DAC8C-65B3-4864-AA46-AD51F39A5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49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2" name="Rectangle 14">
              <a:extLst>
                <a:ext uri="{FF2B5EF4-FFF2-40B4-BE49-F238E27FC236}">
                  <a16:creationId xmlns:a16="http://schemas.microsoft.com/office/drawing/2014/main" id="{A7BAFA0A-C580-417F-A710-203AFE565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1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3" name="Rectangle 15">
              <a:extLst>
                <a:ext uri="{FF2B5EF4-FFF2-40B4-BE49-F238E27FC236}">
                  <a16:creationId xmlns:a16="http://schemas.microsoft.com/office/drawing/2014/main" id="{B2E9B1C0-AD97-4DA0-B3FC-47E0BD40C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69" cy="431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4" name="Rectangle 16">
              <a:extLst>
                <a:ext uri="{FF2B5EF4-FFF2-40B4-BE49-F238E27FC236}">
                  <a16:creationId xmlns:a16="http://schemas.microsoft.com/office/drawing/2014/main" id="{13B1FBFF-B0E7-4525-8715-FFD3359DC0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5" name="Rectangle 17">
              <a:extLst>
                <a:ext uri="{FF2B5EF4-FFF2-40B4-BE49-F238E27FC236}">
                  <a16:creationId xmlns:a16="http://schemas.microsoft.com/office/drawing/2014/main" id="{2C88F3A0-FC61-413F-AF86-3A6CA5433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6" name="Rectangle 18">
              <a:extLst>
                <a:ext uri="{FF2B5EF4-FFF2-40B4-BE49-F238E27FC236}">
                  <a16:creationId xmlns:a16="http://schemas.microsoft.com/office/drawing/2014/main" id="{4A43789D-D156-4DA6-9B9E-5FA3FA737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7" name="Rectangle 19">
              <a:extLst>
                <a:ext uri="{FF2B5EF4-FFF2-40B4-BE49-F238E27FC236}">
                  <a16:creationId xmlns:a16="http://schemas.microsoft.com/office/drawing/2014/main" id="{88A132F2-7A29-45BC-B4AE-284B1F4C3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4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8" name="Rectangle 20">
              <a:extLst>
                <a:ext uri="{FF2B5EF4-FFF2-40B4-BE49-F238E27FC236}">
                  <a16:creationId xmlns:a16="http://schemas.microsoft.com/office/drawing/2014/main" id="{546D1467-4E11-499C-87D6-8BB658EBA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3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9" name="Freeform 21">
              <a:extLst>
                <a:ext uri="{FF2B5EF4-FFF2-40B4-BE49-F238E27FC236}">
                  <a16:creationId xmlns:a16="http://schemas.microsoft.com/office/drawing/2014/main" id="{B983BF48-2B7E-4B46-8CDB-BAFBE08BE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7" cy="442"/>
            </a:xfrm>
            <a:custGeom>
              <a:avLst/>
              <a:gdLst>
                <a:gd name="T0" fmla="*/ 5625 w 5760"/>
                <a:gd name="T1" fmla="*/ 74 h 445"/>
                <a:gd name="T2" fmla="*/ 5433 w 5760"/>
                <a:gd name="T3" fmla="*/ 74 h 445"/>
                <a:gd name="T4" fmla="*/ 5379 w 5760"/>
                <a:gd name="T5" fmla="*/ 74 h 445"/>
                <a:gd name="T6" fmla="*/ 5373 w 5760"/>
                <a:gd name="T7" fmla="*/ 65 h 445"/>
                <a:gd name="T8" fmla="*/ 5367 w 5760"/>
                <a:gd name="T9" fmla="*/ 44 h 445"/>
                <a:gd name="T10" fmla="*/ 5339 w 5760"/>
                <a:gd name="T11" fmla="*/ 18 h 445"/>
                <a:gd name="T12" fmla="*/ 5257 w 5760"/>
                <a:gd name="T13" fmla="*/ 7 h 445"/>
                <a:gd name="T14" fmla="*/ 4976 w 5760"/>
                <a:gd name="T15" fmla="*/ 22 h 445"/>
                <a:gd name="T16" fmla="*/ 4911 w 5760"/>
                <a:gd name="T17" fmla="*/ 55 h 445"/>
                <a:gd name="T18" fmla="*/ 4786 w 5760"/>
                <a:gd name="T19" fmla="*/ 77 h 445"/>
                <a:gd name="T20" fmla="*/ 4690 w 5760"/>
                <a:gd name="T21" fmla="*/ 87 h 445"/>
                <a:gd name="T22" fmla="*/ 4612 w 5760"/>
                <a:gd name="T23" fmla="*/ 74 h 445"/>
                <a:gd name="T24" fmla="*/ 4548 w 5760"/>
                <a:gd name="T25" fmla="*/ 25 h 445"/>
                <a:gd name="T26" fmla="*/ 4464 w 5760"/>
                <a:gd name="T27" fmla="*/ 9 h 445"/>
                <a:gd name="T28" fmla="*/ 4360 w 5760"/>
                <a:gd name="T29" fmla="*/ 39 h 445"/>
                <a:gd name="T30" fmla="*/ 4186 w 5760"/>
                <a:gd name="T31" fmla="*/ 74 h 445"/>
                <a:gd name="T32" fmla="*/ 3970 w 5760"/>
                <a:gd name="T33" fmla="*/ 77 h 445"/>
                <a:gd name="T34" fmla="*/ 3760 w 5760"/>
                <a:gd name="T35" fmla="*/ 77 h 445"/>
                <a:gd name="T36" fmla="*/ 3604 w 5760"/>
                <a:gd name="T37" fmla="*/ 74 h 445"/>
                <a:gd name="T38" fmla="*/ 3544 w 5760"/>
                <a:gd name="T39" fmla="*/ 50 h 445"/>
                <a:gd name="T40" fmla="*/ 3478 w 5760"/>
                <a:gd name="T41" fmla="*/ 44 h 445"/>
                <a:gd name="T42" fmla="*/ 3430 w 5760"/>
                <a:gd name="T43" fmla="*/ 55 h 445"/>
                <a:gd name="T44" fmla="*/ 3370 w 5760"/>
                <a:gd name="T45" fmla="*/ 74 h 445"/>
                <a:gd name="T46" fmla="*/ 2998 w 5760"/>
                <a:gd name="T47" fmla="*/ 87 h 445"/>
                <a:gd name="T48" fmla="*/ 2819 w 5760"/>
                <a:gd name="T49" fmla="*/ 103 h 445"/>
                <a:gd name="T50" fmla="*/ 2717 w 5760"/>
                <a:gd name="T51" fmla="*/ 92 h 445"/>
                <a:gd name="T52" fmla="*/ 2685 w 5760"/>
                <a:gd name="T53" fmla="*/ 56 h 445"/>
                <a:gd name="T54" fmla="*/ 2633 w 5760"/>
                <a:gd name="T55" fmla="*/ 50 h 445"/>
                <a:gd name="T56" fmla="*/ 2533 w 5760"/>
                <a:gd name="T57" fmla="*/ 74 h 445"/>
                <a:gd name="T58" fmla="*/ 2419 w 5760"/>
                <a:gd name="T59" fmla="*/ 84 h 445"/>
                <a:gd name="T60" fmla="*/ 2297 w 5760"/>
                <a:gd name="T61" fmla="*/ 74 h 445"/>
                <a:gd name="T62" fmla="*/ 2249 w 5760"/>
                <a:gd name="T63" fmla="*/ 70 h 445"/>
                <a:gd name="T64" fmla="*/ 2160 w 5760"/>
                <a:gd name="T65" fmla="*/ 3 h 445"/>
                <a:gd name="T66" fmla="*/ 2023 w 5760"/>
                <a:gd name="T67" fmla="*/ 64 h 445"/>
                <a:gd name="T68" fmla="*/ 1769 w 5760"/>
                <a:gd name="T69" fmla="*/ 77 h 445"/>
                <a:gd name="T70" fmla="*/ 1535 w 5760"/>
                <a:gd name="T71" fmla="*/ 74 h 445"/>
                <a:gd name="T72" fmla="*/ 1457 w 5760"/>
                <a:gd name="T73" fmla="*/ 74 h 445"/>
                <a:gd name="T74" fmla="*/ 1403 w 5760"/>
                <a:gd name="T75" fmla="*/ 50 h 445"/>
                <a:gd name="T76" fmla="*/ 1349 w 5760"/>
                <a:gd name="T77" fmla="*/ 44 h 445"/>
                <a:gd name="T78" fmla="*/ 1283 w 5760"/>
                <a:gd name="T79" fmla="*/ 55 h 445"/>
                <a:gd name="T80" fmla="*/ 1115 w 5760"/>
                <a:gd name="T81" fmla="*/ 82 h 445"/>
                <a:gd name="T82" fmla="*/ 948 w 5760"/>
                <a:gd name="T83" fmla="*/ 118 h 445"/>
                <a:gd name="T84" fmla="*/ 708 w 5760"/>
                <a:gd name="T85" fmla="*/ 113 h 445"/>
                <a:gd name="T86" fmla="*/ 534 w 5760"/>
                <a:gd name="T87" fmla="*/ 74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74 h 445"/>
                <a:gd name="T98" fmla="*/ 192 w 5760"/>
                <a:gd name="T99" fmla="*/ 87 h 445"/>
                <a:gd name="T100" fmla="*/ 90 w 5760"/>
                <a:gd name="T101" fmla="*/ 87 h 445"/>
                <a:gd name="T102" fmla="*/ 0 w 5760"/>
                <a:gd name="T103" fmla="*/ 74 h 445"/>
                <a:gd name="T104" fmla="*/ 5685 w 5760"/>
                <a:gd name="T105" fmla="*/ 370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</p:spPr>
          <p:txBody>
            <a:bodyPr wrap="none" anchor="ctr"/>
            <a:lstStyle/>
            <a:p>
              <a:pPr>
                <a:defRPr/>
              </a:pPr>
              <a:endParaRPr lang="pl-PL" sz="1350"/>
            </a:p>
          </p:txBody>
        </p:sp>
        <p:sp>
          <p:nvSpPr>
            <p:cNvPr id="3100" name="Freeform 22">
              <a:extLst>
                <a:ext uri="{FF2B5EF4-FFF2-40B4-BE49-F238E27FC236}">
                  <a16:creationId xmlns:a16="http://schemas.microsoft.com/office/drawing/2014/main" id="{5039813C-E8BA-4EF4-8F52-EFA90E8F4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7" cy="171"/>
            </a:xfrm>
            <a:custGeom>
              <a:avLst/>
              <a:gdLst>
                <a:gd name="T0" fmla="*/ 4918 w 5770"/>
                <a:gd name="T1" fmla="*/ 41 h 174"/>
                <a:gd name="T2" fmla="*/ 4721 w 5770"/>
                <a:gd name="T3" fmla="*/ 84 h 174"/>
                <a:gd name="T4" fmla="*/ 4590 w 5770"/>
                <a:gd name="T5" fmla="*/ 66 h 174"/>
                <a:gd name="T6" fmla="*/ 4548 w 5770"/>
                <a:gd name="T7" fmla="*/ 29 h 174"/>
                <a:gd name="T8" fmla="*/ 4428 w 5770"/>
                <a:gd name="T9" fmla="*/ 29 h 174"/>
                <a:gd name="T10" fmla="*/ 4136 w 5770"/>
                <a:gd name="T11" fmla="*/ 72 h 174"/>
                <a:gd name="T12" fmla="*/ 3765 w 5770"/>
                <a:gd name="T13" fmla="*/ 78 h 174"/>
                <a:gd name="T14" fmla="*/ 3567 w 5770"/>
                <a:gd name="T15" fmla="*/ 47 h 174"/>
                <a:gd name="T16" fmla="*/ 3460 w 5770"/>
                <a:gd name="T17" fmla="*/ 35 h 174"/>
                <a:gd name="T18" fmla="*/ 3286 w 5770"/>
                <a:gd name="T19" fmla="*/ 66 h 174"/>
                <a:gd name="T20" fmla="*/ 2821 w 5770"/>
                <a:gd name="T21" fmla="*/ 98 h 174"/>
                <a:gd name="T22" fmla="*/ 2678 w 5770"/>
                <a:gd name="T23" fmla="*/ 66 h 174"/>
                <a:gd name="T24" fmla="*/ 2594 w 5770"/>
                <a:gd name="T25" fmla="*/ 63 h 174"/>
                <a:gd name="T26" fmla="*/ 2391 w 5770"/>
                <a:gd name="T27" fmla="*/ 84 h 174"/>
                <a:gd name="T28" fmla="*/ 2253 w 5770"/>
                <a:gd name="T29" fmla="*/ 59 h 174"/>
                <a:gd name="T30" fmla="*/ 2126 w 5770"/>
                <a:gd name="T31" fmla="*/ 29 h 174"/>
                <a:gd name="T32" fmla="*/ 1922 w 5770"/>
                <a:gd name="T33" fmla="*/ 78 h 174"/>
                <a:gd name="T34" fmla="*/ 1500 w 5770"/>
                <a:gd name="T35" fmla="*/ 69 h 174"/>
                <a:gd name="T36" fmla="*/ 1404 w 5770"/>
                <a:gd name="T37" fmla="*/ 35 h 174"/>
                <a:gd name="T38" fmla="*/ 1308 w 5770"/>
                <a:gd name="T39" fmla="*/ 35 h 174"/>
                <a:gd name="T40" fmla="*/ 1033 w 5770"/>
                <a:gd name="T41" fmla="*/ 98 h 174"/>
                <a:gd name="T42" fmla="*/ 652 w 5770"/>
                <a:gd name="T43" fmla="*/ 98 h 174"/>
                <a:gd name="T44" fmla="*/ 442 w 5770"/>
                <a:gd name="T45" fmla="*/ 41 h 174"/>
                <a:gd name="T46" fmla="*/ 377 w 5770"/>
                <a:gd name="T47" fmla="*/ 29 h 174"/>
                <a:gd name="T48" fmla="*/ 305 w 5770"/>
                <a:gd name="T49" fmla="*/ 72 h 174"/>
                <a:gd name="T50" fmla="*/ 144 w 5770"/>
                <a:gd name="T51" fmla="*/ 88 h 174"/>
                <a:gd name="T52" fmla="*/ 0 w 5770"/>
                <a:gd name="T53" fmla="*/ 66 h 174"/>
                <a:gd name="T54" fmla="*/ 167 w 5770"/>
                <a:gd name="T55" fmla="*/ 78 h 174"/>
                <a:gd name="T56" fmla="*/ 323 w 5770"/>
                <a:gd name="T57" fmla="*/ 59 h 174"/>
                <a:gd name="T58" fmla="*/ 383 w 5770"/>
                <a:gd name="T59" fmla="*/ 24 h 174"/>
                <a:gd name="T60" fmla="*/ 460 w 5770"/>
                <a:gd name="T61" fmla="*/ 35 h 174"/>
                <a:gd name="T62" fmla="*/ 706 w 5770"/>
                <a:gd name="T63" fmla="*/ 94 h 174"/>
                <a:gd name="T64" fmla="*/ 1075 w 5770"/>
                <a:gd name="T65" fmla="*/ 78 h 174"/>
                <a:gd name="T66" fmla="*/ 1320 w 5770"/>
                <a:gd name="T67" fmla="*/ 29 h 174"/>
                <a:gd name="T68" fmla="*/ 1416 w 5770"/>
                <a:gd name="T69" fmla="*/ 29 h 174"/>
                <a:gd name="T70" fmla="*/ 1536 w 5770"/>
                <a:gd name="T71" fmla="*/ 63 h 174"/>
                <a:gd name="T72" fmla="*/ 1946 w 5770"/>
                <a:gd name="T73" fmla="*/ 66 h 174"/>
                <a:gd name="T74" fmla="*/ 2210 w 5770"/>
                <a:gd name="T75" fmla="*/ 3 h 174"/>
                <a:gd name="T76" fmla="*/ 2325 w 5770"/>
                <a:gd name="T77" fmla="*/ 69 h 174"/>
                <a:gd name="T78" fmla="*/ 2534 w 5770"/>
                <a:gd name="T79" fmla="*/ 66 h 174"/>
                <a:gd name="T80" fmla="*/ 2690 w 5770"/>
                <a:gd name="T81" fmla="*/ 24 h 174"/>
                <a:gd name="T82" fmla="*/ 2767 w 5770"/>
                <a:gd name="T83" fmla="*/ 84 h 174"/>
                <a:gd name="T84" fmla="*/ 3077 w 5770"/>
                <a:gd name="T85" fmla="*/ 69 h 174"/>
                <a:gd name="T86" fmla="*/ 3436 w 5770"/>
                <a:gd name="T87" fmla="*/ 29 h 174"/>
                <a:gd name="T88" fmla="*/ 3532 w 5770"/>
                <a:gd name="T89" fmla="*/ 29 h 174"/>
                <a:gd name="T90" fmla="*/ 3681 w 5770"/>
                <a:gd name="T91" fmla="*/ 63 h 174"/>
                <a:gd name="T92" fmla="*/ 4028 w 5770"/>
                <a:gd name="T93" fmla="*/ 69 h 174"/>
                <a:gd name="T94" fmla="*/ 4369 w 5770"/>
                <a:gd name="T95" fmla="*/ 29 h 174"/>
                <a:gd name="T96" fmla="*/ 4524 w 5770"/>
                <a:gd name="T97" fmla="*/ 6 h 174"/>
                <a:gd name="T98" fmla="*/ 4578 w 5770"/>
                <a:gd name="T99" fmla="*/ 35 h 174"/>
                <a:gd name="T100" fmla="*/ 4674 w 5770"/>
                <a:gd name="T101" fmla="*/ 72 h 174"/>
                <a:gd name="T102" fmla="*/ 4852 w 5770"/>
                <a:gd name="T103" fmla="*/ 59 h 174"/>
                <a:gd name="T104" fmla="*/ 5043 w 5770"/>
                <a:gd name="T105" fmla="*/ 14 h 174"/>
                <a:gd name="T106" fmla="*/ 5205 w 5770"/>
                <a:gd name="T107" fmla="*/ 9 h 174"/>
                <a:gd name="T108" fmla="*/ 5378 w 5770"/>
                <a:gd name="T109" fmla="*/ 29 h 174"/>
                <a:gd name="T110" fmla="*/ 5390 w 5770"/>
                <a:gd name="T111" fmla="*/ 47 h 174"/>
                <a:gd name="T112" fmla="*/ 5581 w 5770"/>
                <a:gd name="T113" fmla="*/ 63 h 174"/>
                <a:gd name="T114" fmla="*/ 5635 w 5770"/>
                <a:gd name="T115" fmla="*/ 69 h 174"/>
                <a:gd name="T116" fmla="*/ 5402 w 5770"/>
                <a:gd name="T117" fmla="*/ 63 h 174"/>
                <a:gd name="T118" fmla="*/ 5378 w 5770"/>
                <a:gd name="T119" fmla="*/ 35 h 174"/>
                <a:gd name="T120" fmla="*/ 5318 w 5770"/>
                <a:gd name="T121" fmla="*/ 29 h 174"/>
                <a:gd name="T122" fmla="*/ 5144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>
                <a:defRPr/>
              </a:pPr>
              <a:endParaRPr lang="pl-PL" sz="1350"/>
            </a:p>
          </p:txBody>
        </p:sp>
      </p:grpSp>
      <p:sp>
        <p:nvSpPr>
          <p:cNvPr id="1047" name="Rectangle 23">
            <a:extLst>
              <a:ext uri="{FF2B5EF4-FFF2-40B4-BE49-F238E27FC236}">
                <a16:creationId xmlns:a16="http://schemas.microsoft.com/office/drawing/2014/main" id="{9D625262-3530-41E5-86F8-DC8DDA7FA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60339"/>
            <a:ext cx="10966451" cy="137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tytułu</a:t>
            </a:r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C5B243DE-3F9E-422A-8058-F65F034FE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66451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konspektu</a:t>
            </a:r>
          </a:p>
          <a:p>
            <a:pPr lvl="1"/>
            <a:r>
              <a:rPr lang="en-GB"/>
              <a:t>Drugi poziom konspektu</a:t>
            </a:r>
          </a:p>
          <a:p>
            <a:pPr lvl="2"/>
            <a:r>
              <a:rPr lang="en-GB"/>
              <a:t>Trzeci poziom konspektu</a:t>
            </a:r>
          </a:p>
          <a:p>
            <a:pPr lvl="3"/>
            <a:r>
              <a:rPr lang="en-GB"/>
              <a:t>Czwarty poziom konspektu</a:t>
            </a:r>
          </a:p>
          <a:p>
            <a:pPr lvl="4"/>
            <a:r>
              <a:rPr lang="en-GB"/>
              <a:t>Piąty poziom konspektu</a:t>
            </a:r>
          </a:p>
          <a:p>
            <a:pPr lvl="4"/>
            <a:r>
              <a:rPr lang="en-GB"/>
              <a:t>Szósty poziom konspektu</a:t>
            </a:r>
          </a:p>
          <a:p>
            <a:pPr lvl="4"/>
            <a:r>
              <a:rPr lang="en-GB"/>
              <a:t>Siódmy poziom konspektu</a:t>
            </a:r>
          </a:p>
          <a:p>
            <a:pPr lvl="4"/>
            <a:r>
              <a:rPr lang="en-GB"/>
              <a:t>Ósmy poziom konspektu</a:t>
            </a:r>
          </a:p>
          <a:p>
            <a:pPr lvl="4"/>
            <a:r>
              <a:rPr lang="en-GB"/>
              <a:t>Dziewiąty poziom konspektu</a:t>
            </a:r>
          </a:p>
        </p:txBody>
      </p:sp>
      <p:sp>
        <p:nvSpPr>
          <p:cNvPr id="1049" name="Rectangle 25">
            <a:extLst>
              <a:ext uri="{FF2B5EF4-FFF2-40B4-BE49-F238E27FC236}">
                <a16:creationId xmlns:a16="http://schemas.microsoft.com/office/drawing/2014/main" id="{4AA36F06-5901-41E9-8571-EA7FBEA0E1B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8400"/>
            <a:ext cx="3854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50" name="Rectangle 26">
            <a:extLst>
              <a:ext uri="{FF2B5EF4-FFF2-40B4-BE49-F238E27FC236}">
                <a16:creationId xmlns:a16="http://schemas.microsoft.com/office/drawing/2014/main" id="{3E5CF536-F2EC-424B-A8F8-40B929E4F7D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AB79AC-7860-43DD-9EB6-6EF91A80984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51" name="Rectangle 27">
            <a:extLst>
              <a:ext uri="{FF2B5EF4-FFF2-40B4-BE49-F238E27FC236}">
                <a16:creationId xmlns:a16="http://schemas.microsoft.com/office/drawing/2014/main" id="{1204F4A1-83C9-4892-AD0B-469167F0A03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8400"/>
            <a:ext cx="2838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88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</p:sldLayoutIdLst>
  <p:txStyles>
    <p:titleStyle>
      <a:lvl1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2pPr>
      <a:lvl3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3pPr>
      <a:lvl4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4pPr>
      <a:lvl5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5pPr>
      <a:lvl6pPr marL="18859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6pPr>
      <a:lvl7pPr marL="22288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7pPr>
      <a:lvl8pPr marL="25717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8pPr>
      <a:lvl9pPr marL="29146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9pPr>
    </p:titleStyle>
    <p:bodyStyle>
      <a:lvl1pPr marL="257175" indent="-257175" algn="l" defTabSz="33655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defTabSz="33655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857250" indent="-171450" algn="l" defTabSz="33655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2001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5430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18859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2288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25717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29146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66 w 5760"/>
                <a:gd name="T1" fmla="*/ 86 h 445"/>
                <a:gd name="T2" fmla="*/ 5474 w 5760"/>
                <a:gd name="T3" fmla="*/ 86 h 445"/>
                <a:gd name="T4" fmla="*/ 5420 w 5760"/>
                <a:gd name="T5" fmla="*/ 76 h 445"/>
                <a:gd name="T6" fmla="*/ 5414 w 5760"/>
                <a:gd name="T7" fmla="*/ 65 h 445"/>
                <a:gd name="T8" fmla="*/ 5408 w 5760"/>
                <a:gd name="T9" fmla="*/ 44 h 445"/>
                <a:gd name="T10" fmla="*/ 5380 w 5760"/>
                <a:gd name="T11" fmla="*/ 18 h 445"/>
                <a:gd name="T12" fmla="*/ 5298 w 5760"/>
                <a:gd name="T13" fmla="*/ 7 h 445"/>
                <a:gd name="T14" fmla="*/ 5017 w 5760"/>
                <a:gd name="T15" fmla="*/ 22 h 445"/>
                <a:gd name="T16" fmla="*/ 4952 w 5760"/>
                <a:gd name="T17" fmla="*/ 55 h 445"/>
                <a:gd name="T18" fmla="*/ 4820 w 5760"/>
                <a:gd name="T19" fmla="*/ 102 h 445"/>
                <a:gd name="T20" fmla="*/ 4706 w 5760"/>
                <a:gd name="T21" fmla="*/ 111 h 445"/>
                <a:gd name="T22" fmla="*/ 4628 w 5760"/>
                <a:gd name="T23" fmla="*/ 91 h 445"/>
                <a:gd name="T24" fmla="*/ 4564 w 5760"/>
                <a:gd name="T25" fmla="*/ 25 h 445"/>
                <a:gd name="T26" fmla="*/ 4480 w 5760"/>
                <a:gd name="T27" fmla="*/ 9 h 445"/>
                <a:gd name="T28" fmla="*/ 4376 w 5760"/>
                <a:gd name="T29" fmla="*/ 39 h 445"/>
                <a:gd name="T30" fmla="*/ 4219 w 5760"/>
                <a:gd name="T31" fmla="*/ 81 h 445"/>
                <a:gd name="T32" fmla="*/ 4003 w 5760"/>
                <a:gd name="T33" fmla="*/ 102 h 445"/>
                <a:gd name="T34" fmla="*/ 3793 w 5760"/>
                <a:gd name="T35" fmla="*/ 102 h 445"/>
                <a:gd name="T36" fmla="*/ 3637 w 5760"/>
                <a:gd name="T37" fmla="*/ 76 h 445"/>
                <a:gd name="T38" fmla="*/ 3577 w 5760"/>
                <a:gd name="T39" fmla="*/ 50 h 445"/>
                <a:gd name="T40" fmla="*/ 3511 w 5760"/>
                <a:gd name="T41" fmla="*/ 44 h 445"/>
                <a:gd name="T42" fmla="*/ 3463 w 5760"/>
                <a:gd name="T43" fmla="*/ 55 h 445"/>
                <a:gd name="T44" fmla="*/ 3403 w 5760"/>
                <a:gd name="T45" fmla="*/ 76 h 445"/>
                <a:gd name="T46" fmla="*/ 3031 w 5760"/>
                <a:gd name="T47" fmla="*/ 111 h 445"/>
                <a:gd name="T48" fmla="*/ 2827 w 5760"/>
                <a:gd name="T49" fmla="*/ 111 h 445"/>
                <a:gd name="T50" fmla="*/ 2725 w 5760"/>
                <a:gd name="T51" fmla="*/ 111 h 445"/>
                <a:gd name="T52" fmla="*/ 2693 w 5760"/>
                <a:gd name="T53" fmla="*/ 56 h 445"/>
                <a:gd name="T54" fmla="*/ 2641 w 5760"/>
                <a:gd name="T55" fmla="*/ 50 h 445"/>
                <a:gd name="T56" fmla="*/ 2541 w 5760"/>
                <a:gd name="T57" fmla="*/ 95 h 445"/>
                <a:gd name="T58" fmla="*/ 2427 w 5760"/>
                <a:gd name="T59" fmla="*/ 109 h 445"/>
                <a:gd name="T60" fmla="*/ 2305 w 5760"/>
                <a:gd name="T61" fmla="*/ 91 h 445"/>
                <a:gd name="T62" fmla="*/ 2257 w 5760"/>
                <a:gd name="T63" fmla="*/ 70 h 445"/>
                <a:gd name="T64" fmla="*/ 2168 w 5760"/>
                <a:gd name="T65" fmla="*/ 3 h 445"/>
                <a:gd name="T66" fmla="*/ 2031 w 5760"/>
                <a:gd name="T67" fmla="*/ 64 h 445"/>
                <a:gd name="T68" fmla="*/ 1777 w 5760"/>
                <a:gd name="T69" fmla="*/ 102 h 445"/>
                <a:gd name="T70" fmla="*/ 1543 w 5760"/>
                <a:gd name="T71" fmla="*/ 91 h 445"/>
                <a:gd name="T72" fmla="*/ 1465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6 h 445"/>
                <a:gd name="T84" fmla="*/ 708 w 5760"/>
                <a:gd name="T85" fmla="*/ 121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26 w 5760"/>
                <a:gd name="T105" fmla="*/ 411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59 w 5770"/>
                <a:gd name="T1" fmla="*/ 49 h 174"/>
                <a:gd name="T2" fmla="*/ 4737 w 5770"/>
                <a:gd name="T3" fmla="*/ 114 h 174"/>
                <a:gd name="T4" fmla="*/ 4606 w 5770"/>
                <a:gd name="T5" fmla="*/ 79 h 174"/>
                <a:gd name="T6" fmla="*/ 4564 w 5770"/>
                <a:gd name="T7" fmla="*/ 36 h 174"/>
                <a:gd name="T8" fmla="*/ 4444 w 5770"/>
                <a:gd name="T9" fmla="*/ 30 h 174"/>
                <a:gd name="T10" fmla="*/ 4169 w 5770"/>
                <a:gd name="T11" fmla="*/ 91 h 174"/>
                <a:gd name="T12" fmla="*/ 3798 w 5770"/>
                <a:gd name="T13" fmla="*/ 103 h 174"/>
                <a:gd name="T14" fmla="*/ 3600 w 5770"/>
                <a:gd name="T15" fmla="*/ 55 h 174"/>
                <a:gd name="T16" fmla="*/ 3493 w 5770"/>
                <a:gd name="T17" fmla="*/ 43 h 174"/>
                <a:gd name="T18" fmla="*/ 3319 w 5770"/>
                <a:gd name="T19" fmla="*/ 79 h 174"/>
                <a:gd name="T20" fmla="*/ 2829 w 5770"/>
                <a:gd name="T21" fmla="*/ 123 h 174"/>
                <a:gd name="T22" fmla="*/ 2686 w 5770"/>
                <a:gd name="T23" fmla="*/ 79 h 174"/>
                <a:gd name="T24" fmla="*/ 2602 w 5770"/>
                <a:gd name="T25" fmla="*/ 73 h 174"/>
                <a:gd name="T26" fmla="*/ 2399 w 5770"/>
                <a:gd name="T27" fmla="*/ 114 h 174"/>
                <a:gd name="T28" fmla="*/ 2261 w 5770"/>
                <a:gd name="T29" fmla="*/ 67 h 174"/>
                <a:gd name="T30" fmla="*/ 2134 w 5770"/>
                <a:gd name="T31" fmla="*/ 36 h 174"/>
                <a:gd name="T32" fmla="*/ 1930 w 5770"/>
                <a:gd name="T33" fmla="*/ 103 h 174"/>
                <a:gd name="T34" fmla="*/ 1508 w 5770"/>
                <a:gd name="T35" fmla="*/ 85 h 174"/>
                <a:gd name="T36" fmla="*/ 1429 w 5770"/>
                <a:gd name="T37" fmla="*/ 43 h 174"/>
                <a:gd name="T38" fmla="*/ 1333 w 5770"/>
                <a:gd name="T39" fmla="*/ 43 h 174"/>
                <a:gd name="T40" fmla="*/ 1058 w 5770"/>
                <a:gd name="T41" fmla="*/ 123 h 174"/>
                <a:gd name="T42" fmla="*/ 652 w 5770"/>
                <a:gd name="T43" fmla="*/ 123 h 174"/>
                <a:gd name="T44" fmla="*/ 442 w 5770"/>
                <a:gd name="T45" fmla="*/ 49 h 174"/>
                <a:gd name="T46" fmla="*/ 377 w 5770"/>
                <a:gd name="T47" fmla="*/ 43 h 174"/>
                <a:gd name="T48" fmla="*/ 305 w 5770"/>
                <a:gd name="T49" fmla="*/ 91 h 174"/>
                <a:gd name="T50" fmla="*/ 144 w 5770"/>
                <a:gd name="T51" fmla="*/ 117 h 174"/>
                <a:gd name="T52" fmla="*/ 0 w 5770"/>
                <a:gd name="T53" fmla="*/ 79 h 174"/>
                <a:gd name="T54" fmla="*/ 167 w 5770"/>
                <a:gd name="T55" fmla="*/ 103 h 174"/>
                <a:gd name="T56" fmla="*/ 323 w 5770"/>
                <a:gd name="T57" fmla="*/ 67 h 174"/>
                <a:gd name="T58" fmla="*/ 383 w 5770"/>
                <a:gd name="T59" fmla="*/ 24 h 174"/>
                <a:gd name="T60" fmla="*/ 460 w 5770"/>
                <a:gd name="T61" fmla="*/ 43 h 174"/>
                <a:gd name="T62" fmla="*/ 706 w 5770"/>
                <a:gd name="T63" fmla="*/ 120 h 174"/>
                <a:gd name="T64" fmla="*/ 1100 w 5770"/>
                <a:gd name="T65" fmla="*/ 103 h 174"/>
                <a:gd name="T66" fmla="*/ 1345 w 5770"/>
                <a:gd name="T67" fmla="*/ 36 h 174"/>
                <a:gd name="T68" fmla="*/ 1441 w 5770"/>
                <a:gd name="T69" fmla="*/ 43 h 174"/>
                <a:gd name="T70" fmla="*/ 1544 w 5770"/>
                <a:gd name="T71" fmla="*/ 73 h 174"/>
                <a:gd name="T72" fmla="*/ 1954 w 5770"/>
                <a:gd name="T73" fmla="*/ 79 h 174"/>
                <a:gd name="T74" fmla="*/ 2218 w 5770"/>
                <a:gd name="T75" fmla="*/ 3 h 174"/>
                <a:gd name="T76" fmla="*/ 2333 w 5770"/>
                <a:gd name="T77" fmla="*/ 85 h 174"/>
                <a:gd name="T78" fmla="*/ 2542 w 5770"/>
                <a:gd name="T79" fmla="*/ 79 h 174"/>
                <a:gd name="T80" fmla="*/ 2698 w 5770"/>
                <a:gd name="T81" fmla="*/ 24 h 174"/>
                <a:gd name="T82" fmla="*/ 2775 w 5770"/>
                <a:gd name="T83" fmla="*/ 114 h 174"/>
                <a:gd name="T84" fmla="*/ 3110 w 5770"/>
                <a:gd name="T85" fmla="*/ 85 h 174"/>
                <a:gd name="T86" fmla="*/ 3469 w 5770"/>
                <a:gd name="T87" fmla="*/ 43 h 174"/>
                <a:gd name="T88" fmla="*/ 3565 w 5770"/>
                <a:gd name="T89" fmla="*/ 42 h 174"/>
                <a:gd name="T90" fmla="*/ 3714 w 5770"/>
                <a:gd name="T91" fmla="*/ 73 h 174"/>
                <a:gd name="T92" fmla="*/ 4061 w 5770"/>
                <a:gd name="T93" fmla="*/ 85 h 174"/>
                <a:gd name="T94" fmla="*/ 4385 w 5770"/>
                <a:gd name="T95" fmla="*/ 30 h 174"/>
                <a:gd name="T96" fmla="*/ 4540 w 5770"/>
                <a:gd name="T97" fmla="*/ 6 h 174"/>
                <a:gd name="T98" fmla="*/ 4594 w 5770"/>
                <a:gd name="T99" fmla="*/ 43 h 174"/>
                <a:gd name="T100" fmla="*/ 4690 w 5770"/>
                <a:gd name="T101" fmla="*/ 91 h 174"/>
                <a:gd name="T102" fmla="*/ 4893 w 5770"/>
                <a:gd name="T103" fmla="*/ 67 h 174"/>
                <a:gd name="T104" fmla="*/ 5084 w 5770"/>
                <a:gd name="T105" fmla="*/ 14 h 174"/>
                <a:gd name="T106" fmla="*/ 5246 w 5770"/>
                <a:gd name="T107" fmla="*/ 9 h 174"/>
                <a:gd name="T108" fmla="*/ 5419 w 5770"/>
                <a:gd name="T109" fmla="*/ 36 h 174"/>
                <a:gd name="T110" fmla="*/ 5431 w 5770"/>
                <a:gd name="T111" fmla="*/ 55 h 174"/>
                <a:gd name="T112" fmla="*/ 5622 w 5770"/>
                <a:gd name="T113" fmla="*/ 73 h 174"/>
                <a:gd name="T114" fmla="*/ 5676 w 5770"/>
                <a:gd name="T115" fmla="*/ 85 h 174"/>
                <a:gd name="T116" fmla="*/ 5443 w 5770"/>
                <a:gd name="T117" fmla="*/ 73 h 174"/>
                <a:gd name="T118" fmla="*/ 5419 w 5770"/>
                <a:gd name="T119" fmla="*/ 43 h 174"/>
                <a:gd name="T120" fmla="*/ 5359 w 5770"/>
                <a:gd name="T121" fmla="*/ 30 h 174"/>
                <a:gd name="T122" fmla="*/ 5185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C4D0ADDA-1679-4BED-9109-647C3E00CFD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163184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  <p:sldLayoutId id="2147484079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09B4EC4E-0456-4B85-A93A-2FCC8E561AD7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323018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  <p:sldLayoutId id="214748409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">
            <a:extLst>
              <a:ext uri="{FF2B5EF4-FFF2-40B4-BE49-F238E27FC236}">
                <a16:creationId xmlns:a16="http://schemas.microsoft.com/office/drawing/2014/main" id="{7CD0E38C-DA49-4A5C-82C5-EBB62859B0F6}"/>
              </a:ext>
            </a:extLst>
          </p:cNvPr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>
              <a:extLst>
                <a:ext uri="{FF2B5EF4-FFF2-40B4-BE49-F238E27FC236}">
                  <a16:creationId xmlns:a16="http://schemas.microsoft.com/office/drawing/2014/main" id="{1C20D68A-B1E7-4BA4-9E59-1C87D9810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B9F9E878-3398-4A78-AFDD-CDD1D0DA0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34" name="Rectangle 4">
              <a:extLst>
                <a:ext uri="{FF2B5EF4-FFF2-40B4-BE49-F238E27FC236}">
                  <a16:creationId xmlns:a16="http://schemas.microsoft.com/office/drawing/2014/main" id="{203F8C18-C370-49A0-A268-D862A28A3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35" name="Rectangle 5">
              <a:extLst>
                <a:ext uri="{FF2B5EF4-FFF2-40B4-BE49-F238E27FC236}">
                  <a16:creationId xmlns:a16="http://schemas.microsoft.com/office/drawing/2014/main" id="{476DEC0B-C101-43ED-B5C9-8376C0E8A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36" name="Rectangle 6">
              <a:extLst>
                <a:ext uri="{FF2B5EF4-FFF2-40B4-BE49-F238E27FC236}">
                  <a16:creationId xmlns:a16="http://schemas.microsoft.com/office/drawing/2014/main" id="{093B2B90-54CE-4D49-9F34-291B853C5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37" name="Rectangle 7">
              <a:extLst>
                <a:ext uri="{FF2B5EF4-FFF2-40B4-BE49-F238E27FC236}">
                  <a16:creationId xmlns:a16="http://schemas.microsoft.com/office/drawing/2014/main" id="{B3AD61F2-2BEA-491C-A608-646E74A34F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38" name="Rectangle 8">
              <a:extLst>
                <a:ext uri="{FF2B5EF4-FFF2-40B4-BE49-F238E27FC236}">
                  <a16:creationId xmlns:a16="http://schemas.microsoft.com/office/drawing/2014/main" id="{83BBAB13-9D63-48A7-ABFE-8C93D54E8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39" name="Rectangle 9">
              <a:extLst>
                <a:ext uri="{FF2B5EF4-FFF2-40B4-BE49-F238E27FC236}">
                  <a16:creationId xmlns:a16="http://schemas.microsoft.com/office/drawing/2014/main" id="{43B412BC-7654-4256-9318-B59A205F09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0" name="Rectangle 10">
              <a:extLst>
                <a:ext uri="{FF2B5EF4-FFF2-40B4-BE49-F238E27FC236}">
                  <a16:creationId xmlns:a16="http://schemas.microsoft.com/office/drawing/2014/main" id="{329AC76E-2337-4500-925E-76304CA8E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1" name="Rectangle 11">
              <a:extLst>
                <a:ext uri="{FF2B5EF4-FFF2-40B4-BE49-F238E27FC236}">
                  <a16:creationId xmlns:a16="http://schemas.microsoft.com/office/drawing/2014/main" id="{3023932D-CDDF-4990-8186-D936A0D767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2" name="Rectangle 12">
              <a:extLst>
                <a:ext uri="{FF2B5EF4-FFF2-40B4-BE49-F238E27FC236}">
                  <a16:creationId xmlns:a16="http://schemas.microsoft.com/office/drawing/2014/main" id="{21E4F87B-07EA-4893-9939-247B9D1D3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3" name="Rectangle 13">
              <a:extLst>
                <a:ext uri="{FF2B5EF4-FFF2-40B4-BE49-F238E27FC236}">
                  <a16:creationId xmlns:a16="http://schemas.microsoft.com/office/drawing/2014/main" id="{A8C33D4D-A5D0-4E74-948B-93C1E61CC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4" name="Rectangle 14">
              <a:extLst>
                <a:ext uri="{FF2B5EF4-FFF2-40B4-BE49-F238E27FC236}">
                  <a16:creationId xmlns:a16="http://schemas.microsoft.com/office/drawing/2014/main" id="{117AF985-5947-439A-BE34-C3808B5A5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5" name="Rectangle 15">
              <a:extLst>
                <a:ext uri="{FF2B5EF4-FFF2-40B4-BE49-F238E27FC236}">
                  <a16:creationId xmlns:a16="http://schemas.microsoft.com/office/drawing/2014/main" id="{DE4B9CF9-C5B8-4291-8695-2286BDAA1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6" name="Rectangle 16">
              <a:extLst>
                <a:ext uri="{FF2B5EF4-FFF2-40B4-BE49-F238E27FC236}">
                  <a16:creationId xmlns:a16="http://schemas.microsoft.com/office/drawing/2014/main" id="{AA967F9D-0B56-445D-B32A-E7E13926A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7" name="Rectangle 17">
              <a:extLst>
                <a:ext uri="{FF2B5EF4-FFF2-40B4-BE49-F238E27FC236}">
                  <a16:creationId xmlns:a16="http://schemas.microsoft.com/office/drawing/2014/main" id="{480A1746-3366-4C6E-AAE6-958D4303E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8" name="Rectangle 18">
              <a:extLst>
                <a:ext uri="{FF2B5EF4-FFF2-40B4-BE49-F238E27FC236}">
                  <a16:creationId xmlns:a16="http://schemas.microsoft.com/office/drawing/2014/main" id="{635D6D69-839E-4E2B-A3C1-5E661852C0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49" name="Rectangle 19">
              <a:extLst>
                <a:ext uri="{FF2B5EF4-FFF2-40B4-BE49-F238E27FC236}">
                  <a16:creationId xmlns:a16="http://schemas.microsoft.com/office/drawing/2014/main" id="{54366B47-03E5-4BB6-AF1A-0BD285F8B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50" name="Rectangle 20">
              <a:extLst>
                <a:ext uri="{FF2B5EF4-FFF2-40B4-BE49-F238E27FC236}">
                  <a16:creationId xmlns:a16="http://schemas.microsoft.com/office/drawing/2014/main" id="{1037AE50-C726-4C29-B720-5BF296898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1051" name="Freeform 21">
              <a:extLst>
                <a:ext uri="{FF2B5EF4-FFF2-40B4-BE49-F238E27FC236}">
                  <a16:creationId xmlns:a16="http://schemas.microsoft.com/office/drawing/2014/main" id="{4AEFFA36-B0C1-405A-9CF5-15BB789AA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  <p:sp>
          <p:nvSpPr>
            <p:cNvPr id="1052" name="Freeform 22">
              <a:extLst>
                <a:ext uri="{FF2B5EF4-FFF2-40B4-BE49-F238E27FC236}">
                  <a16:creationId xmlns:a16="http://schemas.microsoft.com/office/drawing/2014/main" id="{DD860240-F665-4CFE-A249-EB7EA416D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</p:grpSp>
      <p:sp>
        <p:nvSpPr>
          <p:cNvPr id="2071" name="Rectangle 23">
            <a:extLst>
              <a:ext uri="{FF2B5EF4-FFF2-40B4-BE49-F238E27FC236}">
                <a16:creationId xmlns:a16="http://schemas.microsoft.com/office/drawing/2014/main" id="{0FA2652D-3CA2-44DF-B3CB-34E1D451F1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83E013D7-418F-48FB-9A68-BD91B5FFBC3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86A2E1C8-E0CB-4F65-80F2-086003CB03D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  <a:tab pos="1628775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3BB99F58-BF54-4BE6-8718-FDE4ACC6B9B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62C7F4E9-76DD-4348-B3B7-891DA94C84E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2075" name="Rectangle 27">
            <a:extLst>
              <a:ext uri="{FF2B5EF4-FFF2-40B4-BE49-F238E27FC236}">
                <a16:creationId xmlns:a16="http://schemas.microsoft.com/office/drawing/2014/main" id="{D91F6F97-FBFB-453C-A2B1-75FF6A889B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137045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  <p:sldLayoutId id="2147484131" r:id="rId12"/>
  </p:sldLayoutIdLst>
  <p:txStyles>
    <p:titleStyle>
      <a:lvl1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18859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2288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25717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29146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257175" indent="-257175" algn="l" defTabSz="33655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defTabSz="33655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857250" indent="-171450" algn="l" defTabSz="33655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2001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15430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cek.wiewiorowski@prawo.ug.edu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8AD13826-EBD2-42F3-A90A-F78077C165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3425" y="0"/>
            <a:ext cx="5045075" cy="908050"/>
          </a:xfrm>
        </p:spPr>
        <p:txBody>
          <a:bodyPr/>
          <a:lstStyle/>
          <a:p>
            <a:pPr defTabSz="336947" eaLnBrk="1" hangingPunct="1">
              <a:buClrTx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/>
            </a:pPr>
            <a:r>
              <a:rPr lang="pl-PL" sz="2800" dirty="0">
                <a:latin typeface="Arial" panose="020B0604020202020204" pitchFamily="34" charset="0"/>
              </a:rPr>
              <a:t>Prawo rzymskie – Spadki II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87E724EC-CB94-4C35-A80D-87C13FFA947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47649" y="1123950"/>
            <a:ext cx="11277241" cy="5400675"/>
          </a:xfrm>
        </p:spPr>
        <p:txBody>
          <a:bodyPr vert="horz" wrap="square" lIns="67500" tIns="35100" rIns="67500" bIns="35100" numCol="1" anchor="t" anchorCtr="0" compatLnSpc="1">
            <a:prstTxWarp prst="textNoShape">
              <a:avLst/>
            </a:prstTxWarp>
          </a:bodyPr>
          <a:lstStyle/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dr hab. Jacek Wiewiorowski, profesor uczelni 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Kierownik Zakładu Prawa Rzymskiego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Katedra Prawa Cywilnego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8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</a:rPr>
              <a:t>Konsultacje: </a:t>
            </a:r>
            <a:r>
              <a:rPr lang="pl-PL" sz="1800" dirty="0">
                <a:latin typeface="Arial" panose="020B0604020202020204" pitchFamily="34" charset="0"/>
              </a:rPr>
              <a:t>poniedziałek, godz. 17.15-18.45 (MS </a:t>
            </a:r>
            <a:r>
              <a:rPr lang="pl-PL" sz="1800" dirty="0" err="1">
                <a:latin typeface="Arial" panose="020B0604020202020204" pitchFamily="34" charset="0"/>
              </a:rPr>
              <a:t>Teams</a:t>
            </a:r>
            <a:r>
              <a:rPr lang="pl-PL" sz="1800" dirty="0">
                <a:latin typeface="Arial" panose="020B0604020202020204" pitchFamily="34" charset="0"/>
              </a:rPr>
              <a:t>)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8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</a:rPr>
              <a:t>Kontakt</a:t>
            </a:r>
            <a:r>
              <a:rPr lang="pl-PL" sz="1800" dirty="0">
                <a:latin typeface="Arial" panose="020B0604020202020204" pitchFamily="34" charset="0"/>
              </a:rPr>
              <a:t>: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it-IT" sz="1800" dirty="0">
                <a:latin typeface="Arial" panose="020B0604020202020204" pitchFamily="34" charset="0"/>
              </a:rPr>
              <a:t>E-mail: </a:t>
            </a:r>
            <a:r>
              <a:rPr lang="it-IT" sz="1800" dirty="0">
                <a:latin typeface="Arial" panose="020B0604020202020204" pitchFamily="34" charset="0"/>
                <a:hlinkClick r:id="rId3"/>
              </a:rPr>
              <a:t>jacek.wiewiorowski@prawo.ug.edu.pl</a:t>
            </a:r>
            <a:endParaRPr lang="pl-PL" sz="18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it-IT" sz="1800" dirty="0">
                <a:latin typeface="Arial" panose="020B0604020202020204" pitchFamily="34" charset="0"/>
              </a:rPr>
              <a:t>Telefon: +48 58 523 29 50</a:t>
            </a:r>
            <a:endParaRPr lang="pl-PL" sz="18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Pokój  4039 </a:t>
            </a:r>
            <a:r>
              <a:rPr lang="pl-PL" sz="1800" dirty="0" err="1">
                <a:latin typeface="Arial" panose="020B0604020202020204" pitchFamily="34" charset="0"/>
              </a:rPr>
              <a:t>WPiA</a:t>
            </a:r>
            <a:r>
              <a:rPr lang="pl-PL" sz="1800" dirty="0">
                <a:latin typeface="Arial" panose="020B0604020202020204" pitchFamily="34" charset="0"/>
              </a:rPr>
              <a:t> UG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E-mail do sekretariatu: sekretariat04@prawo.ug.edu.pl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Telefon do sekretariatu: +48 58 523 28 51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80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</a:rPr>
              <a:t>Strona Zakładu Prawa Rzymskiego</a:t>
            </a:r>
            <a:r>
              <a:rPr lang="pl-PL" sz="1800" dirty="0">
                <a:latin typeface="Arial" panose="020B0604020202020204" pitchFamily="34" charset="0"/>
              </a:rPr>
              <a:t>:  http://www.praworzymskie.ug.edu.pl/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8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</a:rPr>
              <a:t>Dalsze informacje</a:t>
            </a:r>
            <a:r>
              <a:rPr lang="pl-PL" sz="1800" dirty="0">
                <a:latin typeface="Arial" panose="020B0604020202020204" pitchFamily="34" charset="0"/>
              </a:rPr>
              <a:t>: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http://prawo.ug.edu.pl/pracownik/59485/jacek_wiewiorowski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309" y="0"/>
            <a:ext cx="12182764" cy="1034474"/>
          </a:xfrm>
        </p:spPr>
        <p:txBody>
          <a:bodyPr/>
          <a:lstStyle/>
          <a:p>
            <a:pPr>
              <a:defRPr/>
            </a:pPr>
            <a:r>
              <a:rPr lang="pl-PL" sz="2000" b="1" dirty="0">
                <a:solidFill>
                  <a:srgbClr val="FFFF00"/>
                </a:solidFill>
                <a:latin typeface="Arial" panose="020B0604020202020204" pitchFamily="34" charset="0"/>
              </a:rPr>
              <a:t>Dziedziczenie </a:t>
            </a:r>
            <a:r>
              <a:rPr lang="pl-PL" sz="2000" b="1" dirty="0" err="1">
                <a:solidFill>
                  <a:srgbClr val="FFFF00"/>
                </a:solidFill>
                <a:latin typeface="Arial" panose="020B0604020202020204" pitchFamily="34" charset="0"/>
              </a:rPr>
              <a:t>przeciwtestamentowe</a:t>
            </a:r>
            <a:r>
              <a:rPr lang="pl-PL" sz="2000" b="1" dirty="0">
                <a:solidFill>
                  <a:srgbClr val="FFFF00"/>
                </a:solidFill>
                <a:latin typeface="Arial" panose="020B0604020202020204" pitchFamily="34" charset="0"/>
              </a:rPr>
              <a:t> – </a:t>
            </a:r>
            <a:r>
              <a:rPr lang="pl-PL" sz="2000" b="1" i="1" dirty="0">
                <a:solidFill>
                  <a:srgbClr val="FFFF00"/>
                </a:solidFill>
                <a:latin typeface="Arial" panose="020B0604020202020204" pitchFamily="34" charset="0"/>
              </a:rPr>
              <a:t>contra </a:t>
            </a:r>
            <a:r>
              <a:rPr lang="pl-PL" sz="2000" b="1" i="1" dirty="0" err="1">
                <a:solidFill>
                  <a:srgbClr val="FFFF00"/>
                </a:solidFill>
                <a:latin typeface="Arial" panose="020B0604020202020204" pitchFamily="34" charset="0"/>
              </a:rPr>
              <a:t>tabulas</a:t>
            </a:r>
            <a:r>
              <a:rPr lang="pl-PL" sz="2000" b="1" i="1" dirty="0">
                <a:solidFill>
                  <a:srgbClr val="FFFF00"/>
                </a:solidFill>
                <a:latin typeface="Arial" panose="020B0604020202020204" pitchFamily="34" charset="0"/>
              </a:rPr>
              <a:t>: </a:t>
            </a:r>
            <a:r>
              <a:rPr lang="pl-PL" sz="2000" b="1" dirty="0">
                <a:solidFill>
                  <a:srgbClr val="FFFF00"/>
                </a:solidFill>
                <a:latin typeface="Arial" panose="020B0604020202020204" pitchFamily="34" charset="0"/>
              </a:rPr>
              <a:t>instytucjonalny wyraz interpretacji testamentu w zgodzie z zasadą solidarności rodzinnej (początkowo formalna – ochrona przed pominięciem przy wydziedziczeniu): </a:t>
            </a:r>
            <a:r>
              <a:rPr lang="pl-PL" sz="2000" b="1" i="1" dirty="0" err="1">
                <a:solidFill>
                  <a:srgbClr val="FFFF00"/>
                </a:solidFill>
                <a:latin typeface="Arial" panose="020B0604020202020204" pitchFamily="34" charset="0"/>
              </a:rPr>
              <a:t>bonorum</a:t>
            </a:r>
            <a:r>
              <a:rPr lang="pl-PL" sz="2000" b="1" i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000" b="1" i="1" dirty="0" err="1">
                <a:solidFill>
                  <a:srgbClr val="FFFF00"/>
                </a:solidFill>
                <a:latin typeface="Arial" panose="020B0604020202020204" pitchFamily="34" charset="0"/>
              </a:rPr>
              <a:t>possessio</a:t>
            </a:r>
            <a:r>
              <a:rPr lang="pl-PL" sz="2000" b="1" i="1" dirty="0">
                <a:solidFill>
                  <a:srgbClr val="FFFF00"/>
                </a:solidFill>
                <a:latin typeface="Arial" panose="020B0604020202020204" pitchFamily="34" charset="0"/>
              </a:rPr>
              <a:t> contra </a:t>
            </a:r>
            <a:r>
              <a:rPr lang="pl-PL" sz="2000" b="1" i="1" dirty="0" err="1">
                <a:solidFill>
                  <a:srgbClr val="FFFF00"/>
                </a:solidFill>
                <a:latin typeface="Arial" panose="020B0604020202020204" pitchFamily="34" charset="0"/>
              </a:rPr>
              <a:t>tabulas</a:t>
            </a:r>
            <a:endParaRPr lang="pl-PL" sz="2000" b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0" y="1450110"/>
            <a:ext cx="121919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Materialna: merytoryczna kontrola treści testamentu – późna Republika pretorska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querela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inofficiosi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testamenti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rodzaj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(zmiana postrzegania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patria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potestas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officium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pietas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- 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testamentum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inofficiosum</a:t>
            </a:r>
            <a:endParaRPr kumimoji="0" lang="pl-PL" sz="2400" b="0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Niepoczytalność ojca co do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pietas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której obowiązek okazania miał również ojciec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uformowała się w prawie pretorskim, zyskała skuteczność też w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ius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civile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zmienny krąg uprawnionych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kumimoji="0" lang="pl-PL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ermin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brak zasady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nemo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pra parte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testatus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pro parte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intestatus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decedere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potest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pars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legitima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portio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debita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 mniej niż jedna czwarta tego, co dana osoba dziedziczyłaby 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intestato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według stanu majątku w chwili śmierci testatora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UWAGA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Możliwe wydziedziczenie na podstawie różnych przesłanek z pozbawieniem praw do 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pars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debita</a:t>
            </a:r>
            <a:endParaRPr kumimoji="0" lang="pl-PL" sz="24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 wzór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querela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inofficiosi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testamenti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powstały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q.i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donationis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oraz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q.i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dotis</a:t>
            </a:r>
            <a:endParaRPr kumimoji="0" lang="pl-PL" sz="24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119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21673" y="1"/>
            <a:ext cx="12238182" cy="406399"/>
          </a:xfrm>
        </p:spPr>
        <p:txBody>
          <a:bodyPr/>
          <a:lstStyle/>
          <a:p>
            <a:pPr>
              <a:defRPr/>
            </a:pP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Dziedziczenie </a:t>
            </a:r>
            <a:r>
              <a:rPr lang="pl-PL" sz="2800" dirty="0" err="1">
                <a:solidFill>
                  <a:srgbClr val="FFFF00"/>
                </a:solidFill>
                <a:latin typeface="Arial" panose="020B0604020202020204" pitchFamily="34" charset="0"/>
              </a:rPr>
              <a:t>przeciwtestamentowe</a:t>
            </a:r>
            <a:endParaRPr lang="pl-PL" sz="2800" dirty="0"/>
          </a:p>
        </p:txBody>
      </p:sp>
      <p:sp>
        <p:nvSpPr>
          <p:cNvPr id="3" name="Prostokąt 2"/>
          <p:cNvSpPr/>
          <p:nvPr/>
        </p:nvSpPr>
        <p:spPr>
          <a:xfrm>
            <a:off x="0" y="554182"/>
            <a:ext cx="1219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Skarga o uzupełnienie zachowku – </a:t>
            </a:r>
            <a:r>
              <a:rPr kumimoji="0" lang="pl-PL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</a:t>
            </a:r>
            <a: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ad </a:t>
            </a:r>
            <a:r>
              <a:rPr kumimoji="0" lang="pl-PL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supplendam</a:t>
            </a:r>
            <a: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legitimam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(C. 3, 28, 31, a. 528)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 unieważnienie testamentu w całości albo w części za pomocą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querela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inofficiosi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testamenti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można było ubiegać się tylko wówczas, gdy uprawnieni nie dostali niczego ze spadku 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gdy otrzymali mniej niż 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pars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legitima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przysługiwało im jedynie prawo jej uzupełnienia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 jednej z przesłanek do występowania z </a:t>
            </a:r>
            <a:r>
              <a:rPr kumimoji="0" lang="pl-PL" sz="2400" b="1" i="1" u="sng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querella</a:t>
            </a:r>
            <a:r>
              <a:rPr kumimoji="0" lang="pl-PL" sz="2400" b="1" i="1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1" i="1" u="sng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inoficiosi</a:t>
            </a:r>
            <a:r>
              <a:rPr kumimoji="0" lang="pl-PL" sz="2400" b="1" i="1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1" i="1" u="sng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testamenti</a:t>
            </a:r>
            <a:r>
              <a:rPr kumimoji="0" lang="pl-PL" sz="2400" b="1" i="1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pars </a:t>
            </a:r>
            <a:r>
              <a:rPr kumimoji="0" lang="pl-PL" sz="2400" b="1" i="1" u="sng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debita</a:t>
            </a:r>
            <a:r>
              <a:rPr kumimoji="0" lang="pl-PL" sz="2400" b="1" i="1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stała się </a:t>
            </a:r>
            <a:r>
              <a:rPr kumimoji="0" lang="pl-PL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się</a:t>
            </a:r>
            <a:r>
              <a:rPr kumimoji="0" lang="pl-PL" sz="2400" b="1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minimalną częścią należną dziedziczącym beztestamentowo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pars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legitima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była wolna od obciążeń: poleceń lub warunków, które zmniejszałyby jej wartość, nie można było się jej zrzec (C. 3, 28, 34 - a. 531)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Nov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pl-PL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Iust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18 (a. 536)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portio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debita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zwiększono do jednej trzeciej, a gdy dzieci było więcej niż czworo – do jednej drugiej należnej części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pl-PL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</a:rPr>
              <a:t>System rezerwy i system zachowku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Darowizny za życia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uwzględniane w obu modelach: problem analogiczny do 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querela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inofficiosae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donationis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querela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inofficiosae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dotis</a:t>
            </a:r>
            <a:endParaRPr kumimoji="0" lang="pl-PL" sz="24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460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F8EC8C-7605-4876-A259-F5E7C6351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79" y="83889"/>
            <a:ext cx="11778143" cy="637563"/>
          </a:xfrm>
        </p:spPr>
        <p:txBody>
          <a:bodyPr/>
          <a:lstStyle/>
          <a:p>
            <a:pPr defTabSz="336947">
              <a:defRPr/>
            </a:pP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</a:rPr>
              <a:t>NABYCIE SPADKU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A80F72-FDE9-4B5C-AF9D-46E781636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9" y="578840"/>
            <a:ext cx="12007442" cy="4874223"/>
          </a:xfrm>
        </p:spPr>
        <p:txBody>
          <a:bodyPr/>
          <a:lstStyle/>
          <a:p>
            <a:pPr marL="0" indent="0" defTabSz="336947">
              <a:defRPr/>
            </a:pP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</a:rPr>
              <a:t>Powołanie do spadku - testamentowo lub beztestamentowo </a:t>
            </a:r>
            <a:b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</a:rPr>
            </a:b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</a:rPr>
              <a:t>Rzymianie dzielili wszystkich dziedziców prawa cywilnego (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</a:rPr>
              <a:t>heredes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</a:rPr>
              <a:t>) na koniecznych (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</a:rPr>
              <a:t>necessarii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</a:rPr>
              <a:t>) oraz postronnych (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</a:rPr>
              <a:t>voluntarii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</a:rPr>
              <a:t>), którzy mogli przyjąć lub odrzucić spadek</a:t>
            </a:r>
            <a:b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</a:rPr>
            </a:br>
            <a:endParaRPr lang="pl-PL" sz="2300" dirty="0">
              <a:solidFill>
                <a:srgbClr val="FFC000"/>
              </a:solidFill>
              <a:latin typeface="Arial" panose="020B0604020202020204" pitchFamily="34" charset="0"/>
            </a:endParaRPr>
          </a:p>
          <a:p>
            <a:pPr marL="342900" indent="-342900" defTabSz="336947">
              <a:buFontTx/>
              <a:buChar char="-"/>
              <a:defRPr/>
            </a:pP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</a:rPr>
              <a:t>dziedzice konieczni – z mocy prawa 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</a:rPr>
              <a:t>UWAGA</a:t>
            </a:r>
            <a:br>
              <a:rPr lang="pl-PL" sz="2300" dirty="0">
                <a:latin typeface="Arial" panose="020B0604020202020204" pitchFamily="34" charset="0"/>
              </a:rPr>
            </a:br>
            <a:r>
              <a:rPr lang="pl-PL" sz="2300" dirty="0">
                <a:latin typeface="Arial" panose="020B0604020202020204" pitchFamily="34" charset="0"/>
              </a:rPr>
              <a:t>Problem spadków zadłużonych: pod koniec republiki pretor udziela dziedzicom koniecznym dobrodziejstwa powstrzymania się od przyjęcia spadku –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</a:rPr>
              <a:t>beneficium</a:t>
            </a:r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</a:rPr>
              <a:t>abstinendi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</a:rPr>
              <a:t>UWAGA </a:t>
            </a:r>
          </a:p>
          <a:p>
            <a:pPr marL="342900" indent="-342900" defTabSz="336947">
              <a:buFontTx/>
              <a:buChar char="-"/>
              <a:defRPr/>
            </a:pP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</a:rPr>
              <a:t>dziedzice postronni: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</a:rPr>
              <a:t>cretio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</a:rPr>
              <a:t>(zanik w okresie poklasycznym)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</a:rPr>
              <a:t>lub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</a:rPr>
              <a:t>pro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</a:rPr>
              <a:t>herede</a:t>
            </a:r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</a:rPr>
              <a:t> gestio 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</a:rPr>
              <a:t>UWAGA</a:t>
            </a:r>
          </a:p>
          <a:p>
            <a:pPr marL="342900" indent="-342900" defTabSz="336947">
              <a:buFontTx/>
              <a:buChar char="-"/>
              <a:defRPr/>
            </a:pP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</a:rPr>
              <a:t>spatium</a:t>
            </a:r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</a:rPr>
              <a:t>deliberandi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</a:rPr>
              <a:t>na podjęcie decyzji: rok dla rodziców i dzieci spadkodawcy, sto dni dla pozostałych 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</a:rPr>
              <a:t>UWAGA</a:t>
            </a:r>
          </a:p>
          <a:p>
            <a:pPr marL="342900" indent="-342900" defTabSz="336947">
              <a:buFontTx/>
              <a:buChar char="-"/>
              <a:defRPr/>
            </a:pP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</a:rPr>
              <a:t>ius</a:t>
            </a:r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</a:rPr>
              <a:t>deliberandi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</a:rPr>
              <a:t>– prawo do prośby sędziego o dziewięć miesięcy, a cesarza aż o rok na zastanowienie (upływ terminu bez oświadczenia – przyjęcie według C. 6, 30, 22, 13a, a. 531)</a:t>
            </a:r>
          </a:p>
          <a:p>
            <a:pPr marL="342900" indent="-342900" defTabSz="336947">
              <a:buFontTx/>
              <a:buChar char="-"/>
              <a:defRPr/>
            </a:pP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</a:rPr>
              <a:t>spadki nieobjęte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</a:rPr>
              <a:t> – od Augusta przypadały państwu (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</a:rPr>
              <a:t>lex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</a:rPr>
              <a:t>Iulia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</a:rPr>
              <a:t> de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</a:rPr>
              <a:t>maritandis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</a:rPr>
              <a:t>ordinibus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</a:rPr>
              <a:t> –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</a:rPr>
              <a:t>aerarium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</a:rPr>
              <a:t>populi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</a:rPr>
              <a:t>Romani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</a:rPr>
              <a:t>, pocz. II w.: fiskus) 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</a:rPr>
              <a:t>UWAGA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48427E-80DC-0144-4C15-412FDC0B7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9" y="60385"/>
            <a:ext cx="12114362" cy="810883"/>
          </a:xfrm>
        </p:spPr>
        <p:txBody>
          <a:bodyPr/>
          <a:lstStyle/>
          <a:p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Ograniczenie odpowiedzialność za długi spadkowe – poza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doli</a:t>
            </a: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exceptio</a:t>
            </a:r>
            <a: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doli</a:t>
            </a: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metum</a:t>
            </a:r>
            <a: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restitutio</a:t>
            </a:r>
            <a: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4BB56F-06EE-107F-14A5-61AADB486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147314"/>
            <a:ext cx="12192000" cy="4600874"/>
          </a:xfrm>
        </p:spPr>
        <p:txBody>
          <a:bodyPr/>
          <a:lstStyle/>
          <a:p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Lex Furia </a:t>
            </a:r>
            <a:r>
              <a:rPr lang="pl-PL" i="1" dirty="0" err="1">
                <a:latin typeface="Arial" panose="020B0604020202020204" pitchFamily="34" charset="0"/>
                <a:cs typeface="Arial" panose="020B0604020202020204" pitchFamily="34" charset="0"/>
              </a:rPr>
              <a:t>testamentaria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(między 204 a 169 p.n.e.) oraz 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i="1" dirty="0" err="1">
                <a:latin typeface="Arial" panose="020B0604020202020204" pitchFamily="34" charset="0"/>
                <a:cs typeface="Arial" panose="020B0604020202020204" pitchFamily="34" charset="0"/>
              </a:rPr>
              <a:t>Voconia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(169 p.n.e.)</a:t>
            </a:r>
            <a:r>
              <a:rPr lang="pl-PL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DESUETUDO 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Stąd: </a:t>
            </a:r>
            <a:r>
              <a:rPr lang="pl-PL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Falcidia</a:t>
            </a:r>
            <a:r>
              <a:rPr lang="pl-PL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(40 r. p.n.e.) zapewniała spadkobiercom wysokość spadku po wypłaceniu legatów w wysokości co najmniej ¼ jego wartości (tzw. kwarta </a:t>
            </a:r>
            <a:r>
              <a:rPr lang="pl-PL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Falcydyjska</a:t>
            </a:r>
            <a:r>
              <a:rPr lang="pl-PL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Ewentualne przekroczenie ¾ wartości powodowało stosunkowe pomniejszenie legatów.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Antoninusa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Piusa – rozciągnięta na dziedziców beztestamentowych, później na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donatio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mortis causa S.C.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Pegasianum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73 AD (kwarta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pegazjańska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) - faktycznie ograniczała testatorowi swobodę dysponowania majątkiem mortis causa do trzech czwartych spadku</a:t>
            </a:r>
          </a:p>
          <a:p>
            <a:r>
              <a:rPr lang="pl-PL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Dobrodziejstwo inwentarza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i="1" dirty="0" err="1">
                <a:latin typeface="Arial" panose="020B0604020202020204" pitchFamily="34" charset="0"/>
                <a:cs typeface="Arial" panose="020B0604020202020204" pitchFamily="34" charset="0"/>
              </a:rPr>
              <a:t>beneficium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i="1" dirty="0" err="1">
                <a:latin typeface="Arial" panose="020B0604020202020204" pitchFamily="34" charset="0"/>
                <a:cs typeface="Arial" panose="020B0604020202020204" pitchFamily="34" charset="0"/>
              </a:rPr>
              <a:t>inventarii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(C. 6, 30, 22- a. 531) – przejęcie spadku z ograniczeniem odpowiedzialności do aktywów spadku </a:t>
            </a:r>
            <a:r>
              <a:rPr lang="pl-PL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Wierzyciele spadkowi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i="1" dirty="0" err="1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 honorarium: </a:t>
            </a:r>
            <a:r>
              <a:rPr lang="pl-PL" i="1" dirty="0" err="1">
                <a:latin typeface="Arial" panose="020B0604020202020204" pitchFamily="34" charset="0"/>
                <a:cs typeface="Arial" panose="020B0604020202020204" pitchFamily="34" charset="0"/>
              </a:rPr>
              <a:t>beneficium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i="1" dirty="0" err="1">
                <a:latin typeface="Arial" panose="020B0604020202020204" pitchFamily="34" charset="0"/>
                <a:cs typeface="Arial" panose="020B0604020202020204" pitchFamily="34" charset="0"/>
              </a:rPr>
              <a:t>separationis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i="1" dirty="0" err="1">
                <a:latin typeface="Arial" panose="020B0604020202020204" pitchFamily="34" charset="0"/>
                <a:cs typeface="Arial" panose="020B0604020202020204" pitchFamily="34" charset="0"/>
              </a:rPr>
              <a:t>bonorum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2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E7413B-C194-497F-8DA5-40A0D1D3E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0339"/>
            <a:ext cx="10966451" cy="1373187"/>
          </a:xfrm>
        </p:spPr>
        <p:txBody>
          <a:bodyPr wrap="square" anchor="ctr">
            <a:normAutofit/>
          </a:bodyPr>
          <a:lstStyle/>
          <a:p>
            <a:pPr defTabSz="336947">
              <a:defRPr/>
            </a:pPr>
            <a:r>
              <a:rPr lang="pl-PL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Kolejny wykład: </a:t>
            </a:r>
            <a:r>
              <a:rPr lang="pl-PL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Posiadanie i prawa rzeczowe </a:t>
            </a:r>
            <a:r>
              <a:rPr lang="pl-PL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(wskazówki bibliograficzne)</a:t>
            </a:r>
            <a:endParaRPr lang="pl-PL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46E6AF-3F03-4435-94CB-164BD6C75E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2" y="1600203"/>
            <a:ext cx="10768640" cy="4525963"/>
          </a:xfrm>
        </p:spPr>
        <p:txBody>
          <a:bodyPr wrap="square" anchor="t">
            <a:normAutofit/>
          </a:bodyPr>
          <a:lstStyle/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T. </a:t>
            </a:r>
            <a:r>
              <a:rPr lang="pl-PL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Giaro</a:t>
            </a:r>
            <a:r>
              <a:rPr lang="pl-PL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W. </a:t>
            </a:r>
            <a:r>
              <a:rPr lang="pl-PL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Dajczak</a:t>
            </a:r>
            <a:r>
              <a:rPr lang="pl-PL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F. </a:t>
            </a:r>
            <a:r>
              <a:rPr lang="pl-PL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Longchamps</a:t>
            </a:r>
            <a:r>
              <a:rPr lang="pl-PL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l-PL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Bérier</a:t>
            </a:r>
            <a:r>
              <a:rPr lang="pl-PL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4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Prawo rzymskie. U podstaw prawa prywatnego</a:t>
            </a:r>
            <a:r>
              <a:rPr lang="pl-PL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Warszawa 2018, s. 385-461</a:t>
            </a:r>
          </a:p>
          <a:p>
            <a:pPr defTabSz="336947">
              <a:lnSpc>
                <a:spcPct val="90000"/>
              </a:lnSpc>
              <a:defRPr/>
            </a:pPr>
            <a:endParaRPr lang="pl-PL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UWAGA: treści podane małą czcionką oraz podane na szarym tle mają charakter dodatkowy, tj. należy je przeczytać ale nie są konieczne do opanowania. </a:t>
            </a: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UWAGA: Zrealizuj zadania podane w dziale „Po przeczytaniu”</a:t>
            </a:r>
          </a:p>
          <a:p>
            <a:pPr defTabSz="336947">
              <a:lnSpc>
                <a:spcPct val="90000"/>
              </a:lnSpc>
              <a:defRPr/>
            </a:pPr>
            <a:endParaRPr lang="pl-PL" sz="2400" dirty="0">
              <a:solidFill>
                <a:srgbClr val="FFFF00"/>
              </a:solidFill>
              <a:effectLst/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K. Kolańczyk, </a:t>
            </a:r>
            <a:r>
              <a:rPr lang="pl-PL" sz="24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Prawo rzymskie</a:t>
            </a:r>
            <a:r>
              <a:rPr lang="pl-PL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Warszawa 2007, paragrafy 104-121 </a:t>
            </a:r>
          </a:p>
          <a:p>
            <a:pPr defTabSz="336947">
              <a:lnSpc>
                <a:spcPct val="90000"/>
              </a:lnSpc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09801" y="44451"/>
            <a:ext cx="7769225" cy="504825"/>
          </a:xfrm>
        </p:spPr>
        <p:txBody>
          <a:bodyPr/>
          <a:lstStyle/>
          <a:p>
            <a:pPr>
              <a:defRPr/>
            </a:pPr>
            <a:r>
              <a:rPr lang="pl-PL" sz="2800" dirty="0"/>
              <a:t> </a:t>
            </a: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Fideikomisy - zapisy powiernicze</a:t>
            </a:r>
            <a:r>
              <a:rPr lang="pl-PL" sz="2800" dirty="0"/>
              <a:t> </a:t>
            </a:r>
          </a:p>
        </p:txBody>
      </p:sp>
      <p:sp>
        <p:nvSpPr>
          <p:cNvPr id="3" name="Prostokąt 2"/>
          <p:cNvSpPr/>
          <p:nvPr/>
        </p:nvSpPr>
        <p:spPr>
          <a:xfrm>
            <a:off x="221673" y="549275"/>
            <a:ext cx="11794836" cy="6917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August (faktycznie</a:t>
            </a:r>
            <a:r>
              <a:rPr kumimoji="0" lang="pl-PL" sz="225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pan. 27 p.n.e.-14 n.e.): zaskarżalność </a:t>
            </a:r>
            <a:r>
              <a:rPr kumimoji="0" lang="pl-PL" sz="225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fideicommissum</a:t>
            </a:r>
            <a:r>
              <a:rPr kumimoji="0" lang="pl-PL" sz="22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zasadnicze znaczenie dla uelastycznienia rzymskiego prawa spadkowego– </a:t>
            </a:r>
            <a:r>
              <a:rPr kumimoji="0" lang="pl-PL" sz="225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fideicomisariusz</a:t>
            </a:r>
            <a:r>
              <a:rPr kumimoji="0" lang="pl-PL" sz="225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 </a:t>
            </a:r>
            <a:r>
              <a:rPr kumimoji="0" lang="pl-PL" sz="225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stosunek zobowiązaniowy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5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fideikomisy zaskarżalne w pierwszej z </a:t>
            </a:r>
            <a:r>
              <a:rPr kumimoji="0" lang="pl-PL" sz="225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cognitio</a:t>
            </a:r>
            <a:r>
              <a:rPr kumimoji="0" lang="pl-PL" sz="22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extra </a:t>
            </a:r>
            <a:r>
              <a:rPr kumimoji="0" lang="pl-PL" sz="225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ordinem</a:t>
            </a:r>
            <a:r>
              <a:rPr kumimoji="0" lang="pl-PL" sz="22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</a:t>
            </a:r>
            <a:r>
              <a:rPr kumimoji="0" lang="pl-PL" sz="225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5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liberalizm w porównaniu do legatów</a:t>
            </a:r>
            <a:r>
              <a:rPr kumimoji="0" lang="pl-PL" sz="225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l-PL" sz="22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potrzeby praktyki społeczeństwa imperium (</a:t>
            </a:r>
            <a:r>
              <a:rPr kumimoji="0" lang="pl-PL" sz="225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peregryni</a:t>
            </a:r>
            <a:r>
              <a:rPr kumimoji="0" lang="pl-PL" sz="22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- </a:t>
            </a:r>
            <a:r>
              <a:rPr kumimoji="0" lang="pl-PL" sz="225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UWAGA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2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Rodzaje UWAGA</a:t>
            </a:r>
          </a:p>
          <a:p>
            <a:pPr lvl="0">
              <a:defRPr/>
            </a:pP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fideikomisy syngularne</a:t>
            </a:r>
            <a:endParaRPr lang="pl-PL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fideikomisy uniwersalne – 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zawsze </a:t>
            </a:r>
            <a:r>
              <a:rPr lang="pl-PL" sz="24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</a:t>
            </a:r>
            <a:r>
              <a:rPr lang="pl-PL" sz="2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hereditaria</a:t>
            </a:r>
            <a:endParaRPr lang="pl-PL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pl-PL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Przeniesienie długów i wierzytelności spadkowych problemem: </a:t>
            </a:r>
          </a:p>
          <a:p>
            <a:pPr lvl="0">
              <a:defRPr/>
            </a:pPr>
            <a:r>
              <a:rPr lang="pl-PL" sz="2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S.C. </a:t>
            </a:r>
            <a:r>
              <a:rPr lang="pl-PL" sz="24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Treballianum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55 AD – </a:t>
            </a:r>
            <a:r>
              <a:rPr lang="pl-PL" sz="2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fiedeikomisariusz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heredis</a:t>
            </a:r>
            <a:r>
              <a:rPr lang="pl-PL" sz="2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loco</a:t>
            </a:r>
            <a:r>
              <a:rPr lang="pl-PL" sz="2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(dziedzic – tylko tytuł) –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kwarta </a:t>
            </a:r>
            <a:r>
              <a:rPr lang="pl-PL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trebelliańska</a:t>
            </a:r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pl-PL" sz="2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S.C. </a:t>
            </a:r>
            <a:r>
              <a:rPr lang="pl-PL" sz="24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Pegasianum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73 AD – </a:t>
            </a:r>
            <a:r>
              <a:rPr lang="pl-PL" sz="24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iussum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magistratury zmuszająca dziedzica do przyjęcia spadku i</a:t>
            </a:r>
            <a:r>
              <a:rPr lang="pl-P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kwarta </a:t>
            </a:r>
            <a:r>
              <a:rPr lang="pl-PL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pegazjańska</a:t>
            </a:r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Późniejsze modyfikacje</a:t>
            </a:r>
          </a:p>
          <a:p>
            <a:pPr lvl="0">
              <a:defRPr/>
            </a:pPr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643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Prostokąt 2"/>
          <p:cNvSpPr>
            <a:spLocks noChangeArrowheads="1"/>
          </p:cNvSpPr>
          <p:nvPr/>
        </p:nvSpPr>
        <p:spPr bwMode="auto">
          <a:xfrm>
            <a:off x="203200" y="184727"/>
            <a:ext cx="11785600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Wyzwolenia testamentowe </a:t>
            </a:r>
            <a:r>
              <a:rPr kumimoji="0" lang="pl-PL" alt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kumimoji="0" lang="pl-PL" altLang="pl-PL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manumissiones</a:t>
            </a:r>
            <a:r>
              <a:rPr kumimoji="0" lang="pl-PL" alt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prawa cywilnego oraz </a:t>
            </a:r>
            <a:r>
              <a:rPr kumimoji="0" lang="pl-PL" altLang="pl-PL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fideikomisarne</a:t>
            </a:r>
            <a:r>
              <a:rPr kumimoji="0" lang="pl-PL" alt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</a:t>
            </a:r>
            <a:r>
              <a:rPr kumimoji="0" lang="pl-PL" altLang="pl-PL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yspozycje</a:t>
            </a:r>
            <a:r>
              <a:rPr kumimoji="0" lang="pl-PL" alt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na temat wyzwoleńców</a:t>
            </a:r>
            <a:r>
              <a:rPr kumimoji="0" lang="pl-PL" alt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– powinności wobec dziedziców patrona – stosunki klienckie</a:t>
            </a:r>
          </a:p>
          <a:p>
            <a:pPr lvl="0">
              <a:defRPr/>
            </a:pPr>
            <a:endParaRPr lang="pl-PL" sz="280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lvl="0">
              <a:defRPr/>
            </a:pP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Ustanowienie opiekuna </a:t>
            </a:r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</a:rPr>
              <a:t>- </a:t>
            </a:r>
            <a:r>
              <a:rPr lang="pl-PL" sz="2800" i="1" dirty="0" err="1">
                <a:solidFill>
                  <a:schemeClr val="bg1"/>
                </a:solidFill>
                <a:latin typeface="Arial" panose="020B0604020202020204" pitchFamily="34" charset="0"/>
              </a:rPr>
              <a:t>tutoris</a:t>
            </a:r>
            <a:r>
              <a:rPr lang="pl-PL" sz="28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800" i="1" dirty="0" err="1">
                <a:solidFill>
                  <a:schemeClr val="bg1"/>
                </a:solidFill>
                <a:latin typeface="Arial" panose="020B0604020202020204" pitchFamily="34" charset="0"/>
              </a:rPr>
              <a:t>datio</a:t>
            </a:r>
            <a:r>
              <a:rPr lang="pl-PL" sz="2800" i="1" dirty="0">
                <a:solidFill>
                  <a:schemeClr val="bg1"/>
                </a:solidFill>
                <a:latin typeface="Arial" panose="020B0604020202020204" pitchFamily="34" charset="0"/>
              </a:rPr>
              <a:t> – tutela </a:t>
            </a:r>
            <a:r>
              <a:rPr lang="pl-PL" sz="2800" i="1" dirty="0" err="1">
                <a:solidFill>
                  <a:schemeClr val="bg1"/>
                </a:solidFill>
                <a:latin typeface="Arial" panose="020B0604020202020204" pitchFamily="34" charset="0"/>
              </a:rPr>
              <a:t>testamentaria</a:t>
            </a:r>
            <a:r>
              <a:rPr lang="pl-PL" sz="28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UWAGA</a:t>
            </a:r>
          </a:p>
          <a:p>
            <a:pPr lvl="0">
              <a:defRPr/>
            </a:pPr>
            <a:endParaRPr kumimoji="0" lang="pl-PL" altLang="pl-PL" sz="28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pl-PL" alt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Polecenie </a:t>
            </a:r>
            <a:r>
              <a:rPr lang="pl-PL" altLang="pl-P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altLang="pl-PL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modus</a:t>
            </a:r>
            <a:r>
              <a:rPr lang="pl-PL" altLang="pl-P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</a:t>
            </a:r>
            <a:r>
              <a:rPr lang="pl-PL" alt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pl-P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sporny charakter </a:t>
            </a:r>
            <a:r>
              <a:rPr lang="pl-PL" alt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  <a:endParaRPr kumimoji="0" lang="pl-PL" altLang="pl-PL" sz="2800" b="0" i="0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pl-PL" alt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klauzula </a:t>
            </a:r>
            <a:r>
              <a:rPr lang="pl-PL" altLang="pl-PL" sz="28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kodycylarna</a:t>
            </a:r>
            <a:r>
              <a:rPr lang="pl-PL" alt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oraz </a:t>
            </a:r>
            <a:r>
              <a:rPr lang="pl-PL" altLang="pl-PL" sz="28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kodycyl (</a:t>
            </a:r>
            <a:r>
              <a:rPr lang="pl-PL" altLang="pl-PL" sz="28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codicillus</a:t>
            </a:r>
            <a:r>
              <a:rPr lang="pl-PL" altLang="pl-PL" sz="28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alt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pl-PL" alt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liberalizm - potrzeby praktyki społeczeństwa żyjącego w ramach  imperium - </a:t>
            </a:r>
            <a:r>
              <a:rPr lang="pl-PL" alt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  <a:br>
              <a:rPr lang="pl-PL" alt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pl-PL" altLang="pl-PL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74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09801" y="1"/>
            <a:ext cx="7769225" cy="765175"/>
          </a:xfrm>
        </p:spPr>
        <p:txBody>
          <a:bodyPr/>
          <a:lstStyle/>
          <a:p>
            <a:pPr>
              <a:defRPr/>
            </a:pP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Interpretacja testamentu</a:t>
            </a:r>
            <a:b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</a:br>
            <a:endParaRPr lang="pl-PL" sz="28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92364" y="765176"/>
            <a:ext cx="12099636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Źródło dyspozycji – ZAWSZE zamiar testatora (</a:t>
            </a:r>
            <a:r>
              <a:rPr kumimoji="0" lang="pl-PL" sz="28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mens </a:t>
            </a:r>
            <a:r>
              <a:rPr kumimoji="0" lang="pl-PL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testatoris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Realny </a:t>
            </a:r>
            <a:r>
              <a:rPr kumimoji="0" lang="pl-PL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animus</a:t>
            </a:r>
            <a:r>
              <a:rPr kumimoji="0" lang="pl-PL" sz="28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testandi</a:t>
            </a:r>
            <a:r>
              <a:rPr kumimoji="0" lang="pl-PL" sz="28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dla Rzymian wyrażający się w słowach – </a:t>
            </a:r>
            <a:r>
              <a:rPr kumimoji="0" lang="pl-PL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ius</a:t>
            </a:r>
            <a:r>
              <a:rPr kumimoji="0" lang="pl-PL" sz="2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civile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forma wewnętrzna testamentu w postaci </a:t>
            </a:r>
            <a:r>
              <a:rPr kumimoji="0" lang="pl-PL" sz="2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verba </a:t>
            </a:r>
            <a:r>
              <a:rPr kumimoji="0" lang="pl-PL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sollemnia</a:t>
            </a:r>
            <a:endParaRPr kumimoji="0" lang="pl-PL" sz="28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Archaiczna zasada formalizmu (nie dopuszczano pierwotnie aby dyspozycji dokonywano milcząco) - </a:t>
            </a:r>
            <a:r>
              <a:rPr kumimoji="0" lang="pl-PL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Testamentum</a:t>
            </a:r>
            <a:r>
              <a:rPr kumimoji="0" lang="pl-PL" sz="2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calatis</a:t>
            </a:r>
            <a:r>
              <a:rPr kumimoji="0" lang="pl-PL" sz="2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comitiis</a:t>
            </a:r>
            <a:r>
              <a:rPr kumimoji="0" lang="pl-PL" sz="2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pl-PL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testamentum</a:t>
            </a:r>
            <a:r>
              <a:rPr kumimoji="0" lang="pl-PL" sz="2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</a:t>
            </a:r>
            <a:r>
              <a:rPr kumimoji="0" lang="pl-PL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procinctu</a:t>
            </a:r>
            <a:r>
              <a:rPr kumimoji="0" lang="pl-PL" sz="2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ustność</a:t>
            </a:r>
            <a:endParaRPr kumimoji="0" lang="pl-PL" sz="28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mancipatio</a:t>
            </a:r>
            <a:r>
              <a:rPr kumimoji="0" lang="pl-PL" sz="2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familiae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testament </a:t>
            </a:r>
            <a:r>
              <a:rPr kumimoji="0" lang="pl-PL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mancypacyjny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analogiczna rola </a:t>
            </a:r>
            <a:r>
              <a:rPr kumimoji="0" lang="pl-PL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nuncupatio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droga do stopniowego dopuszczenia interpretacji (rola </a:t>
            </a:r>
            <a:r>
              <a:rPr kumimoji="0" lang="pl-PL" sz="2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causa </a:t>
            </a:r>
            <a:r>
              <a:rPr kumimoji="0" lang="pl-PL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Curiana</a:t>
            </a:r>
            <a:r>
              <a:rPr kumimoji="0" lang="pl-PL" sz="2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milczące założenie istnienia podstawienia pospolitego): rzeczywista </a:t>
            </a:r>
            <a:r>
              <a:rPr kumimoji="0" lang="pl-PL" sz="28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wola testatora (</a:t>
            </a:r>
            <a:r>
              <a:rPr kumimoji="0" lang="pl-PL" sz="2800" b="0" i="1" u="sng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voluntas</a:t>
            </a:r>
            <a:r>
              <a:rPr kumimoji="0" lang="pl-PL" sz="2800" b="0" i="1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800" b="0" i="1" u="sng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testatoris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a nie użyte słowa (rola fideikomisów, klauzuli </a:t>
            </a:r>
            <a:r>
              <a:rPr kumimoji="0" lang="pl-PL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kodycylarnej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kodycyli) -  ewolucja 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od </a:t>
            </a:r>
            <a:r>
              <a:rPr kumimoji="0" lang="pl-PL" sz="28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verba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 </a:t>
            </a:r>
            <a:r>
              <a:rPr kumimoji="0" lang="pl-PL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voluntas</a:t>
            </a:r>
            <a:endParaRPr kumimoji="0" lang="pl-PL" sz="2800" b="0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800" b="0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778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09801" y="1"/>
            <a:ext cx="7769225" cy="549275"/>
          </a:xfrm>
        </p:spPr>
        <p:txBody>
          <a:bodyPr/>
          <a:lstStyle/>
          <a:p>
            <a:pPr>
              <a:defRPr/>
            </a:pP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Interpretacja testamentu</a:t>
            </a:r>
            <a:endParaRPr lang="pl-PL" sz="2800" dirty="0"/>
          </a:p>
        </p:txBody>
      </p:sp>
      <p:sp>
        <p:nvSpPr>
          <p:cNvPr id="27651" name="Prostokąt 2"/>
          <p:cNvSpPr>
            <a:spLocks noChangeArrowheads="1"/>
          </p:cNvSpPr>
          <p:nvPr/>
        </p:nvSpPr>
        <p:spPr bwMode="auto">
          <a:xfrm>
            <a:off x="129309" y="549275"/>
            <a:ext cx="12062691" cy="686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Reguły interpretacyjne: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plus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nuncupatum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minus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scriptum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„więcej powiedziano niż napisano” (początek 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causa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Curiana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falsa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causa non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nocet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„zła przyczyna nie szkodzi”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falsa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demonstratio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non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nocet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dyspozycja pozostaje w mocy mimo błędnego przedstawienia o charakterze nieistotnym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Exceptio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doli 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stosowano w zasadzie wtedy, gdy dziedzic był w stanie udowodnić, że testator nie dokonałby danej dyspozycji, gdyby miał pełną wiedzę o stanie rzeczy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dolus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(podstęp) 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czy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metus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(groźba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), jakie pojawiły się przy sporządzaniu lub zmianie aktu ostatniej woli -  stanowiły raczej przyczynę niegodności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Interpretacja według kryterium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subiektywnego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(najbliższego potencjalnym intencjom spadkodawcy) lub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obiektywnego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(potoczne rozumienie)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17807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09801" y="0"/>
            <a:ext cx="7769225" cy="692150"/>
          </a:xfrm>
        </p:spPr>
        <p:txBody>
          <a:bodyPr/>
          <a:lstStyle/>
          <a:p>
            <a:pPr>
              <a:defRPr/>
            </a:pP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Interpretacja testamentu</a:t>
            </a:r>
            <a:endParaRPr lang="pl-PL" sz="2800" dirty="0"/>
          </a:p>
        </p:txBody>
      </p:sp>
      <p:sp>
        <p:nvSpPr>
          <p:cNvPr id="3" name="Prostokąt 2"/>
          <p:cNvSpPr/>
          <p:nvPr/>
        </p:nvSpPr>
        <p:spPr>
          <a:xfrm>
            <a:off x="0" y="971550"/>
            <a:ext cx="1193482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Favor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testamenti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jako generalna dyrektywa interpretacyjna (przychylność dla testamentu nawet wbrew woli spadkodawcy, która mogła być niespójna)</a:t>
            </a:r>
          </a:p>
          <a:p>
            <a:pPr marR="0" lvl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Interpretacja terminów i warunków zawartych w dyspozycjach testamentowych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cautio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Muciana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UWAGA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warunki obiektywnie i absolutnie niemożliwe powinny logicznie skutkować nieważnością dyspozycji – ostatecznie zwycięża pogląd </a:t>
            </a:r>
            <a:r>
              <a:rPr kumimoji="0" lang="pl-PL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Sabinianów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aby traktować je jako nieudolne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jednolicie traktowane w prawie poklasycznym warunki niemożliwe, niemoralne i 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contra legem</a:t>
            </a:r>
          </a:p>
          <a:p>
            <a:pPr marR="0" lvl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Inne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favores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konkurencja i kazuistyczne odrębności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Favor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heredis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Favor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libertatis</a:t>
            </a:r>
            <a:endParaRPr kumimoji="0" lang="pl-PL" sz="2400" b="0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Favor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uxoris</a:t>
            </a:r>
            <a:endParaRPr kumimoji="0" lang="pl-PL" sz="2400" b="0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400" b="0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066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3D2E5B-6C03-41C1-BD16-3B7F8C047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6201"/>
            <a:ext cx="10763250" cy="1085849"/>
          </a:xfrm>
        </p:spPr>
        <p:txBody>
          <a:bodyPr/>
          <a:lstStyle/>
          <a:p>
            <a:r>
              <a:rPr lang="pl-PL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Dziedziczenie beztestamentowe – </a:t>
            </a:r>
            <a:r>
              <a:rPr lang="pl-PL" sz="3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pl-PL" sz="3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intestato</a:t>
            </a:r>
            <a:r>
              <a:rPr lang="pl-PL" sz="3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solidarność rodzinna</a:t>
            </a:r>
            <a:br>
              <a:rPr lang="pl-PL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0658BED-7E15-4F8C-BEF3-48BAA4BBC383}"/>
              </a:ext>
            </a:extLst>
          </p:cNvPr>
          <p:cNvSpPr txBox="1"/>
          <p:nvPr/>
        </p:nvSpPr>
        <p:spPr>
          <a:xfrm>
            <a:off x="0" y="534839"/>
            <a:ext cx="12001499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prawie rzymskim istniały trzy systemy dziedziczenia beztestamentowego – historyczne zmiany związane ze zmianami rodziny rzymskiej: </a:t>
            </a:r>
          </a:p>
          <a:p>
            <a:pPr marL="285750" indent="-285750">
              <a:buFontTx/>
              <a:buChar char="-"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według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civile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(rodzina agnacyjna) – agnacyjny</a:t>
            </a:r>
          </a:p>
          <a:p>
            <a:pPr marL="285750" indent="-285750">
              <a:buFontTx/>
              <a:buChar char="-"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według edyktu pretorskiego (rodzina agnacyjna z elementami kognacji) – agnacyjno-</a:t>
            </a:r>
            <a:r>
              <a:rPr lang="pl-PL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kognacyjny</a:t>
            </a:r>
            <a:endParaRPr lang="pl-P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według Nowel Justyniańskich (kognaci) – </a:t>
            </a:r>
            <a:r>
              <a:rPr lang="pl-PL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kognacyjny</a:t>
            </a:r>
            <a:endParaRPr lang="pl-P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Dziedziczenie według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civile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(Ustawa XII Tablic) – klasy dziedziczenia: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heredes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proximi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agnati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gentiles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brak dewolucji - osoba powołana do dziedziczenia w klasie wyższej, która spadku nie przyjęła, blokowała możliwość zaoferowania spadku klasie niższej – ryzyko spadku leżącego (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hereditas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iacens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oraz ryzyko zasiedzenia rzeczy wchodzących w skład spadku (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usucapio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herede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endParaRPr lang="pl-P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odrzucenie dziedziczenia syna </a:t>
            </a:r>
            <a:r>
              <a:rPr lang="pl-PL" sz="24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emacypowanego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b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884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Prostokąt 2"/>
          <p:cNvSpPr>
            <a:spLocks noChangeArrowheads="1"/>
          </p:cNvSpPr>
          <p:nvPr/>
        </p:nvSpPr>
        <p:spPr bwMode="auto">
          <a:xfrm>
            <a:off x="0" y="1"/>
            <a:ext cx="12192000" cy="747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Edykt pretorski (</a:t>
            </a:r>
            <a:r>
              <a:rPr kumimoji="0" lang="pl-PL" alt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bonorum</a:t>
            </a:r>
            <a:r>
              <a:rPr kumimoji="0" lang="pl-PL" alt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kumimoji="0" lang="pl-PL" alt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kumimoji="0" lang="pl-PL" alt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– odstąpienie od zasady jednorazowego powołania do spadku najbliżej uprawnionego: </a:t>
            </a:r>
            <a:r>
              <a:rPr kumimoji="0" lang="pl-PL" altLang="pl-PL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bonorum</a:t>
            </a:r>
            <a:r>
              <a:rPr kumimoji="0" lang="pl-PL" alt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pl-PL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kumimoji="0" lang="pl-PL" alt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ab </a:t>
            </a:r>
            <a:r>
              <a:rPr kumimoji="0" lang="pl-PL" altLang="pl-PL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intestato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ogłaszano sukcesywnie dla coraz to dalszych uprawnionych, według następujących po sobie kolejnych klas i stopni pokrewieństwa, zawsze z terminem do przyjęcia lub odrzucenia spadku 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alt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uwzględnienie kognacji oraz w pewnym stopniu więzi małżeńskich oraz zasada sukcesji klas i stopni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Dziedziczenie według prawa pretorskiego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każda z grup termin na zgłoszenie się do spadku: ostateczna forma -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edictum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perpetuum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 r.: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unde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liberii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unde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legitimi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unde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cognati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sz="24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(krewni </a:t>
            </a:r>
            <a:r>
              <a:rPr kumimoji="0" lang="pl-PL" sz="2400" b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kognacyjni</a:t>
            </a:r>
            <a:r>
              <a:rPr kumimoji="0" lang="pl-PL" sz="24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bliższego stopnia wykluczali tych dalszego stopnia- najważniejsza innowacja oraz kolejne terminy na wystąpienie o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bonorum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kumimoji="0" lang="pl-PL" sz="24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unde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vir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uxor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UWAGA: 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porządek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edyktalny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nie znosił dziedziczenia według ustawy XII Tablic (reguły)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Bona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vacantia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fiskus, wojskowi – jednostka w której służyli; duchowni - kościół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pl-PL" altLang="pl-PL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35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27" y="115889"/>
            <a:ext cx="11850255" cy="649287"/>
          </a:xfrm>
        </p:spPr>
        <p:txBody>
          <a:bodyPr/>
          <a:lstStyle/>
          <a:p>
            <a:pPr algn="l">
              <a:defRPr/>
            </a:pP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</a:rPr>
              <a:t>Porządek dziedziczenia w Nowelach justyniańskich –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</a:rPr>
              <a:t>Novellae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</a:rPr>
              <a:t>Iustiniani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</a:rPr>
              <a:t>: 117.5 (a. 542), 118 (a. 543), 127 (a. 548)- </a:t>
            </a:r>
            <a:r>
              <a:rPr lang="pl-PL" sz="2400" b="1" dirty="0">
                <a:solidFill>
                  <a:srgbClr val="FFFF00"/>
                </a:solidFill>
                <a:latin typeface="Arial" panose="020B0604020202020204" pitchFamily="34" charset="0"/>
              </a:rPr>
              <a:t>zwycięstwo kognacji</a:t>
            </a:r>
            <a:endParaRPr lang="pl-PL" sz="2400" b="1" i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-1" y="908051"/>
            <a:ext cx="1211810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9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Nowela 117.5  (a. 542) </a:t>
            </a:r>
            <a:r>
              <a:rPr kumimoji="0" lang="pl-PL" sz="1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bezposażna, uboga wdowa (</a:t>
            </a:r>
            <a:r>
              <a:rPr kumimoji="0" lang="pl-PL" sz="19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vidua</a:t>
            </a:r>
            <a:r>
              <a:rPr kumimoji="0" lang="pl-PL" sz="1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 </a:t>
            </a:r>
            <a:r>
              <a:rPr kumimoji="0" lang="pl-PL" sz="19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UWAGA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9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Nowela 118 (a. 543) z poprawkami 127 (a. 548)</a:t>
            </a:r>
            <a:r>
              <a:rPr kumimoji="0" lang="pl-PL" sz="1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NOWY porządek dziedziczenia: </a:t>
            </a:r>
            <a:r>
              <a:rPr kumimoji="0" lang="pl-PL" sz="19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TYLKO KATOLICY – HERETYCY POPRZEDNIE ZASADY</a:t>
            </a:r>
            <a:r>
              <a:rPr kumimoji="0" lang="pl-PL" sz="19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9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klasa pierwsza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zstępni (descendenci) bez różnicy płci i w kolejności stopni pokrewieństwa (zasady 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capita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stirpes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klasie druga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wstępni (ascendenci) - po połowie w liniach po ojcu i po matce oraz rodzeństwo rodzone - ewentualnie dzieci zmarłego wcześniej brata (</a:t>
            </a:r>
            <a:r>
              <a:rPr kumimoji="0" lang="pl-PL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Nov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pl-PL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Iust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127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-  z prawem reprezentacji, pod warunkiem pochodzenia z prawego małżeństwa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klasa trzecia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rodzeństwo rodzone i jego dzieci, które reprezentują swych zmarłych </a:t>
            </a:r>
            <a:r>
              <a:rPr kumimoji="0" lang="pl-PL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wstępnychi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krewni w linii bocznej – następnie rodzeństwo przyrodnie oraz jego dzieci bez różnicy, czy wspólny ze zmarłym był ojciec (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consanguinei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), czy matka (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uterini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– następnie pozostali krewni w linii bocznej (pierwszeństwo przed dalszymi, równi stopniem dziedziczyli w równych częściach) – następnie ewentualnie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unde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vir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et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uxor</a:t>
            </a:r>
            <a:endParaRPr kumimoji="0" lang="pl-PL" sz="24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Powołanie następowało według zasad sukcesji klas i stopni pokrewieństwa. </a:t>
            </a:r>
          </a:p>
        </p:txBody>
      </p:sp>
    </p:spTree>
    <p:extLst>
      <p:ext uri="{BB962C8B-B14F-4D97-AF65-F5344CB8AC3E}">
        <p14:creationId xmlns:p14="http://schemas.microsoft.com/office/powerpoint/2010/main" val="3181963051"/>
      </p:ext>
    </p:extLst>
  </p:cSld>
  <p:clrMapOvr>
    <a:masterClrMapping/>
  </p:clrMapOvr>
</p:sld>
</file>

<file path=ppt/theme/theme1.xml><?xml version="1.0" encoding="utf-8"?>
<a:theme xmlns:a="http://schemas.openxmlformats.org/drawingml/2006/main" name="7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1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7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8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— Zapraszamy!</Template>
  <TotalTime>4018</TotalTime>
  <Words>1838</Words>
  <Application>Microsoft Office PowerPoint</Application>
  <PresentationFormat>Panoramiczny</PresentationFormat>
  <Paragraphs>150</Paragraphs>
  <Slides>14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14</vt:i4>
      </vt:variant>
    </vt:vector>
  </HeadingPairs>
  <TitlesOfParts>
    <vt:vector size="24" baseType="lpstr">
      <vt:lpstr>Arial</vt:lpstr>
      <vt:lpstr>Calibri</vt:lpstr>
      <vt:lpstr>Tahoma</vt:lpstr>
      <vt:lpstr>Times New Roman</vt:lpstr>
      <vt:lpstr>7_Motyw pakietu Office</vt:lpstr>
      <vt:lpstr>11_Motyw pakietu Office</vt:lpstr>
      <vt:lpstr>17_Motyw pakietu Office</vt:lpstr>
      <vt:lpstr>8_Motyw pakietu Office</vt:lpstr>
      <vt:lpstr>1_Motyw pakietu Office</vt:lpstr>
      <vt:lpstr>3_Motyw pakietu Office</vt:lpstr>
      <vt:lpstr>Prawo rzymskie – Spadki II</vt:lpstr>
      <vt:lpstr> Fideikomisy - zapisy powiernicze </vt:lpstr>
      <vt:lpstr>Prezentacja programu PowerPoint</vt:lpstr>
      <vt:lpstr>Interpretacja testamentu </vt:lpstr>
      <vt:lpstr>Interpretacja testamentu</vt:lpstr>
      <vt:lpstr>Interpretacja testamentu</vt:lpstr>
      <vt:lpstr>Dziedziczenie beztestamentowe – ab intestato – solidarność rodzinna </vt:lpstr>
      <vt:lpstr>Prezentacja programu PowerPoint</vt:lpstr>
      <vt:lpstr> Porządek dziedziczenia w Nowelach justyniańskich – Novellae Iustiniani: 117.5 (a. 542), 118 (a. 543), 127 (a. 548)- zwycięstwo kognacji</vt:lpstr>
      <vt:lpstr>Dziedziczenie przeciwtestamentowe – contra tabulas: instytucjonalny wyraz interpretacji testamentu w zgodzie z zasadą solidarności rodzinnej (początkowo formalna – ochrona przed pominięciem przy wydziedziczeniu): bonorum possessio contra tabulas</vt:lpstr>
      <vt:lpstr>Dziedziczenie przeciwtestamentowe</vt:lpstr>
      <vt:lpstr>NABYCIE SPADKU</vt:lpstr>
      <vt:lpstr>Ograniczenie odpowiedzialność za długi spadkowe – poza actio doli, exceptio doli, in metum restitutio </vt:lpstr>
      <vt:lpstr>Kolejny wykład: Posiadanie i prawa rzeczowe (wskazówki bibliograficzne)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rzymskie – prawo spadkowe III; prawo rzeczowe I</dc:title>
  <dc:creator>Jacek Wiewiorowski</dc:creator>
  <cp:keywords/>
  <cp:lastModifiedBy>Jacek Wiewiorowski</cp:lastModifiedBy>
  <cp:revision>159</cp:revision>
  <dcterms:created xsi:type="dcterms:W3CDTF">2017-05-14T14:02:22Z</dcterms:created>
  <dcterms:modified xsi:type="dcterms:W3CDTF">2022-11-23T16:01:50Z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TM10001108</vt:lpwstr>
  </property>
</Properties>
</file>