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14" r:id="rId2"/>
    <p:sldId id="313" r:id="rId3"/>
    <p:sldId id="260" r:id="rId4"/>
    <p:sldId id="320" r:id="rId5"/>
    <p:sldId id="261" r:id="rId6"/>
    <p:sldId id="321" r:id="rId7"/>
    <p:sldId id="262" r:id="rId8"/>
    <p:sldId id="263" r:id="rId9"/>
    <p:sldId id="264" r:id="rId10"/>
    <p:sldId id="322" r:id="rId11"/>
    <p:sldId id="265" r:id="rId12"/>
    <p:sldId id="266" r:id="rId13"/>
    <p:sldId id="267" r:id="rId14"/>
    <p:sldId id="268" r:id="rId15"/>
    <p:sldId id="270" r:id="rId16"/>
    <p:sldId id="324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E46A4-F1F9-40D7-BFFD-E93A7B9DF57A}" type="datetimeFigureOut">
              <a:rPr lang="pl-PL" smtClean="0"/>
              <a:t>04.06.2019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8D846-EFF9-472A-8EBD-210963B0AE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616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179470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10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9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74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6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3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03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6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3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45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9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8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27082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cek.wiewiorowski@prawo.ug.edu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1"/>
            <a:ext cx="7772400" cy="1052513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Prawo </a:t>
            </a:r>
            <a:r>
              <a:rPr lang="pl-PL" sz="3200">
                <a:latin typeface="Arial" panose="020B0604020202020204" pitchFamily="34" charset="0"/>
                <a:cs typeface="Arial" panose="020B0604020202020204" pitchFamily="34" charset="0"/>
              </a:rPr>
              <a:t>rzymskie </a:t>
            </a:r>
            <a:r>
              <a:rPr lang="pl-PL" sz="3200" smtClean="0">
                <a:latin typeface="Arial" panose="020B0604020202020204" pitchFamily="34" charset="0"/>
                <a:cs typeface="Arial" panose="020B0604020202020204" pitchFamily="34" charset="0"/>
              </a:rPr>
              <a:t>– prawo zobowiązań II</a:t>
            </a:r>
            <a:endParaRPr lang="pl-P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06401" y="1052514"/>
            <a:ext cx="9686926" cy="5545137"/>
          </a:xfrm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dr hab. Jacek Wiewiorowski, profesor nadzwyczajny 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Kierownik Zakładu Prawa Rzymskiego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Dyżur: wtorek, godz. 15.00-15.45, sala 4039 </a:t>
            </a:r>
            <a:r>
              <a:rPr lang="pl-PL" sz="2000" dirty="0" err="1"/>
              <a:t>WPiA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				środa, godz. 10.00-10.45, sala 4039 </a:t>
            </a:r>
            <a:r>
              <a:rPr lang="pl-PL" sz="2000" dirty="0" err="1" smtClean="0"/>
              <a:t>WPiA</a:t>
            </a:r>
            <a:endParaRPr lang="pl-PL" sz="2000" dirty="0" smtClean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 smtClean="0"/>
              <a:t>Kontakt</a:t>
            </a:r>
            <a:r>
              <a:rPr lang="pl-PL" sz="2000" dirty="0"/>
              <a:t>:</a:t>
            </a:r>
            <a:endParaRPr lang="it-IT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sz="2000" dirty="0"/>
              <a:t>Telefon: +48 58 523 29 50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sz="2000" dirty="0"/>
              <a:t>E-mail: </a:t>
            </a:r>
            <a:r>
              <a:rPr lang="it-IT" sz="2000" dirty="0">
                <a:hlinkClick r:id="rId3"/>
              </a:rPr>
              <a:t>jacek.wiewiorowski@prawo.ug.edu.pl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E-mail do sekretariatu: sekretariat04@prawo.ug.edu.pl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Telefon do sekretariatu: +48 58 523 28 51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Strona Zakładu Prawa Rzymskiego:  http://www.praworzymskie.ug.edu.pl/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Dalsze informacje: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http://prawo.ug.edu.pl/pracownik/59485/jacek_wiewiorowski</a:t>
            </a:r>
          </a:p>
        </p:txBody>
      </p:sp>
    </p:spTree>
    <p:extLst>
      <p:ext uri="{BB962C8B-B14F-4D97-AF65-F5344CB8AC3E}">
        <p14:creationId xmlns:p14="http://schemas.microsoft.com/office/powerpoint/2010/main" val="20532040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1" y="424873"/>
            <a:ext cx="10972799" cy="5702877"/>
          </a:xfrm>
        </p:spPr>
        <p:txBody>
          <a:bodyPr/>
          <a:lstStyle/>
          <a:p>
            <a:pPr marL="285750" lvl="0" indent="-285750" algn="just">
              <a:buFontTx/>
              <a:buChar char="-"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pl-PL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Zobowiązania dopuszczające wybór między różnymi postaciami świadczenia</a:t>
            </a:r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 algn="just"/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Koncepcja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rodzaju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genus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dopuszczenie możliwości umorzenia zobowiązania poprzez wybór jednego spośród kilku istotnie różniących się obiektów – gdy brak postanowień, wybór dłużnika lub tylko świadczenie możliwe –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alternativa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(zobowiązanie przemienne)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uogólnienie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(np. art. 365 k.c.; analogicznie niezależnie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law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lvl="0" indent="0" algn="just"/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dopuszczenie wyboru przedmiotu świadczenia wyłącznie przez dłużnika –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facultas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alternativa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upoważnienie przemienne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lvl="0" indent="0" algn="just"/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uogólnienie według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oraz niezawiniona niemożliwość spełnienia podstawowego świadczenia prowadzi do umorzenia zobowiązania (przepisy szczególne w kodeksach, np. obdarowany może wykonać obowiązek alimentacji względem darczyńcy w niedostatku przez świadczenie pieniężne lub zwrot darowizny (np. art. 897 k.c.)</a:t>
            </a:r>
          </a:p>
          <a:p>
            <a:pPr marL="285750" lvl="0" indent="-285750" algn="just">
              <a:buFontTx/>
              <a:buChar char="-"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415876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091" y="1"/>
            <a:ext cx="11591636" cy="6858000"/>
          </a:xfrm>
        </p:spPr>
        <p:txBody>
          <a:bodyPr/>
          <a:lstStyle/>
          <a:p>
            <a:pPr marL="0" indent="0" algn="just"/>
            <a:r>
              <a:rPr lang="pl-PL" sz="1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Umorzenie </a:t>
            </a:r>
            <a:r>
              <a:rPr lang="pl-PL" sz="1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</a:p>
          <a:p>
            <a:pPr marL="0" indent="0" algn="just"/>
            <a:r>
              <a:rPr lang="pl-PL" sz="18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datio</a:t>
            </a:r>
            <a:r>
              <a:rPr lang="pl-PL" sz="18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l-PL" sz="18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solutum</a:t>
            </a:r>
            <a:r>
              <a:rPr lang="pl-PL" sz="1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umorzenie przez inne świadczenie</a:t>
            </a:r>
            <a:r>
              <a:rPr lang="pl-PL" sz="1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nazwa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6.30.22.6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531]– uogólnienie: </a:t>
            </a:r>
            <a:r>
              <a:rPr lang="pl-PL" sz="18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1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18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dłużnik za zgodą wierzyciela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świadczy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coś innego, niż to, co powinien zgodnie z treścią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zobowiązania; zgoda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wyklucza możliwość późniejszego dochodzenia przewidzianego treścią zobowiązania świadczenia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(jednomyślność jurysprudencji: G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3.168): </a:t>
            </a:r>
            <a:r>
              <a:rPr lang="pl-PL" sz="18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 zaakceptowany </a:t>
            </a:r>
            <a:r>
              <a:rPr lang="pl-PL" sz="1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przyjęty przez </a:t>
            </a:r>
            <a:r>
              <a:rPr lang="pl-PL" sz="18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wierzyciela </a:t>
            </a:r>
            <a:r>
              <a:rPr lang="pl-PL" sz="1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nowy przedmiot został później odebrany przez osobę trzecią, która miała do niego prawo </a:t>
            </a:r>
            <a:r>
              <a:rPr lang="pl-PL" sz="18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rzeczowe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(np. rzecz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zastawiona):  rodzaj sprzedaży uzasadniającej odpowiedzialność dłużnika za wady towaru (D.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13.7.24pr.)</a:t>
            </a:r>
          </a:p>
          <a:p>
            <a:pPr marL="0" indent="0" algn="just"/>
            <a:r>
              <a:rPr lang="pl-PL" sz="1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interpretacja </a:t>
            </a:r>
            <a:r>
              <a:rPr lang="pl-PL" sz="1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contrario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1243; wprost - art. 453 k.c. za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BGB: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wzorowany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kontrakcie sprzedaży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mechanizm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wierzyciela </a:t>
            </a:r>
          </a:p>
          <a:p>
            <a:pPr marL="0" indent="0" algn="just"/>
            <a:r>
              <a:rPr lang="pl-PL" sz="1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Zwolnienie z długu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/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III w. p.n.e. konieczność formalnego przyjęcia długu</a:t>
            </a:r>
            <a:r>
              <a:rPr lang="pl-PL" sz="1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(stosowane do zwalniania nawet gdy nie spełnił świadczenia – w prawie klasycznym) ale </a:t>
            </a:r>
            <a:r>
              <a:rPr lang="pl-PL" sz="18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stipulatio</a:t>
            </a:r>
            <a:r>
              <a:rPr lang="pl-PL" sz="1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18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acceptilatio</a:t>
            </a:r>
            <a:r>
              <a:rPr lang="pl-PL" sz="1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nieformalne </a:t>
            </a:r>
            <a:r>
              <a:rPr lang="pl-PL" sz="18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contrarius</a:t>
            </a:r>
            <a:r>
              <a:rPr lang="pl-PL" sz="1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actus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najważniejsza: </a:t>
            </a:r>
            <a:r>
              <a:rPr lang="pl-PL" sz="18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consensus</a:t>
            </a:r>
            <a:r>
              <a:rPr lang="pl-PL" sz="1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18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contrarius</a:t>
            </a:r>
            <a:r>
              <a:rPr lang="pl-PL" sz="1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consensus</a:t>
            </a:r>
            <a:endParaRPr lang="pl-PL" sz="18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ogólnienie: umowa o zwolnienie z długu w prawie skodyfikowanym – np. art. 508 k.c. a </a:t>
            </a:r>
            <a:r>
              <a:rPr lang="pl-PL" sz="18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pl-PL" sz="1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law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jako darowizna</a:t>
            </a:r>
          </a:p>
          <a:p>
            <a:pPr marL="0" indent="0" algn="just"/>
            <a:r>
              <a:rPr lang="pl-PL" sz="1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Odnowienie (</a:t>
            </a:r>
            <a:r>
              <a:rPr lang="pl-PL" sz="18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novatio</a:t>
            </a:r>
            <a:r>
              <a:rPr lang="pl-PL" sz="1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buFontTx/>
              <a:buChar char="-"/>
            </a:pP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drodze wymiany pytania i odpowiedzi wierzyciel uwalniał dłużnika od dotychczasowego zobowiązania, a zamiast niego powstawało nowe, odróżniające się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czymś (też osobą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wierzyciela lub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dłużnika). </a:t>
            </a:r>
            <a:r>
              <a:rPr lang="pl-PL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Szczególny rodzaj: </a:t>
            </a:r>
            <a:r>
              <a:rPr lang="pl-PL" sz="16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stipulatio</a:t>
            </a:r>
            <a:r>
              <a:rPr lang="pl-PL" sz="16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Aquiliana</a:t>
            </a:r>
            <a:r>
              <a:rPr lang="pl-PL" sz="16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1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wierzyciel i dłużnik </a:t>
            </a:r>
            <a:r>
              <a:rPr lang="pl-PL" sz="1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zmieniali wszelkie </a:t>
            </a:r>
            <a:r>
              <a:rPr lang="pl-PL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długi w jedno zobowiązanie, aby następnie </a:t>
            </a:r>
            <a:r>
              <a:rPr lang="pl-PL" sz="1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umorzyć </a:t>
            </a:r>
            <a:r>
              <a:rPr lang="pl-PL" sz="1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przez zwolnienie z </a:t>
            </a:r>
            <a:r>
              <a:rPr lang="pl-PL" sz="1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długu.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18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zasy po recepcji: spadek znaczenia z uwagi na rozwój dopuszczalności cesji wierzytelności - Kodyfikacje: różne rozwiązania – </a:t>
            </a:r>
            <a:r>
              <a:rPr lang="pl-PL" sz="1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1271 i in. </a:t>
            </a:r>
            <a:r>
              <a:rPr lang="pl-PL" sz="18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l-PL" sz="18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(model rzymski </a:t>
            </a:r>
            <a:r>
              <a:rPr lang="pl-PL" sz="1800" b="1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novatio</a:t>
            </a:r>
            <a:r>
              <a:rPr lang="pl-PL" sz="18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art. 506 k.c.; BGB brak regulacji </a:t>
            </a:r>
          </a:p>
          <a:p>
            <a:pPr marL="0" indent="0" algn="just"/>
            <a:endParaRPr lang="pl-PL" sz="18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l-PL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18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063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091" y="1"/>
            <a:ext cx="11591636" cy="6858000"/>
          </a:xfrm>
        </p:spPr>
        <p:txBody>
          <a:bodyPr/>
          <a:lstStyle/>
          <a:p>
            <a:pPr marL="0" indent="0" algn="just"/>
            <a:r>
              <a:rPr lang="pl-PL" sz="19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Potrącenie (</a:t>
            </a:r>
            <a:r>
              <a:rPr lang="pl-PL" sz="19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compensatio</a:t>
            </a:r>
            <a:r>
              <a:rPr lang="pl-PL" sz="19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/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Definicja III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 „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wzajemne potrącenie długów i wierzytelności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”: </a:t>
            </a:r>
            <a:r>
              <a:rPr lang="pl-PL" sz="19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compensatio</a:t>
            </a:r>
            <a:r>
              <a:rPr lang="pl-PL" sz="19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l-PL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debiti</a:t>
            </a:r>
            <a:r>
              <a:rPr lang="pl-PL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sz="19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</a:t>
            </a:r>
            <a:r>
              <a:rPr lang="pl-PL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</a:t>
            </a:r>
            <a:r>
              <a:rPr lang="pl-PL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pl-PL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cotributio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(D. 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16.2.1 </a:t>
            </a:r>
            <a:r>
              <a:rPr lang="pl-PL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Modestinus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cel: uproszczenie obrotu</a:t>
            </a:r>
          </a:p>
          <a:p>
            <a:pPr marL="0" indent="0" algn="just"/>
            <a:r>
              <a:rPr lang="pl-PL" sz="19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kwestia przymusowości potrącenia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 algn="just">
              <a:buFontTx/>
              <a:buChar char="-"/>
            </a:pP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zawsze zobowiązania </a:t>
            </a:r>
            <a:r>
              <a:rPr lang="pl-PL" sz="19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19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uwzględnienie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wzajemnego potrącenia 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należało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obowiązków 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sędziego (jurysprudencja klasyczna) – inne zobowiązania stopniowo akceptowane do II w. </a:t>
            </a:r>
          </a:p>
          <a:p>
            <a:pPr marL="0" indent="0" algn="just"/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etapy: </a:t>
            </a:r>
            <a:r>
              <a:rPr lang="pl-PL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ochrona </a:t>
            </a:r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wierzytelności przysługujących bankierowi i nabywcy majątku z </a:t>
            </a:r>
            <a:r>
              <a:rPr lang="pl-PL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licytacji; możliwość </a:t>
            </a:r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wnioskowania do pretora o odmowę przyznania skargi nieuwzględniającej </a:t>
            </a:r>
            <a:r>
              <a:rPr lang="pl-PL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potrącenia; dopuszczenie </a:t>
            </a:r>
            <a:r>
              <a:rPr lang="pl-PL" sz="16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exceptio</a:t>
            </a:r>
            <a:r>
              <a:rPr lang="pl-PL" sz="1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doli</a:t>
            </a:r>
            <a:r>
              <a:rPr lang="pl-PL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przeciwko </a:t>
            </a:r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takiej </a:t>
            </a:r>
            <a:r>
              <a:rPr lang="pl-PL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skardze</a:t>
            </a:r>
          </a:p>
          <a:p>
            <a:pPr marL="0" indent="0" algn="just"/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just"/>
            <a:r>
              <a:rPr lang="pl-PL" sz="19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Potrącenie z mocy prawa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19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ipso iure - 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ujednolicone i uporządkowane za Justyniana I): </a:t>
            </a:r>
          </a:p>
          <a:p>
            <a:pPr algn="just">
              <a:buFontTx/>
              <a:buChar char="-"/>
            </a:pP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potrącenie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obejmuje z mocy prawa wszystkie skargi, z wyjątkiem przysługującej oddającemu 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depozyt </a:t>
            </a:r>
          </a:p>
          <a:p>
            <a:pPr marL="0" indent="0" algn="just"/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(I. 4.6.30) oraz zasada, że dotyczyła wierzytelności wymagalnych, jednorodzajowych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budzących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istotnych wątpliwości 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(C. 4.31.14 – a. 531) </a:t>
            </a:r>
          </a:p>
          <a:p>
            <a:pPr algn="just">
              <a:buFontTx/>
              <a:buChar char="-"/>
            </a:pPr>
            <a:endParaRPr lang="pl-PL" sz="1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19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Kontrowersje w okresie po XI w.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strona musi w procesie powołać się na potrącenie, aby z niego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skorzystać?</a:t>
            </a:r>
          </a:p>
          <a:p>
            <a:pPr marL="285750" indent="-285750" algn="just">
              <a:buFontTx/>
              <a:buChar char="-"/>
            </a:pP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potrącenie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następuje niezależnie od działań stron, jeśli wystąpią dwie podlegające mu zgodnie z prawem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wierzytelności (glosator </a:t>
            </a:r>
            <a:r>
              <a:rPr lang="pl-PL" sz="1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Martinus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art. 1290 </a:t>
            </a:r>
            <a:r>
              <a:rPr lang="pl-PL" sz="1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285750" indent="-285750" algn="just">
              <a:buFontTx/>
              <a:buChar char="-"/>
            </a:pP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oświadczenie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strony o dokonaniu potrącenia jest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konieczne (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Azo </a:t>
            </a:r>
            <a:r>
              <a:rPr lang="pl-PL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Porcius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XIII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388 BGB i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nim aktualne brzmienie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499 k.c.)</a:t>
            </a:r>
          </a:p>
        </p:txBody>
      </p:sp>
    </p:spTree>
    <p:extLst>
      <p:ext uri="{BB962C8B-B14F-4D97-AF65-F5344CB8AC3E}">
        <p14:creationId xmlns:p14="http://schemas.microsoft.com/office/powerpoint/2010/main" val="2540897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091" y="378691"/>
            <a:ext cx="11591636" cy="6479310"/>
          </a:xfrm>
        </p:spPr>
        <p:txBody>
          <a:bodyPr/>
          <a:lstStyle/>
          <a:p>
            <a:pPr marL="0" indent="0" algn="just"/>
            <a:r>
              <a:rPr lang="pl-PL" sz="21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 </a:t>
            </a:r>
            <a:r>
              <a:rPr lang="pl-PL" sz="21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debitoris</a:t>
            </a:r>
            <a:r>
              <a:rPr lang="pl-PL" sz="21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(zwłoka dłużnika)</a:t>
            </a:r>
            <a:r>
              <a:rPr lang="pl-PL" sz="21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nie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spełnił świadczenia we właściwym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czasie – kazuistyka jurysprudencji rzymskiej: świadomość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dłużnika uchybienia terminowi i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wezwanie wierzyciela 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uogólnione w tradycji romanistycznej jako zawinione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opóźnienie w spełnieniu 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świadczenia</a:t>
            </a:r>
          </a:p>
          <a:p>
            <a:pPr marL="0" indent="0" algn="just"/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domniemanie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winy w przypadkach, gdy prawo – stosownie do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antycznego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prawa rzymskiego – nie wymagało wyraźnie wezwania dłużnika do spełnienia świadczenia </a:t>
            </a:r>
            <a:endParaRPr lang="pl-PL" sz="2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Odmienności prawa skodyfikowanego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1139 </a:t>
            </a:r>
            <a:r>
              <a:rPr lang="pl-PL" sz="1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§ 286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BGB - wezwanie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dłużnika do świadczenia jest konieczną przesłanką popadnięcia przez niego w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zwłokę; art. 476 k.c.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wezwanie dłużnika za konieczną przesłankę zwłoki tylko wtedy, gdy termin świadczenia nie jest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oznaczony</a:t>
            </a:r>
          </a:p>
          <a:p>
            <a:pPr marL="0" indent="0" algn="just"/>
            <a:endParaRPr lang="pl-PL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1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Skutek zwłoki: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odpowiedzialności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także wtedy, gdy po popadnięciu przez niego w zwłokę świadczenie stało się niemożliwe do spełnienia z przyczyn przez niego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niezawinionych (D. 30.47.6); zobowiązanie pieniężne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obowiązek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zapłacenia przez dłużnika odsetek za czas zwłoki (G.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2.280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pl-PL" sz="2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18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18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uprawnienie do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odsetek: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wszystkie zobowiązania pieniężne; prawo do odszkodowania i poszerzenie odpowiedzialności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dłużnika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sporne w sytuacji, gdy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terminowe wykonanie zobowiązania nie zapobiegłoby utracie przedmiotu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świadczenia). </a:t>
            </a:r>
          </a:p>
          <a:p>
            <a:pPr marL="0" indent="0" algn="just"/>
            <a:r>
              <a:rPr lang="pl-PL" sz="18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skodyfikowane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analogicznie,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wyłączeniem </a:t>
            </a:r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odpowiedzialności dłużnika za siłę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wyższą (</a:t>
            </a:r>
            <a:r>
              <a:rPr lang="pl-PL" sz="1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maior)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np. art. 477-478 k.c.</a:t>
            </a:r>
          </a:p>
          <a:p>
            <a:pPr marL="0" indent="0" algn="just"/>
            <a:endParaRPr lang="pl-PL" sz="2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/>
            <a:endParaRPr lang="pl-PL" sz="21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7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091" y="452581"/>
            <a:ext cx="11286836" cy="6405419"/>
          </a:xfrm>
        </p:spPr>
        <p:txBody>
          <a:bodyPr/>
          <a:lstStyle/>
          <a:p>
            <a:pPr marL="0" indent="0" algn="just"/>
            <a:endParaRPr lang="pl-PL" sz="21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87928" y="378691"/>
            <a:ext cx="1155469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 </a:t>
            </a:r>
            <a:r>
              <a:rPr lang="pl-PL" sz="22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creditoris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(zwłoka wierzyciela)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bezczynność wierzyciela, </a:t>
            </a:r>
            <a:r>
              <a:rPr lang="pl-PL" sz="22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skutkująca zmniejszeniem </a:t>
            </a:r>
            <a:r>
              <a:rPr lang="pl-PL" sz="2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zakresu odpowiedzialności odszkodowawczej dłużnika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Dłużnik mógł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domagać się zwrotu wydatków i naprawienia szkody wywołanej tym, że musiał dłużej zachować przedmiot świadczenia. W przypadku świadczenia pieniężnego dłużnik mógł złożyć całą należną wierzycielowi sumę do depozytu – podstawa do zwolnienia dłużnika ze zobowiązania (C. 8.42.9 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a. 286) </a:t>
            </a:r>
            <a:endParaRPr lang="pl-PL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200" i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200" i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0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pojęcie 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creditoris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ujęto systematycznie jako logiczne przeciwieństwo 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debitoris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związano zwłokę z winą wierzyciela (jak w przypadku zwłoki dłużnika)</a:t>
            </a:r>
          </a:p>
          <a:p>
            <a:pPr algn="just"/>
            <a:endParaRPr lang="pl-PL" sz="20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skodyfikowane: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ozbieżności co do tego, czy zwłoka wierzyciela może prowadzić do umorzenia zobowiązania poprzez złożenie świadczenia pieniężnego do depozytu, oraz czy zakłada ona winę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wierzyciela</a:t>
            </a:r>
          </a:p>
          <a:p>
            <a:pPr algn="just"/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Art.. 1257 </a:t>
            </a:r>
            <a:r>
              <a:rPr lang="pl-P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brak regulacji: w przypadku odmowy przyjęcia płatności przez wierzyciela dłużnik staje się wolny od zobowiązania, o ile złożył świadczenie pieniężne do depozytu</a:t>
            </a:r>
          </a:p>
          <a:p>
            <a:pPr algn="just"/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293 BGB – regulacja popadnięcia w zwłokę przez wierzyciela, które jest niezależne od jego winy</a:t>
            </a:r>
          </a:p>
          <a:p>
            <a:pPr algn="just"/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art. 486 § 2 k.c. – regulacja sytuacji, gdy wierzyciel odmówił przyjęcia świadczenia bez uzasadnionego powodu</a:t>
            </a:r>
          </a:p>
        </p:txBody>
      </p:sp>
    </p:spTree>
    <p:extLst>
      <p:ext uri="{BB962C8B-B14F-4D97-AF65-F5344CB8AC3E}">
        <p14:creationId xmlns:p14="http://schemas.microsoft.com/office/powerpoint/2010/main" val="2941808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091" y="1"/>
            <a:ext cx="11286836" cy="6858000"/>
          </a:xfrm>
        </p:spPr>
        <p:txBody>
          <a:bodyPr/>
          <a:lstStyle/>
          <a:p>
            <a:pPr marL="0" indent="0" algn="just"/>
            <a:endParaRPr lang="pl-PL" sz="21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0" y="1"/>
            <a:ext cx="11942618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Odpowiedzialność za wyrządzoną </a:t>
            </a:r>
            <a:r>
              <a:rPr lang="pl-PL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szkodę z powodu deliktu i umowy</a:t>
            </a:r>
            <a:endParaRPr lang="pl-PL" sz="24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reakcji, w postaci odpowiedzialności obiektywnej zbiorowej (</a:t>
            </a:r>
            <a:r>
              <a:rPr lang="pl-PL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współrodowcy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jednanie/autorytet i ekspiacja lub w przypadków skrajnych </a:t>
            </a:r>
            <a:r>
              <a:rPr lang="pl-PL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zachowań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ostracyzm/wygnanie-śmierć) </a:t>
            </a:r>
          </a:p>
          <a:p>
            <a:pPr lvl="0" algn="just"/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przez indywidualizację (rola organizacji społecznej opartej na rodzinie pod władzą 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pater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familias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według zasady talionu a następnie za pośrednictwem autorytetu publicznego) </a:t>
            </a:r>
          </a:p>
          <a:p>
            <a:pPr lvl="0" algn="just"/>
            <a:endParaRPr lang="pl-PL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defRPr/>
            </a:pP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sformułowania ogólnych zasad i przesłanek odpowiedzialności indywidualnej opartej przede wszystkim na kryterium subiektywnym – wina - </a:t>
            </a:r>
            <a:r>
              <a:rPr lang="pl-PL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moralność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 jej początki) – kwestionowanie odpowiedzialności jednostki za okoliczności zewnętrzne,  wpływające na działania człowieka: </a:t>
            </a:r>
            <a:r>
              <a:rPr lang="pl-PL" sz="20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maior, vis </a:t>
            </a:r>
            <a:r>
              <a:rPr lang="pl-PL" sz="20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divina</a:t>
            </a:r>
            <a:r>
              <a:rPr lang="pl-PL" sz="20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casus </a:t>
            </a:r>
            <a:r>
              <a:rPr lang="pl-PL" sz="20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fortuitus</a:t>
            </a:r>
            <a:endParaRPr lang="pl-PL" sz="2000" b="1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defRPr/>
            </a:pPr>
            <a:endParaRPr lang="pl-PL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szczególna rola interpretacji </a:t>
            </a:r>
            <a:r>
              <a:rPr lang="pl-PL" sz="2400" b="1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400" b="1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Aquilia</a:t>
            </a:r>
            <a:r>
              <a:rPr lang="pl-PL" sz="2400" b="1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zakresie deliktów oraz w przypadku kontraktów – odpowiedzialność za szkodę z tytułu niewykonania lub nienależytego wykonania umowy, chronionego w zakresie skarg </a:t>
            </a:r>
            <a:r>
              <a:rPr lang="pl-PL" sz="2400" b="1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2400" b="1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endParaRPr lang="pl-PL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l-PL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l-PL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l-PL" sz="24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kumimoji="0" lang="pl-PL" sz="24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65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7017" y="92364"/>
            <a:ext cx="1194261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Indywidualny charakter zobowiązań w prawie 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rzymskim (rola centralnej postaci dla </a:t>
            </a:r>
            <a:r>
              <a:rPr kumimoji="0" lang="pl-PL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prorządku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prawnego</a:t>
            </a:r>
            <a:r>
              <a:rPr kumimoji="0" lang="pl-PL" sz="22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</a:t>
            </a:r>
            <a:r>
              <a:rPr kumimoji="0" lang="pl-PL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pater </a:t>
            </a:r>
            <a:r>
              <a:rPr kumimoji="0" lang="pl-PL" sz="2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familias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reguła, wykluczająca skuteczne prawnie przyrzeczenie świadczenia na rzecz osoby innej niż wierzyciel (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alteri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stipulari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nemo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potest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(D. 45.1.38.17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Wierzyciel nie ma korzyści majątkowej z tego powodu, że inna osoba ma coś dostać i stąd brak podstaw, by w takiej sytuacji przyznać wierzycielowi skargę o wykonanie zobowiązania  (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analogicznie też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common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law)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przełamywanie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zasady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alteri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stipulari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nemo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potest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przyznawanie osobie trzeciej skargi wzorowanej na skardze wierzyciela (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utilis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– rozszerzany katalog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Odmienności w tradycji romanistycznej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analogicznie do tradycji rzymskiej prawo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recypowane do XVI w.:  wyjątki np. w odniesieniu do zobowiązań „osób publicznych”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odejście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nurt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prawnonaturalny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umowa służąca urzeczywistnieniu tej korzyści może kreować prawo określonej osoby trzeciej (Grotius, De iure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belli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II 11.11) – J.R.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Pothier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 art. 1121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c.c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pl-PL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Pandektystyka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krytyka ale ostatecznie aprobata dopuszczalności - § 328 ust. 1 BGB, i stąd art. 393 § 1 k.c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13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7165" y="-314035"/>
            <a:ext cx="10751126" cy="6441786"/>
          </a:xfrm>
        </p:spPr>
        <p:txBody>
          <a:bodyPr/>
          <a:lstStyle/>
          <a:p>
            <a:pPr marL="0" lvl="0" indent="0" algn="just"/>
            <a:endParaRPr lang="pl-PL" sz="23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pl-PL" sz="23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rzymskie: nominalizm deliktowy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(rozszerzanie katalogu w prawie pretorskim i twórcza interpretacja jurystów: zwłaszcza 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Aquilia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generalna klauzula deliktowa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(korzenie: chrześcijańska koncepcja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peccatum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i postulaty </a:t>
            </a:r>
            <a:r>
              <a:rPr lang="pl-PL" sz="2300" dirty="0" err="1">
                <a:latin typeface="Arial" panose="020B0604020202020204" pitchFamily="34" charset="0"/>
                <a:cs typeface="Arial" panose="020B0604020202020204" pitchFamily="34" charset="0"/>
              </a:rPr>
              <a:t>prawnonaturalne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– art. 1382 </a:t>
            </a:r>
            <a:r>
              <a:rPr lang="pl-PL" sz="2300" dirty="0" err="1"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., 415 k.c.) - kwestionowana (R. </a:t>
            </a:r>
            <a:r>
              <a:rPr lang="pl-PL" sz="2300" dirty="0" err="1">
                <a:latin typeface="Arial" panose="020B0604020202020204" pitchFamily="34" charset="0"/>
                <a:cs typeface="Arial" panose="020B0604020202020204" pitchFamily="34" charset="0"/>
              </a:rPr>
              <a:t>Ihering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– niepewność): § 823 BGB – nominalizm (kwestionowany w orzecznictwie); nominalizm - 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law of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torts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endParaRPr lang="pl-PL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pl-PL" sz="23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23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rawo rzymskie: nominalizm kontraktowy: 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pacta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vestita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– pacta nuda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- poszerzany katalog umów (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contracti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nominati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contracti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innominati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synallagma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wzajemność; 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rola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stipulatio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swoboda umów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(korzenie: chrześcijaństwo i </a:t>
            </a:r>
            <a:r>
              <a:rPr lang="pl-P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kanoniczna zasada 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pacta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quantumcunque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nuda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servanda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3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Decretalia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Gregorii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IX 10.35 </a:t>
            </a:r>
            <a:r>
              <a:rPr lang="pl-P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oraz zasada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, że źródłem zobowiązania są umowy zawarte przez strony w poważnym zamiarze i z rozwagą (usprawiedliwiona 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causa</a:t>
            </a:r>
            <a:r>
              <a:rPr lang="pl-P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0" indent="0" algn="just"/>
            <a:r>
              <a:rPr lang="pl-P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Rola nowych zjawisk gospodarczych i potrzeby zagwarantowania praw stronom</a:t>
            </a:r>
          </a:p>
          <a:p>
            <a:pPr marL="0" lvl="0" indent="0" algn="just"/>
            <a:r>
              <a:rPr lang="pl-PL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koncepcje </a:t>
            </a:r>
            <a:r>
              <a:rPr lang="pl-PL" sz="23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prawnonaturalne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pacta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servanda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Grocjusza 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De iure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belli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15 a 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Wielka Rewolucja Francuska: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Wolność osoby, własności i obrotu prawnego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(art. 1101 </a:t>
            </a:r>
            <a:r>
              <a:rPr lang="pl-PL" sz="2300" dirty="0" err="1"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.) – 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cause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licite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, klauzule generalne, natura umowy (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bona fides,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boni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mores, ratio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naturalis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) –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tendencja do zawężania swobody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(potrzeba stabilizacji)</a:t>
            </a:r>
            <a:endParaRPr lang="pl-PL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3149734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64655"/>
            <a:ext cx="11988800" cy="6793345"/>
          </a:xfrm>
        </p:spPr>
        <p:txBody>
          <a:bodyPr/>
          <a:lstStyle/>
          <a:p>
            <a:pPr marL="0" indent="0" algn="just"/>
            <a:r>
              <a:rPr lang="pl-PL" sz="24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</a:t>
            </a:r>
            <a:r>
              <a:rPr lang="pl-PL" sz="24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naturalis</a:t>
            </a:r>
            <a:r>
              <a:rPr lang="pl-PL" sz="24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zobowiązanie </a:t>
            </a:r>
            <a:r>
              <a:rPr lang="pl-PL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naturalne: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umowy zawierane przez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alieni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iuris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46.1.16.4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Julian: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„nie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można żądać od wierzyciela zwrotu świadczenia, które otrzymał w wykonaniu zobowiązania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naturalnego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>
              <a:buFontTx/>
              <a:buChar char="-"/>
            </a:pP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rozszerzane w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prawie klasycznym: nieformalne umowy o zapłatę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odsetek; zobowiązania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zaciągnięte przez pupila bez zgody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opiekuna; długi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synów, </a:t>
            </a:r>
            <a:r>
              <a:rPr lang="pl-PL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kórzy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uzyskali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samodzielność majątkową, wynikające z pożyczek zaciągniętych bez zgody ojca, gdy byli pod jego władzą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(pożyczki zakazane w 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Macedonianum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mogło być zabezpieczone; mogło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prowadzić do uwolnienia dłużnika w następstwie odnowienia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zobowiązania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 potrącenia wierzytelności </a:t>
            </a:r>
            <a:endParaRPr lang="pl-PL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l-PL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pojęcie długu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wynikającego „z natury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”: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obowiązek, który ma wymiar uniwersalny i powinien być spełniony przez każdego człowieka godnego zaufania (D.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50.17.84.1) – „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 OF HONOR” </a:t>
            </a:r>
          </a:p>
          <a:p>
            <a:pPr algn="just">
              <a:buFontTx/>
              <a:buChar char="-"/>
            </a:pP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Rzymski punkt wyjścia do późniejszych rozważań nad naturą </a:t>
            </a:r>
            <a:r>
              <a:rPr lang="pl-PL" sz="24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</a:t>
            </a:r>
            <a:r>
              <a:rPr lang="pl-PL" sz="24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naturalis</a:t>
            </a:r>
            <a:r>
              <a:rPr lang="pl-PL" sz="24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różnorodność regulacji (np. art. 411, 413 k.c.)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16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-203200"/>
            <a:ext cx="12192000" cy="6330951"/>
          </a:xfrm>
        </p:spPr>
        <p:txBody>
          <a:bodyPr/>
          <a:lstStyle/>
          <a:p>
            <a:pPr lvl="0" algn="just">
              <a:buFontTx/>
              <a:buChar char="-"/>
            </a:pPr>
            <a:endParaRPr lang="pl-PL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pl-PL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Wielość podmiotów w stosunku obligacyjnym: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lvl="0" indent="-285750" algn="just">
              <a:buFontTx/>
              <a:buChar char="-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XII Tablic: wierzytelności dzielą się z mocy prawa (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ipso iure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divisa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- C. 3.36.6):  zamiast jednego zobowiązania, którego stroną był spadkodawca, powstawało tyle zobowiązań, ilu było spadkobierców (rozszerzane na inne przypadki) </a:t>
            </a:r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Tx/>
              <a:buChar char="-"/>
            </a:pP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jednolitości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prawa skodyfikowane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(wyłącza w stosunku do wierzytelności spadkowych art. 1034 § 1 k.c.) oraz koncepcja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zobowiązania podzielnego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tj., które może być spełnione częściowo bez zasadniczej zmiany istoty i wartości – na tyle części ile dłużników lub wierzycieli (np. art.. 379 k.c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285750" lvl="0" indent="-285750" algn="just">
              <a:buFontTx/>
              <a:buChar char="-"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Tx/>
              <a:buChar char="-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więcej wierzycieli lub dłużników (poręczyciele) – prawo klasyczne:  wytoczenie skargi powoduje konsumpcję pozostałych skarg, mających ten sam cel - C. 8.40.28pr. (a. 531):  spełnienie świadczenia umarza obowiązki wszystkich współdłużników i uprawnienia współwierzycieli; rozliczenia między współwierzycielami lub współdłużnikami – zasada regresu (uogólnienie w III w. n.e.)</a:t>
            </a:r>
          </a:p>
          <a:p>
            <a:pPr lvl="0" algn="just">
              <a:buFontTx/>
              <a:buChar char="-"/>
            </a:pP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rozważań o solidarności dłużników/ wierzycieli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(wielość wierzycieli lub dłużników – wielość zobowiązań) oraz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zobowiązanie korealne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(jedno zobowiązanie, w którego ramach każdy z wierzycieli lub dłużników może działać samodzielnie, powodując skutki po stronie pozostałych: dyskusje od XIX w. –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kwestionowane współcześnie)</a:t>
            </a:r>
            <a:endParaRPr lang="pl-PL" sz="2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135314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8545" y="1"/>
            <a:ext cx="11905673" cy="6858000"/>
          </a:xfrm>
        </p:spPr>
        <p:txBody>
          <a:bodyPr/>
          <a:lstStyle/>
          <a:p>
            <a:pPr marL="0" indent="0" algn="just"/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Zmiana wierzyciela i </a:t>
            </a:r>
            <a:r>
              <a:rPr lang="pl-PL" sz="23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dłużnika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/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kłopotliwa na gruncie prawa rzymskiego (pierwotnie ściśle osobisty charakter zobowiązań – ‚</a:t>
            </a:r>
            <a:r>
              <a:rPr lang="pl-PL" sz="23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  <a:r>
              <a:rPr lang="pl-PL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honor’),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wyrażone przez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średniowieczne powiedzenie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wierzytelności przywierają do kości” (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ossibus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inhaerent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/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Surogaty:</a:t>
            </a:r>
          </a:p>
          <a:p>
            <a:pPr marL="285750" indent="-285750" algn="just">
              <a:buFontTx/>
              <a:buChar char="-"/>
            </a:pP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owacja (</a:t>
            </a:r>
            <a:r>
              <a:rPr lang="pl-PL" sz="23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novatio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dłużnik na polecenie wierzyciela przyrzekał spełnienie świadczenia innej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osobie (formalnie nowe zobowiązanie powstałe na polecenie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dotychczasowego wierzyciela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2.38)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słabości: wymagało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współdziałania dłużnika oraz pozbawiało nowego wierzyciela zabezpieczeń, które przysługiwały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poprzedniemu (</a:t>
            </a:r>
            <a:r>
              <a:rPr lang="pl-PL" sz="23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konstrukcja przejęta z modyfikacjami do prawa skodyfikowanego jako sposób umorzenia zobowiązania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buFontTx/>
              <a:buChar char="-"/>
            </a:pP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przekazanie wierzytelności </a:t>
            </a:r>
            <a:r>
              <a:rPr lang="pl-PL" sz="23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cognitor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albo </a:t>
            </a:r>
            <a:r>
              <a:rPr lang="pl-PL" sz="23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procurator</a:t>
            </a:r>
            <a:r>
              <a:rPr lang="pl-PL" sz="23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(zastępcy procesowemu: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2.39;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3.3.42.2): zawarcie kontraktu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zlecenia,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obejmującego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umocowanie jako zastępcy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procesowego, a zleceniu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towarzyszyło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porozumienie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wyłączeniu obowiązku zwrotu tego, co zastępca uzyska w wyniku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procesu (ewentualne zabezpieczone dodatkowym poręczeniem) – słabości: brak samodzielnego uprawnienia do świadczenia</a:t>
            </a:r>
          </a:p>
        </p:txBody>
      </p:sp>
    </p:spTree>
    <p:extLst>
      <p:ext uri="{BB962C8B-B14F-4D97-AF65-F5344CB8AC3E}">
        <p14:creationId xmlns:p14="http://schemas.microsoft.com/office/powerpoint/2010/main" val="3111713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06401" y="175491"/>
            <a:ext cx="10866967" cy="341745"/>
          </a:xfrm>
        </p:spPr>
        <p:txBody>
          <a:bodyPr/>
          <a:lstStyle/>
          <a:p>
            <a:r>
              <a:rPr lang="pl-PL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Zmiana wierzyciela i dłużnika </a:t>
            </a:r>
            <a:r>
              <a:rPr lang="pl-PL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cd.</a:t>
            </a:r>
            <a:endParaRPr lang="pl-PL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7018" y="517236"/>
            <a:ext cx="11970327" cy="6524915"/>
          </a:xfrm>
        </p:spPr>
        <p:txBody>
          <a:bodyPr/>
          <a:lstStyle/>
          <a:p>
            <a:pPr marL="285750" lvl="0" indent="-285750" algn="just">
              <a:buFontTx/>
              <a:buChar char="-"/>
            </a:pPr>
            <a:r>
              <a:rPr lang="pl-PL" sz="2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Constitutio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Antoninus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Pius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z II w. (D. 2.14.16pr.):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przeniesienia praw wierzyciela, wynikających ze sprzedaży 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spadku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nabywca majątku spadkowego otrzymał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wzorowaną na skardze przysługującej formalnemu wierzycielowi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dłużnik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exceptio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doli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wobec skargi formalnego wierzyciela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Od III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w. - od chwili powiadomienia dłużnika o zbyciu wierzytelności może on zwolnić się z długu tylko poprzez świadczenie do rąk nabywcy wierzytelności </a:t>
            </a:r>
            <a:endParaRPr lang="pl-PL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Tx/>
              <a:buChar char="-"/>
            </a:pPr>
            <a:r>
              <a:rPr lang="pl-PL" sz="21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Cesja</a:t>
            </a:r>
            <a:r>
              <a:rPr lang="pl-PL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?: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rozszerzenie na inne przypadki nabycia wierzytelności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(uwaga: tylko przeniesienie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skargi -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cessio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actionis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), uniwersalne według C. 8.53.33 (a. 528)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lvl="0" indent="0" algn="just"/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Średniowiecze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– popularyzacja 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incorporalis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i potrzeby praktyki: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zbywanie wierzytelności (skarg) na podobieństwo przenoszenia własności na rzeczach materialnych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(skarga wierzyciela: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directa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; skarga nabywcy: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utilis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lvl="0" indent="0" algn="just"/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Kodeksy cywilne: </a:t>
            </a:r>
            <a:endParaRPr lang="pl-PL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pl-PL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. model 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directa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utilis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pl-PL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Pandektystyka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- § 398 BGB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 i np. art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. 509 § 1 k.c.): 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chwilą zawarcia umowy o przelewie wierzytelności jej zbywca (cedent) przestaje być wierzycielem, a nabywca (cesjonariusz) staje się wierzycielem w ramach tego samego zobowiązania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CESJA </a:t>
            </a:r>
            <a:endParaRPr lang="pl-PL" sz="21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/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Analogie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novatio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i zastępstwo procesowe (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attorney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), przyrzeczenie dłużnika o świadczeniu na rzecz osoby trzeciej (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). Dopuszczenie ‚cesji’ – 1873 r.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237887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091" y="1"/>
            <a:ext cx="11591636" cy="6858000"/>
          </a:xfrm>
        </p:spPr>
        <p:txBody>
          <a:bodyPr/>
          <a:lstStyle/>
          <a:p>
            <a:pPr marL="0" indent="0" algn="just"/>
            <a:r>
              <a:rPr lang="pl-PL" sz="20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Umorzenie zobowiązania I </a:t>
            </a:r>
          </a:p>
          <a:p>
            <a:pPr marL="0" indent="0" algn="just"/>
            <a:r>
              <a:rPr lang="pl-PL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Prawidłowe spełnienie świadczenia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”(…) zobowiązanie umarza się przede wszystkim przez świadczenie tego, co jest należne.” (G. 3.168): akceptowane powszechnie</a:t>
            </a:r>
          </a:p>
          <a:p>
            <a:pPr marL="0" indent="0" algn="just"/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kontrowersje wokół częściowego spełnienia świadczenia: mógł je wymusić pretor </a:t>
            </a:r>
          </a:p>
          <a:p>
            <a:pPr marL="285750" indent="-285750" algn="just">
              <a:buFontTx/>
              <a:buChar char="-"/>
            </a:pP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kontrowersje w doktrynie do XIX w. - odrzucone w prawie recypowanym (art. 1244 </a:t>
            </a:r>
            <a:r>
              <a:rPr lang="pl-PL" sz="1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§ 266 BGB)</a:t>
            </a:r>
            <a:r>
              <a:rPr lang="pl-PL" sz="1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285750" indent="-285750" algn="just">
              <a:buFontTx/>
              <a:buChar char="-"/>
            </a:pP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łagodzona: wierzyciel nie może odmówić przyjęcia świadczenia częściowego, chyba że narusza to jego uzasadniony interes (art. 1029 szwajcarski </a:t>
            </a:r>
            <a:r>
              <a:rPr lang="pl-PL" sz="18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Obligationenrecht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1912 r.; art. 450 k.c.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/>
            <a:r>
              <a:rPr lang="pl-PL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Analogie </a:t>
            </a:r>
            <a:r>
              <a:rPr lang="pl-PL" sz="1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pl-PL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law: rygoryzm </a:t>
            </a:r>
            <a:r>
              <a:rPr lang="pl-PL" sz="18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pl-PL" sz="1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law</a:t>
            </a:r>
            <a:r>
              <a:rPr lang="pl-PL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łagodzony przez kanclerski system </a:t>
            </a:r>
            <a:r>
              <a:rPr lang="pl-PL" sz="1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 law</a:t>
            </a:r>
            <a:r>
              <a:rPr lang="pl-PL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algn="just"/>
            <a:endParaRPr lang="pl-PL" sz="1800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Czas spełnienia świadczenia</a:t>
            </a:r>
            <a:r>
              <a:rPr lang="pl-PL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przy umowach: wcześniejsze możliwe; nieokreślony: wezwanie wierzyciela (</a:t>
            </a:r>
            <a:r>
              <a:rPr lang="pl-PL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 niekonieczne przy deliktach – </a:t>
            </a:r>
            <a:r>
              <a:rPr lang="pl-PL" sz="20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 </a:t>
            </a:r>
            <a:r>
              <a:rPr lang="pl-PL" sz="20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l-PL" sz="20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l-PL" sz="20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mora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0" indent="0" algn="just"/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Uogólnienia kazuistyki rzymskiej w prawie recypowanym:  </a:t>
            </a:r>
            <a:r>
              <a:rPr lang="pl-PL" sz="1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spełnienia świadczenia jest ustanawiany </a:t>
            </a:r>
            <a:r>
              <a:rPr lang="pl-PL" sz="18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l-PL" sz="18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favorem</a:t>
            </a:r>
            <a:r>
              <a:rPr lang="pl-PL" sz="18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debitoris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analogie w kodeksach cywilnych (odmiennie w </a:t>
            </a:r>
            <a:r>
              <a:rPr lang="pl-PL" sz="1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law:  w braku odrębnych ustaleń zobowiązanie musi być wykonane bez wzywania dłużnika)</a:t>
            </a:r>
          </a:p>
          <a:p>
            <a:pPr marL="0" indent="0" algn="just"/>
            <a:r>
              <a:rPr lang="pl-PL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Miejsce spełnienia świadczenia</a:t>
            </a:r>
            <a:r>
              <a:rPr lang="pl-PL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brak ustalenia miejsce spełnienia świadczenia: okoliczności danego przypadku (bez zbędnego obciążania dłużnika) oraz reguły (D. 5.1.38): rzecz indywidualnie oznaczona - jej położenie w chwili powstania zobowiązania a rzeczy oznaczone gatunkowo - w miejscu właściwego sądu (</a:t>
            </a:r>
            <a:r>
              <a:rPr lang="pl-PL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sequitur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forum rei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/>
            <a:r>
              <a:rPr lang="pl-PL" sz="18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romanistyczna: </a:t>
            </a:r>
            <a:r>
              <a:rPr lang="pl-PL" sz="1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niepieniężne – reguła braku zbędnej uciążliwości a pieniężne – miejsce zamieszkania wierzyciela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(od J. </a:t>
            </a:r>
            <a:r>
              <a:rPr lang="pl-PL" sz="1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Pothiera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art. 454 § 1 k.c.)</a:t>
            </a:r>
          </a:p>
          <a:p>
            <a:pPr marL="0" indent="0" algn="just"/>
            <a:endParaRPr lang="pl-PL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0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754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091" y="1"/>
            <a:ext cx="11591636" cy="6858000"/>
          </a:xfrm>
        </p:spPr>
        <p:txBody>
          <a:bodyPr/>
          <a:lstStyle/>
          <a:p>
            <a:pPr marL="0" indent="0" algn="just"/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Umorzenie zobowiązania </a:t>
            </a:r>
            <a:r>
              <a:rPr lang="pl-PL" sz="21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</a:p>
          <a:p>
            <a:pPr marL="0" indent="0" algn="just"/>
            <a:r>
              <a:rPr lang="pl-PL" sz="21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Spełnienie </a:t>
            </a:r>
            <a:r>
              <a:rPr lang="pl-PL" sz="21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przez osobę trzecią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sporne wśród jurystów (D. 46.3.31 </a:t>
            </a:r>
            <a:r>
              <a:rPr lang="pl-PL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Ulpian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w przypadku świadczeń niepieniężnych wierzyciel ma prawo oczekiwać osobistego działania dłużnika) – analogicznie w tradycji romanistycznej (i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niezależnie w </a:t>
            </a:r>
            <a:r>
              <a:rPr lang="pl-PL" sz="21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pl-PL" sz="2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poza § 267 ust. 2 BGB: dopuszczono możliwość odmowy przyjęcia świadczenia niepowiązanego ze szczególnymi cechami dłużnika, jeśli ten sprzeciwia się wykonaniu zobowiązania przez osobę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trzecią. W tym:</a:t>
            </a:r>
          </a:p>
          <a:p>
            <a:pPr marL="285750" indent="-285750" algn="just">
              <a:buFontTx/>
              <a:buChar char="-"/>
            </a:pPr>
            <a:r>
              <a:rPr lang="pl-PL" sz="21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delegatio</a:t>
            </a:r>
            <a:r>
              <a:rPr lang="pl-PL" sz="21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solvendi</a:t>
            </a:r>
            <a:r>
              <a:rPr lang="pl-PL" sz="21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assignatio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solvendi</a:t>
            </a:r>
            <a:r>
              <a:rPr lang="pl-PL" sz="21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1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dłużnik polecał osobie, która była z kolei jego dłużnikiem, aby spełniła świadczenie na rzecz wskazanego wierzyciela (w następstwie spełnienia jednego świadczenia dochodziło do umorzenia dwóch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zobowiązań – np. w postaci polecenia w ramach zlecenia)</a:t>
            </a:r>
            <a:r>
              <a:rPr lang="pl-PL" sz="2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podstawa dla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współczesnego przekazu 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1271 i 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1275 </a:t>
            </a:r>
            <a:r>
              <a:rPr lang="pl-PL" sz="19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c.c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jako rodzaj umorzenia zobowiązania; BGB i art. 613 kodeksu zobowiązań z 1933 r./921</a:t>
            </a:r>
            <a:r>
              <a:rPr lang="pl-PL" sz="19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k.c. –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osobna instytucja:  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przekazującym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odbiorcą przekazu oraz 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przekazujący </a:t>
            </a:r>
            <a:r>
              <a:rPr lang="pl-PL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przekazany)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buFontTx/>
              <a:buChar char="-"/>
            </a:pP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spełnienie świadczenia do rąk osoby innej niż </a:t>
            </a:r>
            <a:r>
              <a:rPr lang="pl-PL" sz="21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wierzyciel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(pierwotnie </a:t>
            </a:r>
            <a:r>
              <a:rPr lang="pl-PL" sz="21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procurator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buFontTx/>
              <a:buChar char="-"/>
            </a:pPr>
            <a:endParaRPr lang="pl-PL" sz="2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1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podstawie </a:t>
            </a:r>
            <a:r>
              <a:rPr lang="pl-PL" sz="2100" b="1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 </a:t>
            </a:r>
            <a:r>
              <a:rPr lang="pl-PL" sz="21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fides</a:t>
            </a:r>
            <a:r>
              <a:rPr lang="pl-PL" sz="21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dopuszczono </a:t>
            </a:r>
            <a:r>
              <a:rPr lang="pl-PL" sz="21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też ograniczony wyjątek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dłużnik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zwalniał się ze zobowiązania, świadcząc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do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rąk osoby nieuprawnionej, jeśli osoba ta miała wcześniej umocowanie wierzyciela do odbioru świadczenia i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dłużnik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wiedział, że umocowanie to utraciła (D.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46.3.35) lub wierzyciel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mógł też zwolnić dłużnika ze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zobowiązania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potwierdzając jego wykonanie, mimo że świadczenie trafiło do rąk nieuprawnionego (D.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46.3.12.4)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1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zaaprobowane w </a:t>
            </a:r>
            <a:r>
              <a:rPr lang="pl-PL" sz="18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18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pl-PL" sz="18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przejęte do kodeksów cywilnych (</a:t>
            </a: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np. art. </a:t>
            </a:r>
            <a:r>
              <a:rPr lang="pl-PL" sz="1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452 k.c.)</a:t>
            </a:r>
          </a:p>
          <a:p>
            <a:pPr marL="285750" indent="-285750" algn="just">
              <a:buFontTx/>
              <a:buChar char="-"/>
            </a:pPr>
            <a:endParaRPr lang="pl-PL" sz="2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pl-PL" sz="2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177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091" y="1"/>
            <a:ext cx="11591636" cy="6858000"/>
          </a:xfrm>
        </p:spPr>
        <p:txBody>
          <a:bodyPr/>
          <a:lstStyle/>
          <a:p>
            <a:pPr marL="0" indent="0" algn="just"/>
            <a:r>
              <a:rPr lang="pl-PL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Umorzenie zobowiązania III</a:t>
            </a:r>
          </a:p>
          <a:p>
            <a:pPr marL="0" indent="0" algn="just"/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teoretyczne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rozróżnienie między zobowiązaniami gatunkowymi (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genus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 dotyczącymi świadczeń rzeczy oznaczonej indywidualnie (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species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–wpływy filozofii greckiej oraz praktyka:</a:t>
            </a: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świadczenia określone indywidualnie (</a:t>
            </a:r>
            <a:r>
              <a:rPr lang="pl-PL" sz="24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species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nie do zastąpienia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 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wypracowana zasada,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iż niezawiniona utrata oznaczonego indywidualnie przedmiotu świadczenia powoduje umorzenie zobowiązania (np. art. 475 § 1 k.c.)</a:t>
            </a:r>
          </a:p>
          <a:p>
            <a:pPr marL="285750" indent="-285750" algn="just">
              <a:buFontTx/>
              <a:buChar char="-"/>
            </a:pPr>
            <a:endParaRPr lang="pl-PL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świadczenia określone gatunkowo (</a:t>
            </a:r>
            <a:r>
              <a:rPr lang="pl-PL" sz="24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genus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Zobowiązanie trwało, dopóki można było wybrać i świadczyć inne obiekty tego samego rodzaju: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genus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perire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censetur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(glosa ad C. 8.37[38].8)</a:t>
            </a: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wybór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dłużnika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jurysprudencja klasyczna: spełnienie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świadczenia także przez rzeczy gorszej jakości, gdy tylko miały one stosowne dla danego gatunku rzeczy właściwości, a nic innego nie wynikało z okoliczności – odrzucone: 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braku odrębnego postanowienia dłużnik ma świadczyć rzeczy „średniej” jakości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(C.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8.53.35.1–2 – a. 530)</a:t>
            </a:r>
          </a:p>
          <a:p>
            <a:pPr marL="285750" indent="-285750" algn="just">
              <a:buFontTx/>
              <a:buChar char="-"/>
            </a:pPr>
            <a:r>
              <a:rPr lang="pl-PL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Zaakceptowane za pośrednictwem </a:t>
            </a:r>
            <a:r>
              <a:rPr lang="pl-PL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pl-PL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(np. art. 357 k.c.). </a:t>
            </a:r>
          </a:p>
          <a:p>
            <a:pPr marL="285750" indent="-285750" algn="just">
              <a:buFontTx/>
              <a:buChar char="-"/>
            </a:pPr>
            <a:endParaRPr lang="pl-PL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445891"/>
      </p:ext>
    </p:extLst>
  </p:cSld>
  <p:clrMapOvr>
    <a:masterClrMapping/>
  </p:clrMapOvr>
</p:sld>
</file>

<file path=ppt/theme/theme1.xml><?xml version="1.0" encoding="utf-8"?>
<a:theme xmlns:a="http://schemas.openxmlformats.org/drawingml/2006/main" name="9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2488</TotalTime>
  <Words>2779</Words>
  <Application>Microsoft Office PowerPoint</Application>
  <PresentationFormat>Panoramiczny</PresentationFormat>
  <Paragraphs>157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Calibri</vt:lpstr>
      <vt:lpstr>Lucida Sans Unicode</vt:lpstr>
      <vt:lpstr>Tahoma</vt:lpstr>
      <vt:lpstr>Times New Roman</vt:lpstr>
      <vt:lpstr>9_Motyw pakietu Office</vt:lpstr>
      <vt:lpstr>Prawo rzymskie – prawo zobowiązań II</vt:lpstr>
      <vt:lpstr>Prezentacja programu PowerPoint</vt:lpstr>
      <vt:lpstr>Prezentacja programu PowerPoint</vt:lpstr>
      <vt:lpstr>Prezentacja programu PowerPoint</vt:lpstr>
      <vt:lpstr>Prezentacja programu PowerPoint</vt:lpstr>
      <vt:lpstr>Zmiana wierzyciela i dłużnika cd.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–prawo rzeczowe III</dc:title>
  <dc:creator>Jacek Wiewiorowski</dc:creator>
  <cp:lastModifiedBy>Jacek Wiewiorowski</cp:lastModifiedBy>
  <cp:revision>307</cp:revision>
  <dcterms:created xsi:type="dcterms:W3CDTF">2017-05-25T21:35:03Z</dcterms:created>
  <dcterms:modified xsi:type="dcterms:W3CDTF">2019-06-04T15:24:44Z</dcterms:modified>
</cp:coreProperties>
</file>