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17" r:id="rId2"/>
    <p:sldMasterId id="2147483730" r:id="rId3"/>
    <p:sldMasterId id="2147483743" r:id="rId4"/>
    <p:sldMasterId id="2147483756" r:id="rId5"/>
    <p:sldMasterId id="2147483769" r:id="rId6"/>
    <p:sldMasterId id="2147483782" r:id="rId7"/>
    <p:sldMasterId id="2147483795" r:id="rId8"/>
    <p:sldMasterId id="2147483808" r:id="rId9"/>
    <p:sldMasterId id="2147483821" r:id="rId10"/>
  </p:sldMasterIdLst>
  <p:notesMasterIdLst>
    <p:notesMasterId r:id="rId22"/>
  </p:notesMasterIdLst>
  <p:sldIdLst>
    <p:sldId id="298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299" r:id="rId19"/>
    <p:sldId id="300" r:id="rId20"/>
    <p:sldId id="293" r:id="rId21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owitanie" id="{E75E278A-FF0E-49A4-B170-79828D63BBAD}">
          <p14:sldIdLst>
            <p14:sldId id="298"/>
            <p14:sldId id="301"/>
            <p14:sldId id="302"/>
            <p14:sldId id="303"/>
            <p14:sldId id="304"/>
            <p14:sldId id="305"/>
            <p14:sldId id="306"/>
            <p14:sldId id="307"/>
            <p14:sldId id="299"/>
            <p14:sldId id="300"/>
            <p14:sldId id="293"/>
          </p14:sldIdLst>
        </p14:section>
        <p14:section name="Projektowanie, adnotacje, współpraca, funkcja Powiedz mi" id="{B9B51309-D148-4332-87C2-07BE32FBCA3B}">
          <p14:sldIdLst/>
        </p14:section>
        <p14:section name="Dowiedz się więcej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 " lastIdx="5" clrIdx="0">
    <p:extLst>
      <p:ext uri="{19B8F6BF-5375-455C-9EA6-DF929625EA0E}">
        <p15:presenceInfo xmlns:p15="http://schemas.microsoft.com/office/powerpoint/2012/main" userId=" 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45"/>
    <a:srgbClr val="D24726"/>
    <a:srgbClr val="DD462F"/>
    <a:srgbClr val="F8CFB6"/>
    <a:srgbClr val="F8CAB6"/>
    <a:srgbClr val="923922"/>
    <a:srgbClr val="404040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7116" autoAdjust="0"/>
  </p:normalViewPr>
  <p:slideViewPr>
    <p:cSldViewPr snapToGrid="0">
      <p:cViewPr varScale="1">
        <p:scale>
          <a:sx n="69" d="100"/>
          <a:sy n="69" d="100"/>
        </p:scale>
        <p:origin x="524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 smtClean="0"/>
              <a:t>2015-08-25</a:t>
            </a:r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"/>
              <a:t>Kliknij, aby edytować style wzorców tekstu</a:t>
            </a:r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827758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874F26-C7C6-4938-8965-DA9C1B86707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584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D393953-E761-4048-99C3-74C4696E0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83214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9488557-ABA8-4504-9426-0C23A42CE2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28611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D06AB90-75EA-4836-BD4A-3F56D333EB7D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65756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2F8DC65-DF25-49C9-A1F2-58E8BF05C07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94457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F4B96A-B893-4A90-B440-F07D5DB47BC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34674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4920335-0ED6-460A-9DD7-9A3A1E03758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98745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05F1B01-70CB-476E-85A7-888A2A340108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55530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D393953-E761-4048-99C3-74C4696E0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51454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1B88CCB7-59C5-4B51-A341-51C227DBDC1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34841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F710133-550B-4ADD-ABEC-62ADC71B9E0B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26998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874F26-C7C6-4938-8965-DA9C1B86707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6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1B88CCB7-59C5-4B51-A341-51C227DBDC1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22499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0617490-0340-4671-B33D-6384E199DB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42396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E47926-F7E3-4078-9B1C-2C7570CE7FF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84336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9488557-ABA8-4504-9426-0C23A42CE2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62243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D06AB90-75EA-4836-BD4A-3F56D333EB7D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78619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2F8DC65-DF25-49C9-A1F2-58E8BF05C07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7575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F4B96A-B893-4A90-B440-F07D5DB47BC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98238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4920335-0ED6-460A-9DD7-9A3A1E03758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08290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05F1B01-70CB-476E-85A7-888A2A340108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24192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D393953-E761-4048-99C3-74C4696E0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92894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1B88CCB7-59C5-4B51-A341-51C227DBDC1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617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F710133-550B-4ADD-ABEC-62ADC71B9E0B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24528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F710133-550B-4ADD-ABEC-62ADC71B9E0B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319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874F26-C7C6-4938-8965-DA9C1B86707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546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0617490-0340-4671-B33D-6384E199DB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680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E47926-F7E3-4078-9B1C-2C7570CE7FF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362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9488557-ABA8-4504-9426-0C23A42CE2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277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D06AB90-75EA-4836-BD4A-3F56D333EB7D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560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2F8DC65-DF25-49C9-A1F2-58E8BF05C07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295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F4B96A-B893-4A90-B440-F07D5DB47BC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0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0617490-0340-4671-B33D-6384E199DB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07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4920335-0ED6-460A-9DD7-9A3A1E03758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586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05F1B01-70CB-476E-85A7-888A2A340108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0400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D393953-E761-4048-99C3-74C4696E0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0364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1B88CCB7-59C5-4B51-A341-51C227DBDC1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389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F710133-550B-4ADD-ABEC-62ADC71B9E0B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808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874F26-C7C6-4938-8965-DA9C1B86707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5909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0617490-0340-4671-B33D-6384E199DB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9167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E47926-F7E3-4078-9B1C-2C7570CE7FF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5651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9488557-ABA8-4504-9426-0C23A42CE2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7537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D06AB90-75EA-4836-BD4A-3F56D333EB7D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56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E47926-F7E3-4078-9B1C-2C7570CE7FF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7820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2F8DC65-DF25-49C9-A1F2-58E8BF05C07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2299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F4B96A-B893-4A90-B440-F07D5DB47BC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4683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4920335-0ED6-460A-9DD7-9A3A1E03758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2082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05F1B01-70CB-476E-85A7-888A2A340108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2092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D393953-E761-4048-99C3-74C4696E0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0294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1B88CCB7-59C5-4B51-A341-51C227DBDC1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5250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F710133-550B-4ADD-ABEC-62ADC71B9E0B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344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874F26-C7C6-4938-8965-DA9C1B86707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331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0617490-0340-4671-B33D-6384E199DB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8989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E47926-F7E3-4078-9B1C-2C7570CE7FF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50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9488557-ABA8-4504-9426-0C23A42CE2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0181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9488557-ABA8-4504-9426-0C23A42CE2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8454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D06AB90-75EA-4836-BD4A-3F56D333EB7D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6332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2F8DC65-DF25-49C9-A1F2-58E8BF05C07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1037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F4B96A-B893-4A90-B440-F07D5DB47BC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7166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4920335-0ED6-460A-9DD7-9A3A1E03758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6349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05F1B01-70CB-476E-85A7-888A2A340108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76180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D393953-E761-4048-99C3-74C4696E0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7260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1B88CCB7-59C5-4B51-A341-51C227DBDC1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7218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F710133-550B-4ADD-ABEC-62ADC71B9E0B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1874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874F26-C7C6-4938-8965-DA9C1B86707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91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D06AB90-75EA-4836-BD4A-3F56D333EB7D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40394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0617490-0340-4671-B33D-6384E199DB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8573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E47926-F7E3-4078-9B1C-2C7570CE7FF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644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9488557-ABA8-4504-9426-0C23A42CE2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0918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D06AB90-75EA-4836-BD4A-3F56D333EB7D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4498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2F8DC65-DF25-49C9-A1F2-58E8BF05C07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6587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F4B96A-B893-4A90-B440-F07D5DB47BC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6235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4920335-0ED6-460A-9DD7-9A3A1E03758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57524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05F1B01-70CB-476E-85A7-888A2A340108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47587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D393953-E761-4048-99C3-74C4696E0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14618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1B88CCB7-59C5-4B51-A341-51C227DBDC1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10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2F8DC65-DF25-49C9-A1F2-58E8BF05C07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0584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F710133-550B-4ADD-ABEC-62ADC71B9E0B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26726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874F26-C7C6-4938-8965-DA9C1B86707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72142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0617490-0340-4671-B33D-6384E199DB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00260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E47926-F7E3-4078-9B1C-2C7570CE7FF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92110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9488557-ABA8-4504-9426-0C23A42CE2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33716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D06AB90-75EA-4836-BD4A-3F56D333EB7D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76030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2F8DC65-DF25-49C9-A1F2-58E8BF05C07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99993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F4B96A-B893-4A90-B440-F07D5DB47BC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51217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4920335-0ED6-460A-9DD7-9A3A1E03758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3722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05F1B01-70CB-476E-85A7-888A2A340108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45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F4B96A-B893-4A90-B440-F07D5DB47BC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00023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D393953-E761-4048-99C3-74C4696E0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24564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1B88CCB7-59C5-4B51-A341-51C227DBDC1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10836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F710133-550B-4ADD-ABEC-62ADC71B9E0B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61420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874F26-C7C6-4938-8965-DA9C1B86707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3753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0617490-0340-4671-B33D-6384E199DB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14275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E47926-F7E3-4078-9B1C-2C7570CE7FF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41203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9488557-ABA8-4504-9426-0C23A42CE2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67167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D06AB90-75EA-4836-BD4A-3F56D333EB7D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4516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2F8DC65-DF25-49C9-A1F2-58E8BF05C07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8970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F4B96A-B893-4A90-B440-F07D5DB47BC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92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4920335-0ED6-460A-9DD7-9A3A1E03758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59843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4920335-0ED6-460A-9DD7-9A3A1E03758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10779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05F1B01-70CB-476E-85A7-888A2A340108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05621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D393953-E761-4048-99C3-74C4696E0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14844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1B88CCB7-59C5-4B51-A341-51C227DBDC1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02079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F710133-550B-4ADD-ABEC-62ADC71B9E0B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07948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874F26-C7C6-4938-8965-DA9C1B86707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59468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0617490-0340-4671-B33D-6384E199DB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08748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E47926-F7E3-4078-9B1C-2C7570CE7FF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55968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9488557-ABA8-4504-9426-0C23A42CE2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12478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D06AB90-75EA-4836-BD4A-3F56D333EB7D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36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05F1B01-70CB-476E-85A7-888A2A340108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07802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2F8DC65-DF25-49C9-A1F2-58E8BF05C07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3468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F4B96A-B893-4A90-B440-F07D5DB47BC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29424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4920335-0ED6-460A-9DD7-9A3A1E03758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96780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05F1B01-70CB-476E-85A7-888A2A340108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02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D393953-E761-4048-99C3-74C4696E0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5420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1B88CCB7-59C5-4B51-A341-51C227DBDC1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10204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F710133-550B-4ADD-ABEC-62ADC71B9E0B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51511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874F26-C7C6-4938-8965-DA9C1B86707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53253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0617490-0340-4671-B33D-6384E199DB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95298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E47926-F7E3-4078-9B1C-2C7570CE7FF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73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9B4EC4E-0456-4B85-A93A-2FCC8E561AD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229550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9B4EC4E-0456-4B85-A93A-2FCC8E561AD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345971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9B4EC4E-0456-4B85-A93A-2FCC8E561AD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260452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9B4EC4E-0456-4B85-A93A-2FCC8E561AD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382276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9B4EC4E-0456-4B85-A93A-2FCC8E561AD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292954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9B4EC4E-0456-4B85-A93A-2FCC8E561AD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285578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9B4EC4E-0456-4B85-A93A-2FCC8E561AD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365700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9B4EC4E-0456-4B85-A93A-2FCC8E561AD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30575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9B4EC4E-0456-4B85-A93A-2FCC8E561AD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18610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9B4EC4E-0456-4B85-A93A-2FCC8E561AD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104598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cek.wiewiorowski@prawo.ug.edu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1"/>
            <a:ext cx="7772400" cy="1052513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Prawo rzymskie 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– spadkowe; władanie nad rzeczami (posiadanie – własność) </a:t>
            </a:r>
            <a:endParaRPr lang="pl-P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06401" y="1052514"/>
            <a:ext cx="9686926" cy="5545137"/>
          </a:xfrm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dr hab. Jacek Wiewiorowski, profesor nadzwyczajny 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Kierownik Zakładu Prawa Rzymskiego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Dyżur: wtorek, godz. 15.00-15.45, sala 4039 </a:t>
            </a:r>
            <a:r>
              <a:rPr lang="pl-PL" sz="2000" dirty="0" err="1"/>
              <a:t>WPiA</a:t>
            </a: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				środa, godz. 10.00-10.45, sala 4039 </a:t>
            </a:r>
            <a:r>
              <a:rPr lang="pl-PL" sz="2000" dirty="0" err="1"/>
              <a:t>WPiA</a:t>
            </a: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Kontakt:</a:t>
            </a:r>
            <a:endParaRPr lang="it-IT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it-IT" sz="2000" dirty="0"/>
              <a:t>Telefon: +48 58 523 29 50</a:t>
            </a: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it-IT" sz="2000" dirty="0"/>
              <a:t>E-mail: </a:t>
            </a:r>
            <a:r>
              <a:rPr lang="it-IT" sz="2000" dirty="0">
                <a:hlinkClick r:id="rId3"/>
              </a:rPr>
              <a:t>jacek.wiewiorowski@prawo.ug.edu.pl</a:t>
            </a: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E-mail do sekretariatu: sekretariat04@prawo.ug.edu.pl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Telefon do sekretariatu: +48 58 523 28 51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Strona Zakładu Prawa Rzymskiego:  http://www.praworzymskie.ug.edu.pl/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Dalsze informacje: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http://prawo.ug.edu.pl/pracownik/59485/jacek_wiewiorowski</a:t>
            </a:r>
          </a:p>
        </p:txBody>
      </p:sp>
    </p:spTree>
    <p:extLst>
      <p:ext uri="{BB962C8B-B14F-4D97-AF65-F5344CB8AC3E}">
        <p14:creationId xmlns:p14="http://schemas.microsoft.com/office/powerpoint/2010/main" val="39246413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01602"/>
            <a:ext cx="9190181" cy="443344"/>
          </a:xfrm>
        </p:spPr>
        <p:txBody>
          <a:bodyPr/>
          <a:lstStyle/>
          <a:p>
            <a:r>
              <a:rPr lang="pl-PL" sz="32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</a:t>
            </a:r>
            <a:endParaRPr lang="pl-PL" sz="32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544946"/>
            <a:ext cx="11578168" cy="5582805"/>
          </a:xfrm>
        </p:spPr>
        <p:txBody>
          <a:bodyPr/>
          <a:lstStyle/>
          <a:p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corporales-incorporales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(pierwotnie spadek; uwaga: własność intelektualna, anglosaska ‚</a:t>
            </a:r>
            <a:r>
              <a:rPr lang="pl-PL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’)</a:t>
            </a:r>
          </a:p>
          <a:p>
            <a:pPr>
              <a:buFontTx/>
              <a:buChar char="-"/>
            </a:pP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in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commercio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patrimonio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extra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commercium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patrimonium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divini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iuris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sacrae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religiosae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res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sanctae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humani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iuris - res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omnium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communes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res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publicae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res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universitatis</a:t>
            </a:r>
            <a:endParaRPr lang="pl-PL" sz="2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mancipi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(grunty położone w Italii, niewolnicy, zwierzęta pociągowe i juczne, jak woły, konie, osły i muły, oraz służebności italskich gruntów wiejskich, uzbrojenie) i 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mancipi</a:t>
            </a:r>
            <a:endParaRPr lang="pl-PL" sz="2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1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INNE:</a:t>
            </a:r>
          </a:p>
          <a:p>
            <a:pPr>
              <a:buFontTx/>
              <a:buChar char="-"/>
            </a:pP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mobiles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immobiles</a:t>
            </a:r>
            <a:endParaRPr lang="pl-PL" sz="2100" i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rzeczy pojedyncze (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continua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), złożone (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cohaerentibus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) oraz zbiorowe (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distantibus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consumuntur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minuuntur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(zużywalne)</a:t>
            </a:r>
          </a:p>
          <a:p>
            <a:pPr>
              <a:buFontTx/>
              <a:buChar char="-"/>
            </a:pPr>
            <a:r>
              <a:rPr lang="it-IT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 sine interitu dividi non possunt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(niepodzielne)</a:t>
            </a:r>
          </a:p>
          <a:p>
            <a:pPr>
              <a:buFontTx/>
              <a:buChar char="-"/>
            </a:pP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pondere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numero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mensura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consistunt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(zamienne – według wagi, liczby i miary)</a:t>
            </a:r>
          </a:p>
          <a:p>
            <a:pPr>
              <a:buFontTx/>
              <a:buChar char="-"/>
            </a:pP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Rzeczy – rozróżnienie: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genus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(oznaczone co do gatunku) i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species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(oznaczone indywidualnie)</a:t>
            </a:r>
          </a:p>
          <a:p>
            <a:pPr>
              <a:buFontTx/>
              <a:buChar char="-"/>
            </a:pPr>
            <a:r>
              <a:rPr lang="pl-PL" sz="21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Pojęcie </a:t>
            </a:r>
            <a:r>
              <a:rPr lang="pl-PL" sz="21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fructus</a:t>
            </a:r>
            <a:r>
              <a:rPr lang="pl-PL" sz="21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(doświadczenia gospodarski pasterskiej i rolniczej)</a:t>
            </a:r>
            <a:endParaRPr lang="pl-PL" sz="21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"/>
            <a:ext cx="10358967" cy="572654"/>
          </a:xfrm>
        </p:spPr>
        <p:txBody>
          <a:bodyPr/>
          <a:lstStyle/>
          <a:p>
            <a:r>
              <a:rPr lang="pl-PL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Posiadanie - </a:t>
            </a:r>
            <a:r>
              <a:rPr lang="pl-PL" sz="28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endParaRPr lang="pl-PL" sz="28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1601" y="471055"/>
            <a:ext cx="12016508" cy="5656695"/>
          </a:xfrm>
        </p:spPr>
        <p:txBody>
          <a:bodyPr/>
          <a:lstStyle/>
          <a:p>
            <a:pPr algn="just"/>
            <a:r>
              <a:rPr lang="pl-PL" sz="1950" i="1" dirty="0" smtClean="0">
                <a:latin typeface="Arial" panose="020B0604020202020204" pitchFamily="34" charset="0"/>
                <a:cs typeface="Arial" panose="020B0604020202020204" pitchFamily="34" charset="0"/>
              </a:rPr>
              <a:t>Usus </a:t>
            </a:r>
            <a:r>
              <a:rPr lang="pl-PL" sz="1950" dirty="0" smtClean="0">
                <a:latin typeface="Arial" panose="020B0604020202020204" pitchFamily="34" charset="0"/>
                <a:cs typeface="Arial" panose="020B0604020202020204" pitchFamily="34" charset="0"/>
              </a:rPr>
              <a:t>T. 6.3. – ale z pewnością okres </a:t>
            </a:r>
            <a:r>
              <a:rPr lang="pl-PL" sz="19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późnorepublikański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 -  ochrona posiadania za pomocą interdyktów </a:t>
            </a:r>
            <a:r>
              <a:rPr lang="pl-PL" sz="1950" dirty="0" smtClean="0">
                <a:latin typeface="Arial" panose="020B0604020202020204" pitchFamily="34" charset="0"/>
                <a:cs typeface="Arial" panose="020B0604020202020204" pitchFamily="34" charset="0"/>
              </a:rPr>
              <a:t>pretorskich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(pierwotnym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przedmiotem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grunty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niepodlegające jeszcze ochronie windykacyjnej z uwagi na ich przynależność do rodu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gens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pl-PL" sz="195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Sporna natura posiadania</a:t>
            </a:r>
            <a:r>
              <a:rPr lang="pl-PL" sz="1950" dirty="0" smtClean="0">
                <a:latin typeface="Arial" panose="020B0604020202020204" pitchFamily="34" charset="0"/>
                <a:cs typeface="Arial" panose="020B0604020202020204" pitchFamily="34" charset="0"/>
              </a:rPr>
              <a:t>: prawo rzymskie (klasyczne) – faktyczne władztwo (</a:t>
            </a:r>
            <a:r>
              <a:rPr lang="pl-PL" sz="195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funkcja ochronna </a:t>
            </a:r>
            <a:r>
              <a:rPr lang="pl-PL" sz="1950" dirty="0" smtClean="0">
                <a:latin typeface="Arial" panose="020B0604020202020204" pitchFamily="34" charset="0"/>
                <a:cs typeface="Arial" panose="020B0604020202020204" pitchFamily="34" charset="0"/>
              </a:rPr>
              <a:t>– ochrona posesoryjna, </a:t>
            </a:r>
            <a:r>
              <a:rPr lang="pl-PL" sz="195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funkcja nabywcza </a:t>
            </a:r>
            <a:r>
              <a:rPr lang="pl-PL" sz="1950" dirty="0" smtClean="0">
                <a:latin typeface="Arial" panose="020B0604020202020204" pitchFamily="34" charset="0"/>
                <a:cs typeface="Arial" panose="020B0604020202020204" pitchFamily="34" charset="0"/>
              </a:rPr>
              <a:t>– mechanizm nabycia własności przez </a:t>
            </a:r>
            <a:r>
              <a:rPr lang="pl-PL" sz="19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traditio</a:t>
            </a:r>
            <a:r>
              <a:rPr lang="pl-PL" sz="1950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19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usucapio</a:t>
            </a:r>
            <a:r>
              <a:rPr lang="pl-PL" sz="195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95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funkcja dowodowa</a:t>
            </a:r>
            <a:r>
              <a:rPr lang="pl-PL" sz="1950" dirty="0" smtClean="0">
                <a:latin typeface="Arial" panose="020B0604020202020204" pitchFamily="34" charset="0"/>
                <a:cs typeface="Arial" panose="020B0604020202020204" pitchFamily="34" charset="0"/>
              </a:rPr>
              <a:t> – rozkład ciężaru dowodu)  </a:t>
            </a:r>
          </a:p>
          <a:p>
            <a:pPr algn="just"/>
            <a:r>
              <a:rPr lang="pl-PL" sz="195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sz="195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civilis</a:t>
            </a:r>
            <a:r>
              <a:rPr lang="pl-PL" sz="195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9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suo</a:t>
            </a:r>
            <a:r>
              <a:rPr lang="pl-PL" sz="19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nomine</a:t>
            </a:r>
            <a:r>
              <a:rPr lang="pl-PL" sz="19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1950" dirty="0" smtClean="0">
                <a:latin typeface="Arial" panose="020B0604020202020204" pitchFamily="34" charset="0"/>
                <a:cs typeface="Arial" panose="020B0604020202020204" pitchFamily="34" charset="0"/>
              </a:rPr>
              <a:t>prowadzące do nabycia własności – posiadanie samoistne) a </a:t>
            </a:r>
            <a:r>
              <a:rPr lang="pl-PL" sz="195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sz="195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naturalis</a:t>
            </a:r>
            <a:r>
              <a:rPr lang="pl-PL" sz="19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9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alieni</a:t>
            </a:r>
            <a:r>
              <a:rPr lang="pl-PL" sz="19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nomine</a:t>
            </a:r>
            <a:r>
              <a:rPr lang="pl-PL" sz="19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195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detentio</a:t>
            </a:r>
            <a:r>
              <a:rPr lang="pl-PL" sz="195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/dzierżenie</a:t>
            </a:r>
            <a:r>
              <a:rPr lang="pl-PL" sz="19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dirty="0" smtClean="0">
                <a:latin typeface="Arial" panose="020B0604020202020204" pitchFamily="34" charset="0"/>
                <a:cs typeface="Arial" panose="020B0604020202020204" pitchFamily="34" charset="0"/>
              </a:rPr>
              <a:t>– posiadanie zależne, nawiązujące do posiadania praw) – pocz. II w. </a:t>
            </a:r>
            <a:endParaRPr lang="pl-PL" sz="195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950" dirty="0" smtClean="0">
                <a:latin typeface="Arial" panose="020B0604020202020204" pitchFamily="34" charset="0"/>
                <a:cs typeface="Arial" panose="020B0604020202020204" pitchFamily="34" charset="0"/>
              </a:rPr>
              <a:t>Jurysprudencja rzymska: </a:t>
            </a:r>
            <a:r>
              <a:rPr lang="pl-PL" sz="19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dwa elementy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, obiektywny lub zewnętrzny (</a:t>
            </a:r>
            <a:r>
              <a:rPr lang="pl-PL" sz="19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corpus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), polegający na czysto fizycznym władaniu rzeczą, i subiektywny lub wewnętrzny (</a:t>
            </a:r>
            <a:r>
              <a:rPr lang="pl-PL" sz="19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animus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), sprowadzający się do woli czy zamiaru </a:t>
            </a:r>
            <a:r>
              <a:rPr lang="pl-PL" sz="1950" dirty="0" smtClean="0">
                <a:latin typeface="Arial" panose="020B0604020202020204" pitchFamily="34" charset="0"/>
                <a:cs typeface="Arial" panose="020B0604020202020204" pitchFamily="34" charset="0"/>
              </a:rPr>
              <a:t>posiadania (dla siebie – </a:t>
            </a:r>
            <a:r>
              <a:rPr lang="pl-PL" sz="195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animus</a:t>
            </a:r>
            <a:r>
              <a:rPr lang="pl-PL" sz="195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rem </a:t>
            </a:r>
            <a:r>
              <a:rPr lang="pl-PL" sz="195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sibi</a:t>
            </a:r>
            <a:r>
              <a:rPr lang="pl-PL" sz="195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habendi</a:t>
            </a:r>
            <a:r>
              <a:rPr lang="pl-PL" sz="195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l-PL" sz="195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animus</a:t>
            </a:r>
            <a:r>
              <a:rPr lang="pl-PL" sz="195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rem </a:t>
            </a:r>
            <a:r>
              <a:rPr lang="pl-PL" sz="195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alieni</a:t>
            </a:r>
            <a:r>
              <a:rPr lang="pl-PL" sz="195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habendi</a:t>
            </a:r>
            <a:r>
              <a:rPr lang="pl-PL" sz="195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dirty="0" smtClean="0">
                <a:latin typeface="Arial" panose="020B0604020202020204" pitchFamily="34" charset="0"/>
                <a:cs typeface="Arial" panose="020B0604020202020204" pitchFamily="34" charset="0"/>
              </a:rPr>
              <a:t>– wyrażenia wprowadzone przez </a:t>
            </a:r>
            <a:r>
              <a:rPr lang="pl-PL" sz="19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19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comune</a:t>
            </a:r>
            <a:r>
              <a:rPr lang="pl-PL" sz="195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pl-PL" sz="195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Obiektem – </a:t>
            </a:r>
            <a:r>
              <a:rPr lang="pl-PL" sz="195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corporalia</a:t>
            </a:r>
            <a:r>
              <a:rPr lang="pl-PL" sz="195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spory, gdyż 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 wywodzi się od 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sedere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 (‚siedzieć</a:t>
            </a:r>
            <a:r>
              <a:rPr lang="pl-PL" sz="1950" dirty="0" smtClean="0">
                <a:latin typeface="Arial" panose="020B0604020202020204" pitchFamily="34" charset="0"/>
                <a:cs typeface="Arial" panose="020B0604020202020204" pitchFamily="34" charset="0"/>
              </a:rPr>
              <a:t>’) ale współposiadanie tej samej rzeczy możliwe -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Użytkownik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uprawniony do określonych służebności korzystali w prawie rzymskim okresu pryncypatu z interdyktów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posesoryjnych</a:t>
            </a:r>
          </a:p>
          <a:p>
            <a:pPr algn="just"/>
            <a:r>
              <a:rPr lang="pl-PL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Rozwój </a:t>
            </a:r>
            <a:r>
              <a:rPr lang="pl-PL" sz="1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quasi-</a:t>
            </a:r>
            <a:r>
              <a:rPr lang="pl-PL" sz="16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zwrot ‚posiadać prawo’ - ostatecznie w </a:t>
            </a:r>
            <a:r>
              <a:rPr lang="pl-PL" sz="16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1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pl-PL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16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sz="16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iuris </a:t>
            </a:r>
            <a:r>
              <a:rPr lang="pl-PL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usus </a:t>
            </a:r>
            <a:r>
              <a:rPr lang="pl-PL" sz="16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modernus</a:t>
            </a:r>
            <a:r>
              <a:rPr lang="pl-PL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kościelne </a:t>
            </a:r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świeckie prawa zwierzchnie, beneficja, urzędy i prawa wyboru na nie oraz obsadzania stanowisk kościelnych (</a:t>
            </a:r>
            <a:r>
              <a:rPr lang="pl-PL" sz="1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patronatus</a:t>
            </a:r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jak również ciężary realne i dziesięciny, </a:t>
            </a:r>
            <a:r>
              <a:rPr lang="pl-PL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prawo </a:t>
            </a:r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wspólnoty </a:t>
            </a:r>
            <a:r>
              <a:rPr lang="pl-PL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małżeńskiej) – kwestionowane w prawach skodyfikowanych od schyłku XIX w. - germańskie (prawo polskie, za BGB tylko  </a:t>
            </a:r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posiadania służebności gruntowych i </a:t>
            </a:r>
            <a:r>
              <a:rPr lang="pl-PL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osobistych)</a:t>
            </a:r>
            <a:endParaRPr lang="pl-PL" sz="16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95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75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38545" y="0"/>
            <a:ext cx="12450618" cy="1006764"/>
          </a:xfrm>
        </p:spPr>
        <p:txBody>
          <a:bodyPr/>
          <a:lstStyle/>
          <a:p>
            <a:pPr>
              <a:defRPr/>
            </a:pP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Dziedziczenie </a:t>
            </a:r>
            <a:r>
              <a:rPr lang="pl-PL" sz="2000" dirty="0" err="1">
                <a:solidFill>
                  <a:srgbClr val="FFFF00"/>
                </a:solidFill>
                <a:latin typeface="Arial" panose="020B0604020202020204" pitchFamily="34" charset="0"/>
              </a:rPr>
              <a:t>przeciwtestamentowe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 – 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</a:rPr>
              <a:t>contra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</a:rPr>
              <a:t>tabulas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</a:rPr>
              <a:t>: 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instytucjonalny wyraz interpretacji testamentu w zgodzie z zasadą solidarności </a:t>
            </a:r>
            <a:r>
              <a:rPr lang="pl-PL" sz="2000" dirty="0" smtClean="0">
                <a:solidFill>
                  <a:srgbClr val="FFFF00"/>
                </a:solidFill>
                <a:latin typeface="Arial" panose="020B0604020202020204" pitchFamily="34" charset="0"/>
              </a:rPr>
              <a:t>rodzinnej (początkowo formalna – ochrona przed pominięciem przy wydziedziczeniu – </a:t>
            </a:r>
            <a:r>
              <a:rPr lang="pl-PL" sz="2000" i="1" dirty="0" err="1" smtClean="0">
                <a:solidFill>
                  <a:srgbClr val="FFFF00"/>
                </a:solidFill>
                <a:latin typeface="Arial" panose="020B0604020202020204" pitchFamily="34" charset="0"/>
              </a:rPr>
              <a:t>bonorum</a:t>
            </a:r>
            <a:r>
              <a:rPr lang="pl-PL" sz="200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000" i="1" dirty="0" err="1" smtClean="0">
                <a:solidFill>
                  <a:srgbClr val="FFFF00"/>
                </a:solidFill>
                <a:latin typeface="Arial" panose="020B0604020202020204" pitchFamily="34" charset="0"/>
              </a:rPr>
              <a:t>possessio</a:t>
            </a:r>
            <a:r>
              <a:rPr lang="pl-PL" sz="200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 contra </a:t>
            </a:r>
            <a:r>
              <a:rPr lang="pl-PL" sz="2000" i="1" dirty="0" err="1" smtClean="0">
                <a:solidFill>
                  <a:srgbClr val="FFFF00"/>
                </a:solidFill>
                <a:latin typeface="Arial" panose="020B0604020202020204" pitchFamily="34" charset="0"/>
              </a:rPr>
              <a:t>tabulas</a:t>
            </a:r>
            <a:r>
              <a:rPr lang="pl-PL" sz="2000" dirty="0" smtClean="0">
                <a:solidFill>
                  <a:srgbClr val="FFFF00"/>
                </a:solidFill>
                <a:latin typeface="Arial" panose="020B0604020202020204" pitchFamily="34" charset="0"/>
              </a:rPr>
              <a:t>)</a:t>
            </a:r>
            <a:endParaRPr lang="pl-PL" sz="20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93964" y="1006763"/>
            <a:ext cx="11877963" cy="5716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1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Merytoryczna kontrola treści testamentu – późna Republika pretorska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querela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inofficiosi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testamenti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l-PL" sz="21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rodzaj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(zmiana postrzegania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patria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potestas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officium</a:t>
            </a:r>
            <a:r>
              <a:rPr kumimoji="0" lang="pl-PL" sz="21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pietas</a:t>
            </a:r>
            <a:r>
              <a:rPr kumimoji="0" lang="pl-PL" sz="21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-  D. 5.2; C. 3.28; I. 2.18: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testamentum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inofficiosum</a:t>
            </a:r>
            <a:endParaRPr kumimoji="0" lang="pl-PL" sz="2150" b="0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15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DZIEDZICZENIE PRZECITESTAMENTOWE FORMALNE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1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Niepoczytalność ojca co do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pietas</a:t>
            </a:r>
            <a:r>
              <a:rPr kumimoji="0" lang="pl-PL" sz="21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której obowiązek okazania miał również ojciec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 </a:t>
            </a:r>
            <a:r>
              <a:rPr kumimoji="0" lang="pl-PL" sz="215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uformowała się w prawie pretorskim, zyskała skuteczność też w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ius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civile</a:t>
            </a:r>
            <a:r>
              <a:rPr kumimoji="0" lang="pl-PL" sz="215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1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początkowo tylko dzieci testatora, rodzice i rodzeństwo III w. (C. 3.28.27- a. 319: tylko jeśli dziedzic testamentowy osobą niegodną szacunku)  - kolejni kognaci wzajemnie się wykluczali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1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</a:t>
            </a:r>
            <a:r>
              <a:rPr kumimoji="0" lang="pl-PL" sz="21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 pięciu </a:t>
            </a:r>
            <a:r>
              <a:rPr kumimoji="0" lang="pl-PL" sz="21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lat od śmierci spadkodawcy (sąd </a:t>
            </a:r>
            <a:r>
              <a:rPr kumimoji="0" lang="pl-PL" sz="215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centumwiralny</a:t>
            </a:r>
            <a:r>
              <a:rPr kumimoji="0" lang="pl-PL" sz="21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ordinem</a:t>
            </a:r>
            <a:r>
              <a:rPr kumimoji="0" lang="pl-PL" sz="21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7. </a:t>
            </a:r>
            <a:r>
              <a:rPr kumimoji="0" lang="pl-PL" sz="21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mężów </a:t>
            </a:r>
            <a:r>
              <a:rPr kumimoji="0" lang="pl-PL" sz="21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III w.) 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1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pełnia władzy urzędnika – brak zasady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nemo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pra parte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testatus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pro parte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intestatus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decedere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potest</a:t>
            </a:r>
            <a:endParaRPr kumimoji="0" lang="pl-PL" sz="215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pars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legitima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portio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debita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pl-PL" sz="21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 mniej niż jedna czwarta tego, co dana osoba dziedziczyłaby 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intestato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według stanu majątku w chwili śmierci testatora (nie zaliczano natomiast – inaczej niż często współcześnie – posagów oraz darowizn poczynionych za życia) 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1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Możliwe wydziedziczenie na podstawie różnych przesłanek z pozbawieniem praw do 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pars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debita</a:t>
            </a:r>
            <a:endParaRPr kumimoji="0" lang="pl-PL" sz="215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15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 wzór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querela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inofficiosi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testamenti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5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powstały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q.i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donationis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5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oraz</a:t>
            </a:r>
            <a:r>
              <a:rPr kumimoji="0" lang="pl-PL" sz="215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q.i</a:t>
            </a:r>
            <a:r>
              <a:rPr kumimoji="0" lang="pl-PL" sz="215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pl-PL" sz="215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dotis</a:t>
            </a:r>
            <a:endParaRPr kumimoji="0" lang="pl-PL" sz="215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87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21673" y="1"/>
            <a:ext cx="12238182" cy="765175"/>
          </a:xfrm>
        </p:spPr>
        <p:txBody>
          <a:bodyPr/>
          <a:lstStyle/>
          <a:p>
            <a:pPr>
              <a:defRPr/>
            </a:pP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Dziedziczenie </a:t>
            </a:r>
            <a:r>
              <a:rPr lang="pl-PL" sz="2800" dirty="0" err="1">
                <a:solidFill>
                  <a:srgbClr val="FFFF00"/>
                </a:solidFill>
                <a:latin typeface="Arial" panose="020B0604020202020204" pitchFamily="34" charset="0"/>
              </a:rPr>
              <a:t>przeciwtestamentowe</a:t>
            </a: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 – system rezerwy i system zachowku</a:t>
            </a:r>
            <a:endParaRPr lang="pl-PL" sz="2800" dirty="0"/>
          </a:p>
        </p:txBody>
      </p:sp>
      <p:sp>
        <p:nvSpPr>
          <p:cNvPr id="3" name="Prostokąt 2"/>
          <p:cNvSpPr/>
          <p:nvPr/>
        </p:nvSpPr>
        <p:spPr>
          <a:xfrm>
            <a:off x="452581" y="836614"/>
            <a:ext cx="1149927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Skarga o uzupełnienie zachowku – </a:t>
            </a:r>
            <a:r>
              <a:rPr kumimoji="0" lang="pl-PL" sz="2100" b="1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</a:t>
            </a:r>
            <a:r>
              <a:rPr kumimoji="0" lang="pl-PL" sz="21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ad </a:t>
            </a:r>
            <a:r>
              <a:rPr kumimoji="0" lang="pl-PL" sz="2100" b="1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supplendam</a:t>
            </a:r>
            <a:r>
              <a:rPr kumimoji="0" lang="pl-PL" sz="21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1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legitimam</a:t>
            </a:r>
            <a:r>
              <a:rPr kumimoji="0" lang="pl-PL" sz="2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(C. 3.28.31, a. 528)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 unieważnienie testamentu w całości albo w części za pomocą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querela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inofficiosi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testamenti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można było ubiegać się tylko wówczas, gdy uprawnieni nie dostali niczego ze spadku 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gdy otrzymali mniej niż 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pars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legitima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przysługiwało im jedynie prawo jej uzupełnienia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1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 jednej z przesłanek do występowania z </a:t>
            </a:r>
            <a:r>
              <a:rPr kumimoji="0" lang="pl-PL" sz="2100" b="1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querella</a:t>
            </a:r>
            <a:r>
              <a:rPr kumimoji="0" lang="pl-PL" sz="2100" b="1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1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inoficiosi</a:t>
            </a:r>
            <a:r>
              <a:rPr kumimoji="0" lang="pl-PL" sz="2100" b="1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1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testamenti</a:t>
            </a:r>
            <a:r>
              <a:rPr kumimoji="0" lang="pl-PL" sz="2100" b="1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pars </a:t>
            </a:r>
            <a:r>
              <a:rPr kumimoji="0" lang="pl-PL" sz="2100" b="1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debita</a:t>
            </a:r>
            <a:r>
              <a:rPr kumimoji="0" lang="pl-PL" sz="2100" b="1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stała się </a:t>
            </a:r>
            <a:r>
              <a:rPr kumimoji="0" lang="pl-PL" sz="21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się</a:t>
            </a:r>
            <a:r>
              <a:rPr kumimoji="0" lang="pl-PL" sz="21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minimalną częścią należną dziedziczącym beztestamentowo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pars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legitima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była wolna od obciążeń: poleceń lub warunków, które zmniejszałyby jej wartość, nie można było się jej zrzec (C. 3.28.34, a. 531)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Nov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pl-PL" sz="21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Iust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18 (a. 536)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portio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debita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zwiększono do jednej trzeciej, a gdy dzieci było więcej niż czworo – do jednej drugiej należnej części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1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System rezerwy</a:t>
            </a:r>
            <a:r>
              <a:rPr kumimoji="0" lang="pl-PL" sz="2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podział spadku na rezerwę i część </a:t>
            </a:r>
            <a:r>
              <a:rPr kumimoji="0" lang="pl-PL" sz="21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rozrządzalną</a:t>
            </a:r>
            <a:r>
              <a:rPr kumimoji="0" lang="pl-PL" sz="2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model znany w prawach romańskiej rodziny prawa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1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System zachowku </a:t>
            </a:r>
            <a:r>
              <a:rPr kumimoji="0" lang="pl-PL" sz="2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(inspiracja justyniańska):  roszczenie o zapłatę równowartości należnej części (BGB, ABGB, k.c. z 1964 r.  - różna wysokość i krąg uprawnionych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1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Darowizny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 życia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uwzględniane w obu modelach: problem analogiczny do 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querela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inofficiosae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donationis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querela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inofficiosae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dotis</a:t>
            </a:r>
            <a:endParaRPr kumimoji="0" lang="pl-PL" sz="21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73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" y="92365"/>
            <a:ext cx="12118109" cy="1182253"/>
          </a:xfrm>
        </p:spPr>
        <p:txBody>
          <a:bodyPr/>
          <a:lstStyle/>
          <a:p>
            <a:pPr algn="l"/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Powołanie do spadku </a:t>
            </a:r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testamentowo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lub beztestamentowo. </a:t>
            </a:r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Rzymianie </a:t>
            </a:r>
            <a:r>
              <a:rPr lang="pl-PL" sz="24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dzielili wszystkich dziedziców prawa cywilnego (</a:t>
            </a:r>
            <a:r>
              <a:rPr lang="pl-PL" sz="24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heredes</a:t>
            </a:r>
            <a:r>
              <a:rPr lang="pl-PL" sz="24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na </a:t>
            </a:r>
            <a:r>
              <a:rPr lang="pl-PL" sz="24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koniecznych </a:t>
            </a:r>
            <a:r>
              <a:rPr lang="pl-PL" sz="24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4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necessarii</a:t>
            </a:r>
            <a:r>
              <a:rPr lang="pl-PL" sz="24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oraz </a:t>
            </a:r>
            <a:r>
              <a:rPr lang="pl-PL" sz="24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postronnych (</a:t>
            </a:r>
            <a:r>
              <a:rPr lang="pl-PL" sz="24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voluntarii</a:t>
            </a:r>
            <a:r>
              <a:rPr lang="pl-PL" sz="24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mogli przyjąć lub odrzucić spadek</a:t>
            </a:r>
            <a:endParaRPr lang="pl-PL" sz="2400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6255" y="1274619"/>
            <a:ext cx="11951854" cy="2671618"/>
          </a:xfrm>
        </p:spPr>
        <p:txBody>
          <a:bodyPr/>
          <a:lstStyle/>
          <a:p>
            <a:pPr algn="l"/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necessarii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(swoi i konieczni) 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zstępni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spadkodawcy, którzy w momencie jego śmierci przestają podlegać władzy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ojcowskiej, żona 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manu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, synowe 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manu</a:t>
            </a:r>
            <a:endParaRPr lang="pl-PL" sz="2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Necessarii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tantum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(tylko konieczni) - niewolnicy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łącznie ustanowieni i wyzwoleni w testamencie właściciela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wzór cywilnego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heres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dzięki działaniom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pretora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bonorum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possessor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staje się sukcesorem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uniwersalnym a dopuszczono też w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honorarium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fideikomisariusz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uniwersalny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stał się sukcesorem uniwersalnym oraz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civile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sukcesorem uniwersalnym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może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stać też osoba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, której dziedzic beztestamentowy z kręgu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sui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necessarii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przekaże spadek przed przyjęciem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go (w drodze 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iure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cessio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/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Otwarcie spadku – śmierć spadkodawcy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spadek nieobjęty -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„leżący” (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hereditas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iacens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): ochrona pretorska lub wyznaczony kurator spadku</a:t>
            </a:r>
          </a:p>
          <a:p>
            <a:pPr algn="l"/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Z chwilą nabycia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długo uważano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dziedzica za następcę zmarłego od momentu jego śmierci – 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zmiana Julian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(zaakceptowana i przejęta w kompilacji justyniańskiej: D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41.1.33.2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; 34;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41.3,15pr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.; I.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2.14.2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; 3.17pr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.): 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hereditas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zajmuje miejsce 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zmarłego - swój 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własny byt i odzwierciedla niejako kontynuację 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zmarłego, 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stanowiąc uosobienie podmiotu – z prawami i obowiązkami </a:t>
            </a:r>
            <a:endParaRPr lang="pl-PL" sz="21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6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1" y="175491"/>
            <a:ext cx="10968567" cy="5952259"/>
          </a:xfrm>
        </p:spPr>
        <p:txBody>
          <a:bodyPr/>
          <a:lstStyle/>
          <a:p>
            <a:r>
              <a:rPr lang="pl-PL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TRANSMISSIO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prawo rzymskie: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niedopuszczalne (gdy powołany umiera, nie wypowiedziawszy się co do przyjęcia, a w jego miejsce wstępuje jego dziedzic, aby podjąć decyzję i nabyć spadek lub przez czynność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vivos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wyjątkiem  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iure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cessio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hereditatis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(dziedzic cywilny na inną osobę cedował sukcesję uniwersalną)</a:t>
            </a:r>
          </a:p>
          <a:p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PRAKTYKA: czasami dopuszczalne przez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restitutio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integrum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kazuistyczne przypadki uogólnione przez Justyniana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I:  Dziedzice powołanego mogą nabyć spadek w ciągu roku od dnia, w którym dowiedział się o powołaniu lub od jego śmierci, jeśli nie miał tej wiedzy (C. 6.30.19 – a. 529)</a:t>
            </a:r>
          </a:p>
          <a:p>
            <a:endParaRPr lang="pl-PL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PRZYROST</a:t>
            </a:r>
            <a:r>
              <a:rPr lang="pl-PL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konsekwencja zasady sukcesji uniwersalnej – </a:t>
            </a:r>
            <a:r>
              <a:rPr lang="pl-PL" sz="24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civile</a:t>
            </a:r>
            <a:r>
              <a:rPr lang="pl-PL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4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honorarium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dziedziczenie testamentowe i beztestamentowe: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stosunkowe powiększenie udziałów pozostałych spadkobierców dochodzi w proporcji wyznaczonej ich pierwotnymi udziałami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(automatyczne gdy choć jeden spadkobierca przyjmuje spadek)- nie miał wpływu na wyzwolenia bezpośrednie (jeśli wyzwalał dziedzic, który ostatecznie nie dziedziczył – wyzwolenie wygasało)</a:t>
            </a:r>
          </a:p>
          <a:p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236710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01601"/>
            <a:ext cx="10358967" cy="350981"/>
          </a:xfrm>
        </p:spPr>
        <p:txBody>
          <a:bodyPr/>
          <a:lstStyle/>
          <a:p>
            <a:r>
              <a:rPr lang="pl-PL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NABYCIE SPADKU</a:t>
            </a:r>
            <a:endParaRPr lang="pl-PL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240144" y="452582"/>
            <a:ext cx="12413672" cy="5675168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dziedzice konieczni – z mocy prawa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 spadków zadłużonych: pod koniec republiki pretor udziela dziedzicom koniecznym dobrodziejstwa powstrzymania się od przyjęcia spadku – </a:t>
            </a:r>
            <a:r>
              <a:rPr lang="pl-PL" sz="21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beneficium</a:t>
            </a:r>
            <a:r>
              <a:rPr lang="pl-PL" sz="21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abstinendi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: uogólnione na wszystkie przypadki: nie rodziła skutków odrzucenia spadku w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civile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(pozycja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heres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; brak infamii)</a:t>
            </a:r>
            <a:b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beneficium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abstinendi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nie miał prawa skorzystać wyzwalany niewolnik (tylko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separatio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– jeśli nie podjął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immixtio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– ale infamia go dotykała)</a:t>
            </a:r>
          </a:p>
          <a:p>
            <a:pPr marL="457200" indent="-457200">
              <a:buFontTx/>
              <a:buChar char="-"/>
            </a:pP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dziedzice postronni: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retio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(zanik w okresie poklasycznym)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lub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herede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gestio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w tym ostatnim ostatecznie przyjęte konieczność kierowania się </a:t>
            </a:r>
            <a:r>
              <a:rPr lang="pl-PL" sz="21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animus</a:t>
            </a:r>
            <a:r>
              <a:rPr lang="pl-PL" sz="2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heredis</a:t>
            </a:r>
            <a:r>
              <a:rPr lang="pl-PL" sz="2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przez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powołanego (Julian - D. 29.2,20pr.) ale nie czynności wynikające z </a:t>
            </a:r>
            <a:r>
              <a:rPr lang="pl-PL" sz="21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pietas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czy inne faktyczne czynności wobec spadku </a:t>
            </a:r>
          </a:p>
          <a:p>
            <a:pPr marL="457200" indent="-457200">
              <a:buFontTx/>
              <a:buChar char="-"/>
            </a:pP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spatium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deliberandi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podjęcie decyzji: rok dla rodziców i dzieci spadkodawcy, sto dni dla pozostałych - zagrożenie zajęciem spadku przez zasiedzenie – </a:t>
            </a:r>
            <a:r>
              <a:rPr lang="pl-PL" sz="21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usucapio</a:t>
            </a:r>
            <a:r>
              <a:rPr lang="pl-PL" sz="2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pl-PL" sz="21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herede</a:t>
            </a:r>
            <a:r>
              <a:rPr lang="pl-PL" sz="2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(odmiennie niż ogólne reguły zasiedzenia: </a:t>
            </a:r>
            <a:r>
              <a:rPr lang="pl-PL" sz="2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incorporalis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nie wymagano </a:t>
            </a:r>
            <a:r>
              <a:rPr lang="pl-PL" sz="21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iusta</a:t>
            </a:r>
            <a:r>
              <a:rPr lang="pl-PL" sz="2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causa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ani </a:t>
            </a:r>
            <a:r>
              <a:rPr lang="pl-PL" sz="2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 fides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ale nie z kradzieży) – także w formie zasiedzenia poszczególnej rzeczy (od schyłku II w. p.n.e.); </a:t>
            </a:r>
          </a:p>
          <a:p>
            <a:pPr marL="457200" indent="-457200">
              <a:buFontTx/>
              <a:buChar char="-"/>
            </a:pP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deliberandi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prawo do prośby sędziego o dziewięć miesięcy, a cesarza aż o rok na zastanowienie (upływ terminu bez oświadczenia – przyjęcie - C. 6.30.22.13a, a. 531)</a:t>
            </a:r>
          </a:p>
          <a:p>
            <a:pPr marL="457200" indent="-457200">
              <a:buFontTx/>
              <a:buChar char="-"/>
            </a:pPr>
            <a:r>
              <a:rPr lang="pl-PL" sz="2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spadki nieobjęte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od Augusta przypadały państwu (</a:t>
            </a:r>
            <a:r>
              <a:rPr lang="pl-PL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Iulia</a:t>
            </a:r>
            <a:r>
              <a:rPr lang="pl-PL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l-PL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maritandis</a:t>
            </a:r>
            <a:r>
              <a:rPr lang="pl-PL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ordinibus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aerarium</a:t>
            </a:r>
            <a:r>
              <a:rPr lang="pl-PL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populi</a:t>
            </a:r>
            <a:r>
              <a:rPr lang="pl-PL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Romani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pocz. II w.: fiskus): współcześnie skarb państwa dziedzicem ustawowym (</a:t>
            </a:r>
            <a:r>
              <a:rPr lang="pl-PL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np.prawo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polskie) lub jako osoba trzecia</a:t>
            </a:r>
            <a:endParaRPr lang="pl-PL" sz="20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4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637309"/>
          </a:xfrm>
        </p:spPr>
        <p:txBody>
          <a:bodyPr/>
          <a:lstStyle/>
          <a:p>
            <a:r>
              <a:rPr lang="pl-PL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Ograniczenie odpowiedzialność za długi spadkowe – </a:t>
            </a:r>
            <a:r>
              <a:rPr lang="pl-PL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poza </a:t>
            </a:r>
            <a:r>
              <a:rPr lang="pl-PL" sz="22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doli, </a:t>
            </a:r>
            <a:r>
              <a:rPr lang="pl-PL" sz="22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exceptio</a:t>
            </a:r>
            <a:r>
              <a:rPr lang="pl-PL" sz="22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doli, in </a:t>
            </a:r>
            <a:r>
              <a:rPr lang="pl-PL" sz="22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metum</a:t>
            </a:r>
            <a:r>
              <a:rPr lang="pl-PL" sz="22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restitutio</a:t>
            </a:r>
            <a:r>
              <a:rPr lang="pl-PL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618" y="637309"/>
            <a:ext cx="11933381" cy="7134515"/>
          </a:xfrm>
        </p:spPr>
        <p:txBody>
          <a:bodyPr/>
          <a:lstStyle/>
          <a:p>
            <a:r>
              <a:rPr lang="pl-PL" sz="19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Furia </a:t>
            </a:r>
            <a:r>
              <a:rPr lang="pl-PL" sz="19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testamentaria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(między 204 a 169 p.n.e.) - ograniczenie wysokości legatu windykacyjnego do 1000 asów (wyjątek: małżonkowie, zaręczeni oraz kognaci do szóstego stopnia, a wśród zstępnych rodzeństwa do stopnia siódmego):  zapis przekraczający dopuszczalną wysokość pozostawał w mocy, ale legatariusz odpowiadał w wysokości poczwórną wartość nadwyżki (za pomocą </a:t>
            </a:r>
            <a:r>
              <a:rPr lang="pl-PL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legis </a:t>
            </a:r>
            <a:r>
              <a:rPr lang="pl-PL" sz="1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pl-PL" sz="1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manus</a:t>
            </a:r>
            <a:r>
              <a:rPr lang="pl-PL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iniectionem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19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9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19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Voconia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(169 p.n.e.) - osoby, których dobra przekraczały wartością 100 000 asów – zakaz ustanawiania spadkobierczynią kobiety. Wszyscy: zakaz zostawiania jej więcej niż połowę spadku. Możliwość nabycia legatu nie przekraczającego wartości udziału spadkobierców</a:t>
            </a:r>
          </a:p>
          <a:p>
            <a:r>
              <a:rPr lang="pl-PL" sz="1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DESUETUDO</a:t>
            </a:r>
          </a:p>
          <a:p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19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Falcidia</a:t>
            </a:r>
            <a:r>
              <a:rPr lang="pl-PL" sz="19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(40 r. p.n.e.) zapewniała spadkobiercom wysokość spadku po wypłaceniu legatów w wysokości co najmniej ¼ jego wartości (tzw. kwarta </a:t>
            </a:r>
            <a:r>
              <a:rPr lang="pl-P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Falcydyjska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). Ewentualne przekroczenie ¾ wartości powodowało stosunkowe pomniejszenie legatów. Za </a:t>
            </a:r>
            <a:r>
              <a:rPr lang="pl-P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Antoninusa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Piusa – rozciągnięta na dziedziców beztestamentowych, później na </a:t>
            </a:r>
            <a:r>
              <a:rPr lang="pl-PL" sz="1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donatio</a:t>
            </a:r>
            <a:r>
              <a:rPr lang="pl-PL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mortis causa S.C. </a:t>
            </a:r>
            <a:r>
              <a:rPr lang="pl-PL" sz="1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Pegasianum</a:t>
            </a:r>
            <a:r>
              <a:rPr lang="pl-PL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73 AD –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kwarta </a:t>
            </a:r>
            <a:r>
              <a:rPr lang="pl-P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pegazjańska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- faktycznie ograniczała testatorowi swobodę dysponowania majątkiem </a:t>
            </a:r>
            <a:r>
              <a:rPr lang="pl-PL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mortis causa 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do trzech czwartych spadku</a:t>
            </a:r>
          </a:p>
          <a:p>
            <a:r>
              <a:rPr lang="pl-PL" sz="19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l-PL" sz="19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obrodziejstwo inwentarza – </a:t>
            </a:r>
            <a:r>
              <a:rPr lang="pl-PL" sz="1900" b="1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beneficium</a:t>
            </a:r>
            <a:r>
              <a:rPr lang="pl-PL" sz="1900" b="1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b="1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inventarii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(C. 6.30.22- a. 531) – przejęcie spadku z ograniczeniem odpowiedzialności do aktywów spadku. Bez korzystania </a:t>
            </a:r>
            <a:r>
              <a:rPr lang="pl-PL" sz="1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deliberandi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powołany mógł nabyć spadek i rozpocząć przygotowanie spisu dóbr spadkodawcy – w ciągu miesiąca od otrzymania informacji o powołaniu do spadku (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udział notariusza i świadków)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Prawo do skorzystania z kwarty </a:t>
            </a:r>
            <a:r>
              <a:rPr lang="pl-PL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falcydyjskiej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ale </a:t>
            </a:r>
            <a:r>
              <a:rPr lang="pl-PL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Iust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1, a. 535: przyjmujący prosto odpowiada w pełnej wysokości także za zapisy</a:t>
            </a:r>
            <a:r>
              <a:rPr lang="pl-PL" sz="19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l-PL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85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2365"/>
            <a:ext cx="12191999" cy="812799"/>
          </a:xfrm>
        </p:spPr>
        <p:txBody>
          <a:bodyPr/>
          <a:lstStyle/>
          <a:p>
            <a:r>
              <a:rPr lang="pl-PL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Wierzyciele spadkowi - </a:t>
            </a:r>
            <a:r>
              <a:rPr lang="pt-BR" sz="28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 honorarium</a:t>
            </a:r>
            <a:r>
              <a:rPr lang="pl-PL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8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beneficium separationis bonorum</a:t>
            </a:r>
            <a:endParaRPr lang="pl-PL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091" y="812800"/>
            <a:ext cx="11914908" cy="5883563"/>
          </a:xfrm>
        </p:spPr>
        <p:txBody>
          <a:bodyPr/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W ramach egzekucji majątkowej– </a:t>
            </a:r>
            <a:r>
              <a:rPr lang="pl-PL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venditio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bonorum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w celu uniknięcia jej uniwersalności</a:t>
            </a:r>
          </a:p>
          <a:p>
            <a:pPr>
              <a:buFontTx/>
              <a:buChar char="-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wniosek do pretora albo namiestnika prowincji o oddzielenie dóbr spadkowych od składników majątku dziedzica</a:t>
            </a:r>
          </a:p>
          <a:p>
            <a:pPr>
              <a:buFontTx/>
              <a:buChar char="-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wierzyciel spadkowy, który miał obiektywne podstawy, aby podejrzewać dziedzica o niewypłacalność, i pozywając go skargą 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personam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mógł żądać złożenia </a:t>
            </a:r>
            <a:r>
              <a:rPr lang="pl-PL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cautio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(zabezpieczenia przez poręczycieli)</a:t>
            </a:r>
          </a:p>
          <a:p>
            <a:pPr>
              <a:buFontTx/>
              <a:buChar char="-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pretor mógł osobno zakazać rozdysponowywania majątkiem spadkowym co chroniło m.in. przed utratą przedmiotów wchodzących w skład spadku przed zasiedzeniem</a:t>
            </a:r>
          </a:p>
          <a:p>
            <a:pPr marL="0" indent="0"/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3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PRAWO PUBLICZNE</a:t>
            </a:r>
          </a:p>
          <a:p>
            <a:pPr>
              <a:buFontTx/>
              <a:buChar char="-"/>
            </a:pP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- </a:t>
            </a:r>
            <a:r>
              <a:rPr 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podatek spadkowy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pl-PL" sz="23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3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Iulia</a:t>
            </a:r>
            <a:r>
              <a:rPr lang="pl-PL" sz="23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l-PL" sz="23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vicesima</a:t>
            </a:r>
            <a:r>
              <a:rPr lang="pl-PL" sz="23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hereditatum</a:t>
            </a:r>
            <a:r>
              <a:rPr lang="pl-PL" sz="23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 r. n.e.) – 5 %, podniesione do 10% w II w. (zwolniono spadki mniejsze niż 100 000 </a:t>
            </a:r>
            <a:r>
              <a:rPr lang="pl-PL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sesterców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oraz wszystkie dziedziczone między rodzicami i dziećmi) – cele wojskowe) </a:t>
            </a:r>
            <a:r>
              <a:rPr 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ostatecznie ZNIESIONY</a:t>
            </a:r>
            <a:endParaRPr lang="pl-PL" sz="23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63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"/>
            <a:ext cx="10358967" cy="544944"/>
          </a:xfrm>
        </p:spPr>
        <p:txBody>
          <a:bodyPr/>
          <a:lstStyle/>
          <a:p>
            <a:r>
              <a:rPr lang="pl-PL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Prawnie uznane formy władania rzeczą </a:t>
            </a:r>
            <a:endParaRPr lang="pl-PL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7018" y="544946"/>
            <a:ext cx="12034982" cy="6114472"/>
          </a:xfrm>
        </p:spPr>
        <p:txBody>
          <a:bodyPr/>
          <a:lstStyle/>
          <a:p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„Centralna instytucją prawa prywatnego i rdzeń prawa majątkowego”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– własność (sporne korzenie historyczne i rozumienie – ‚prawo absolutne’??? – korzenie ewolucyjne i sporne definiowanie</a:t>
            </a:r>
          </a:p>
          <a:p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Uniwersalność triady posiadanie-własność-prawa rzeczowe ograniczone?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: cecha szczególna kontynentalnej tradycji prawnej, pochodząca z jej źródeł romanistycznych</a:t>
            </a:r>
          </a:p>
          <a:p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Rzymskie prawo własności – wykształcenie w okresie archaicznym z władzy zwierzchnika rodziny (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pater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familias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pl-PL" sz="2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pierwotnie jednorodne władztwo w stosunku do osób i rzeczy (</a:t>
            </a:r>
            <a:r>
              <a:rPr lang="pl-PL" sz="21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manus</a:t>
            </a:r>
            <a:r>
              <a:rPr lang="pl-PL" sz="2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Pojęcie własności, przeciwstawione z jednej strony posiadaniu, a z drugiej prawom na rzeczy cudzej, pojawia się w Rzymie wraz z procesem </a:t>
            </a:r>
            <a:r>
              <a:rPr lang="pl-PL" sz="2100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formularnym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: pozwala on na dokonanie precyzyjniejszych rozróżnień: faktu od prawa, stosunków zobowiązaniowych od stosunków prawnorzeczowych, w ramach tych ostatnich – własności od praw na rzeczy cudzej (wcześniej: własność funkcjonalnie podzielona i brak rozróżnienia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nawrót w okresie poklasycznym? – Justynian I potwierdza klasyczne rozwiązania)</a:t>
            </a:r>
          </a:p>
          <a:p>
            <a:r>
              <a:rPr lang="pl-PL" sz="21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Perspektywa SKARGOWA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in rem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-  względem swoboda wdania się w spór, 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konsumpcji skargi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(znana też niektórym skargom pretorskim 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personam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factum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IUS IN RE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– od średniowiecznej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ad 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rem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(lenna i </a:t>
            </a:r>
            <a:r>
              <a:rPr lang="pl-PL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beneficia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przyznane ale nie objęte) do Johann </a:t>
            </a:r>
            <a:r>
              <a:rPr lang="pl-PL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Appel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(1486-1536):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humanizm prawniczy - 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rozróżnienie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re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rem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sensie praw 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zobowiązaniowych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(oraz problem praw podmiotowych)</a:t>
            </a:r>
            <a:endParaRPr lang="pl-PL" sz="21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33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15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7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0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1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2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3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4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— Zapraszamy!</Template>
  <TotalTime>3460</TotalTime>
  <Words>1703</Words>
  <Application>Microsoft Office PowerPoint</Application>
  <PresentationFormat>Panoramiczny</PresentationFormat>
  <Paragraphs>100</Paragraphs>
  <Slides>11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10</vt:i4>
      </vt:variant>
      <vt:variant>
        <vt:lpstr>Tytuły slajdów</vt:lpstr>
      </vt:variant>
      <vt:variant>
        <vt:i4>11</vt:i4>
      </vt:variant>
    </vt:vector>
  </HeadingPairs>
  <TitlesOfParts>
    <vt:vector size="26" baseType="lpstr">
      <vt:lpstr>Arial</vt:lpstr>
      <vt:lpstr>Calibri</vt:lpstr>
      <vt:lpstr>Lucida Sans Unicode</vt:lpstr>
      <vt:lpstr>Tahoma</vt:lpstr>
      <vt:lpstr>Times New Roman</vt:lpstr>
      <vt:lpstr>9_Motyw pakietu Office</vt:lpstr>
      <vt:lpstr>6_Motyw pakietu Office</vt:lpstr>
      <vt:lpstr>7_Motyw pakietu Office</vt:lpstr>
      <vt:lpstr>5_Motyw pakietu Office</vt:lpstr>
      <vt:lpstr>10_Motyw pakietu Office</vt:lpstr>
      <vt:lpstr>11_Motyw pakietu Office</vt:lpstr>
      <vt:lpstr>12_Motyw pakietu Office</vt:lpstr>
      <vt:lpstr>13_Motyw pakietu Office</vt:lpstr>
      <vt:lpstr>14_Motyw pakietu Office</vt:lpstr>
      <vt:lpstr>15_Motyw pakietu Office</vt:lpstr>
      <vt:lpstr>Prawo rzymskie – spadkowe; władanie nad rzeczami (posiadanie – własność) </vt:lpstr>
      <vt:lpstr>Dziedziczenie przeciwtestamentowe – contra tabulas: instytucjonalny wyraz interpretacji testamentu w zgodzie z zasadą solidarności rodzinnej (początkowo formalna – ochrona przed pominięciem przy wydziedziczeniu – bonorum possessio contra tabulas)</vt:lpstr>
      <vt:lpstr>Dziedziczenie przeciwtestamentowe – system rezerwy i system zachowku</vt:lpstr>
      <vt:lpstr>Powołanie do spadku - testamentowo lub beztestamentowo.  Rzymianie dzielili wszystkich dziedziców prawa cywilnego (heredes) na koniecznych (necessarii) oraz postronnych (voluntarii) – mogli przyjąć lub odrzucić spadek</vt:lpstr>
      <vt:lpstr>Prezentacja programu PowerPoint</vt:lpstr>
      <vt:lpstr>NABYCIE SPADKU</vt:lpstr>
      <vt:lpstr> Ograniczenie odpowiedzialność za długi spadkowe – poza actio doli, exceptio doli, in metum restitutio </vt:lpstr>
      <vt:lpstr>Wierzyciele spadkowi - ius honorarium: beneficium separationis bonorum</vt:lpstr>
      <vt:lpstr> Prawnie uznane formy władania rzeczą </vt:lpstr>
      <vt:lpstr>Res</vt:lpstr>
      <vt:lpstr>Posiadanie - possessio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Ochrona posesoryjna – wprowadzona w okresie późnorepublikańskim – kwestionowana w prawie wulgarnym</dc:title>
  <dc:creator>Jacek Wiewiorowski</dc:creator>
  <cp:keywords/>
  <cp:lastModifiedBy>Jacek Wiewiorowski</cp:lastModifiedBy>
  <cp:revision>132</cp:revision>
  <dcterms:created xsi:type="dcterms:W3CDTF">2017-05-15T17:11:33Z</dcterms:created>
  <dcterms:modified xsi:type="dcterms:W3CDTF">2019-05-12T17:08:42Z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TM10001108</vt:lpwstr>
  </property>
</Properties>
</file>