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25" r:id="rId2"/>
    <p:sldMasterId id="2147483938" r:id="rId3"/>
    <p:sldMasterId id="2147483964" r:id="rId4"/>
    <p:sldMasterId id="2147483977" r:id="rId5"/>
    <p:sldMasterId id="2147483990" r:id="rId6"/>
  </p:sldMasterIdLst>
  <p:notesMasterIdLst>
    <p:notesMasterId r:id="rId19"/>
  </p:notesMasterIdLst>
  <p:sldIdLst>
    <p:sldId id="335" r:id="rId7"/>
    <p:sldId id="326" r:id="rId8"/>
    <p:sldId id="327" r:id="rId9"/>
    <p:sldId id="328" r:id="rId10"/>
    <p:sldId id="334" r:id="rId11"/>
    <p:sldId id="337" r:id="rId12"/>
    <p:sldId id="339" r:id="rId13"/>
    <p:sldId id="341" r:id="rId14"/>
    <p:sldId id="342" r:id="rId15"/>
    <p:sldId id="344" r:id="rId16"/>
    <p:sldId id="346" r:id="rId17"/>
    <p:sldId id="347" r:id="rId18"/>
  </p:sldIdLst>
  <p:sldSz cx="12192000" cy="6858000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owitanie" id="{E75E278A-FF0E-49A4-B170-79828D63BBAD}">
          <p14:sldIdLst/>
        </p14:section>
        <p14:section name="Projektowanie, adnotacje, współpraca, funkcja Powiedz mi" id="{B9B51309-D148-4332-87C2-07BE32FBCA3B}">
          <p14:sldIdLst>
            <p14:sldId id="335"/>
            <p14:sldId id="326"/>
            <p14:sldId id="327"/>
            <p14:sldId id="328"/>
            <p14:sldId id="334"/>
            <p14:sldId id="337"/>
            <p14:sldId id="339"/>
            <p14:sldId id="341"/>
            <p14:sldId id="342"/>
            <p14:sldId id="344"/>
            <p14:sldId id="346"/>
            <p14:sldId id="347"/>
          </p14:sldIdLst>
        </p14:section>
        <p14:section name="Dowiedz się więcej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 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45"/>
    <a:srgbClr val="D24726"/>
    <a:srgbClr val="DD462F"/>
    <a:srgbClr val="F8CFB6"/>
    <a:srgbClr val="F8CAB6"/>
    <a:srgbClr val="923922"/>
    <a:srgbClr val="404040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116" autoAdjust="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 smtClean="0"/>
              <a:t>2015-08-25</a:t>
            </a:r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"/>
              <a:t>Kliknij, aby edytować style wzorców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289008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-17002125" y="-11796713"/>
            <a:ext cx="22204363" cy="12490451"/>
          </a:xfrm>
        </p:spPr>
      </p:sp>
      <p:sp>
        <p:nvSpPr>
          <p:cNvPr id="55299" name="Symbol zastępczy notatek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pl-PL" altLang="pl-PL" smtClean="0"/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286126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BA5C2-AFF7-40B6-83CC-6F7DB83DB0FC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5729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A1241E-A876-4C14-8949-13028CCFCA52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71234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5FA2A9-0EA8-40AD-9879-6D2129B1B383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8522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2" y="1600203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4915AB-6E0F-44BC-A58A-8D9976C76700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7107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D89D88-64C0-4A8F-8590-610D330951B8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77377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5FB6B5-1473-4A7B-9C06-2703C1274D65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84738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90867-5FA0-4A90-99BE-7486D7B529F8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7411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3D525-0332-4B45-BF15-129A3A8D0F33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370036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3EFD53-3554-4AB0-B971-EE76F7E5DF2E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2704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FEF570-2560-4EEC-8CD3-33B7A49CFEEA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2259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C20543-797C-463B-809A-E37A931A5A1D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1145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66105E-B808-4E0C-B584-68FBD0C7719B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24214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7FDE12-3771-4975-8042-DDF1327598BF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77180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EF7516-00B4-4C96-8CFF-07BF6AC2F8D8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43227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19BB2B-0462-4812-944E-E5BBB77D61DC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43368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2241B4-21E2-44DB-9EEC-AF9571D0F634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7341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2" y="1600203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84FA51-CC75-4FF9-B043-651E43F6EDD0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50015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E9C7C4-316C-44D2-8E15-E046E5C7CC53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50225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53E76-13A8-4511-BA83-3C12214A926E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576423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1350"/>
            </a:lvl1pPr>
            <a:lvl2pPr marL="257175" indent="0">
              <a:buNone/>
              <a:defRPr sz="1125"/>
            </a:lvl2pPr>
            <a:lvl3pPr marL="514350" indent="0">
              <a:buNone/>
              <a:defRPr sz="1013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C4110A-44CF-4ED1-A9FE-C6C132FE67F0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112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3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1FC72-54B8-43EE-840B-EE3B5E2FCA45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2791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65202-B71B-4A5A-897E-1B43F81A0E72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6221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00A301-44FF-4A74-9812-2AD6BB518B06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29744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CDEAF3-66F5-42CA-98EE-9D835054BD64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6135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3A012A-52E7-47A6-B92E-3A5B0CA57032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865036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1D2995-EDED-4B66-AD0F-5C11EEFDB917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681861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AC7E5A-F0D2-400B-8C03-0DD2B1CA3D7D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654741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9B124B-590A-49B1-931F-2244E24A5C9A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12289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3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ED161D-4A2F-4424-8116-F53F0CE57C7D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244319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3" y="1600205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C9B12C-B48E-40B5-9EA7-0F92605401DC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496014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EE68CE-F4B0-40FE-A0B8-83D0B189CD09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579564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9DEB35-5D82-4380-BCC3-995E6E089EBC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927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43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1350"/>
            </a:lvl1pPr>
            <a:lvl2pPr marL="257175" indent="0">
              <a:buNone/>
              <a:defRPr sz="1125"/>
            </a:lvl2pPr>
            <a:lvl3pPr marL="514350" indent="0">
              <a:buNone/>
              <a:defRPr sz="1013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E9A2E-6D76-4D49-ADCE-9AC95BD051E8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3445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5BCD1A-6B59-461D-BE6C-DE545BB73AC6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142939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3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5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43C40E-C8A6-407F-83D9-EEB39A644135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795617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0E89BD-545E-471D-A1C2-0F3D67C0DB5F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595956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1136C-736D-41DD-829C-BAB5AE2F12E4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863878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EFE65-B7FD-4668-A5C5-55526176DECC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835546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4672E60-7814-46AF-B950-B8F92DF1C298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273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21" y="457200"/>
            <a:ext cx="393276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30"/>
            <a:ext cx="617220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21" y="2057400"/>
            <a:ext cx="393276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96ABA-E860-49E7-8746-ABF6FE1334B8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207631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74FEDA-B672-498B-8F3C-25FED3F02363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834847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5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3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70DA-A9A9-41B0-BE18-E4EEEE6F1BC6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902077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3" y="1600205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AD2775-878E-4BE6-A8F5-9EBF49C2F017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09409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2884D648-6818-4B7C-B8D3-E6FF32B50E31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6755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23CF32-AC02-4929-994B-31E76B1ABA9C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44022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188C6B5-55DD-4796-B15D-B42C551E5FE2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541974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4663C479-05C4-494E-B72B-9BE6EA124A07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0358099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4C0871C9-EAA5-4EEE-9E3D-D2CFBD054DE5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292514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6320E6AE-FB94-4C8D-BAF3-7A5AB693CFD1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7184645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F46C6B7-159E-4DFA-B3F6-9252B395B712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802988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78EA7F6-BA3B-4294-AD51-5A36CB0A3B51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3975943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3648F96-3CD2-4149-9D3A-9FCD63BB6484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3042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2A2A707C-BC5E-4361-8631-7F7F4299B351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407008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1D36CE0-9D97-4FA6-9845-F0FDE7C8525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5127216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C2CE586E-59D8-4591-BB37-2C5465B03ECF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353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4F555F-7962-40D1-8BC0-04B4FC22E20A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2320100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2C2753F3-AD11-4C9E-A5B2-A92FF2FEEA50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2519155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28265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106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6814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648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044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7349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7790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3084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7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147D22-8DDA-4B64-87CC-E8AAC8609038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343365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4347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254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80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3C355D-8FD1-4EEC-8F16-F53F91D9D480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3675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BC8492-F5DC-4738-A5D4-1C2CA4B1CA5B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1963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52 w 5760"/>
                <a:gd name="T1" fmla="*/ 86 h 445"/>
                <a:gd name="T2" fmla="*/ 5460 w 5760"/>
                <a:gd name="T3" fmla="*/ 86 h 445"/>
                <a:gd name="T4" fmla="*/ 5406 w 5760"/>
                <a:gd name="T5" fmla="*/ 76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102 h 445"/>
                <a:gd name="T20" fmla="*/ 4692 w 5760"/>
                <a:gd name="T21" fmla="*/ 111 h 445"/>
                <a:gd name="T22" fmla="*/ 4614 w 5760"/>
                <a:gd name="T23" fmla="*/ 91 h 445"/>
                <a:gd name="T24" fmla="*/ 4550 w 5760"/>
                <a:gd name="T25" fmla="*/ 25 h 445"/>
                <a:gd name="T26" fmla="*/ 4466 w 5760"/>
                <a:gd name="T27" fmla="*/ 9 h 445"/>
                <a:gd name="T28" fmla="*/ 4362 w 5760"/>
                <a:gd name="T29" fmla="*/ 39 h 445"/>
                <a:gd name="T30" fmla="*/ 4212 w 5760"/>
                <a:gd name="T31" fmla="*/ 81 h 445"/>
                <a:gd name="T32" fmla="*/ 3996 w 5760"/>
                <a:gd name="T33" fmla="*/ 102 h 445"/>
                <a:gd name="T34" fmla="*/ 3786 w 5760"/>
                <a:gd name="T35" fmla="*/ 102 h 445"/>
                <a:gd name="T36" fmla="*/ 3630 w 5760"/>
                <a:gd name="T37" fmla="*/ 76 h 445"/>
                <a:gd name="T38" fmla="*/ 3570 w 5760"/>
                <a:gd name="T39" fmla="*/ 50 h 445"/>
                <a:gd name="T40" fmla="*/ 3504 w 5760"/>
                <a:gd name="T41" fmla="*/ 44 h 445"/>
                <a:gd name="T42" fmla="*/ 3456 w 5760"/>
                <a:gd name="T43" fmla="*/ 55 h 445"/>
                <a:gd name="T44" fmla="*/ 3396 w 5760"/>
                <a:gd name="T45" fmla="*/ 76 h 445"/>
                <a:gd name="T46" fmla="*/ 3024 w 5760"/>
                <a:gd name="T47" fmla="*/ 111 h 445"/>
                <a:gd name="T48" fmla="*/ 2820 w 5760"/>
                <a:gd name="T49" fmla="*/ 111 h 445"/>
                <a:gd name="T50" fmla="*/ 2718 w 5760"/>
                <a:gd name="T51" fmla="*/ 111 h 445"/>
                <a:gd name="T52" fmla="*/ 2686 w 5760"/>
                <a:gd name="T53" fmla="*/ 56 h 445"/>
                <a:gd name="T54" fmla="*/ 2634 w 5760"/>
                <a:gd name="T55" fmla="*/ 50 h 445"/>
                <a:gd name="T56" fmla="*/ 2534 w 5760"/>
                <a:gd name="T57" fmla="*/ 95 h 445"/>
                <a:gd name="T58" fmla="*/ 2420 w 5760"/>
                <a:gd name="T59" fmla="*/ 109 h 445"/>
                <a:gd name="T60" fmla="*/ 2298 w 5760"/>
                <a:gd name="T61" fmla="*/ 91 h 445"/>
                <a:gd name="T62" fmla="*/ 2250 w 5760"/>
                <a:gd name="T63" fmla="*/ 70 h 445"/>
                <a:gd name="T64" fmla="*/ 2161 w 5760"/>
                <a:gd name="T65" fmla="*/ 3 h 445"/>
                <a:gd name="T66" fmla="*/ 2024 w 5760"/>
                <a:gd name="T67" fmla="*/ 64 h 445"/>
                <a:gd name="T68" fmla="*/ 1770 w 5760"/>
                <a:gd name="T69" fmla="*/ 102 h 445"/>
                <a:gd name="T70" fmla="*/ 1536 w 5760"/>
                <a:gd name="T71" fmla="*/ 91 h 445"/>
                <a:gd name="T72" fmla="*/ 1458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19 h 445"/>
                <a:gd name="T84" fmla="*/ 708 w 5760"/>
                <a:gd name="T85" fmla="*/ 114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45 w 5770"/>
                <a:gd name="T1" fmla="*/ 43 h 174"/>
                <a:gd name="T2" fmla="*/ 4723 w 5770"/>
                <a:gd name="T3" fmla="*/ 107 h 174"/>
                <a:gd name="T4" fmla="*/ 4592 w 5770"/>
                <a:gd name="T5" fmla="*/ 72 h 174"/>
                <a:gd name="T6" fmla="*/ 4550 w 5770"/>
                <a:gd name="T7" fmla="*/ 36 h 174"/>
                <a:gd name="T8" fmla="*/ 4430 w 5770"/>
                <a:gd name="T9" fmla="*/ 30 h 174"/>
                <a:gd name="T10" fmla="*/ 4162 w 5770"/>
                <a:gd name="T11" fmla="*/ 84 h 174"/>
                <a:gd name="T12" fmla="*/ 3791 w 5770"/>
                <a:gd name="T13" fmla="*/ 96 h 174"/>
                <a:gd name="T14" fmla="*/ 3593 w 5770"/>
                <a:gd name="T15" fmla="*/ 48 h 174"/>
                <a:gd name="T16" fmla="*/ 3486 w 5770"/>
                <a:gd name="T17" fmla="*/ 43 h 174"/>
                <a:gd name="T18" fmla="*/ 3312 w 5770"/>
                <a:gd name="T19" fmla="*/ 72 h 174"/>
                <a:gd name="T20" fmla="*/ 2822 w 5770"/>
                <a:gd name="T21" fmla="*/ 116 h 174"/>
                <a:gd name="T22" fmla="*/ 2679 w 5770"/>
                <a:gd name="T23" fmla="*/ 72 h 174"/>
                <a:gd name="T24" fmla="*/ 2595 w 5770"/>
                <a:gd name="T25" fmla="*/ 66 h 174"/>
                <a:gd name="T26" fmla="*/ 2392 w 5770"/>
                <a:gd name="T27" fmla="*/ 107 h 174"/>
                <a:gd name="T28" fmla="*/ 2254 w 5770"/>
                <a:gd name="T29" fmla="*/ 60 h 174"/>
                <a:gd name="T30" fmla="*/ 2127 w 5770"/>
                <a:gd name="T31" fmla="*/ 36 h 174"/>
                <a:gd name="T32" fmla="*/ 1923 w 5770"/>
                <a:gd name="T33" fmla="*/ 96 h 174"/>
                <a:gd name="T34" fmla="*/ 1501 w 5770"/>
                <a:gd name="T35" fmla="*/ 78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16 h 174"/>
                <a:gd name="T42" fmla="*/ 652 w 5770"/>
                <a:gd name="T43" fmla="*/ 116 h 174"/>
                <a:gd name="T44" fmla="*/ 442 w 5770"/>
                <a:gd name="T45" fmla="*/ 43 h 174"/>
                <a:gd name="T46" fmla="*/ 377 w 5770"/>
                <a:gd name="T47" fmla="*/ 43 h 174"/>
                <a:gd name="T48" fmla="*/ 305 w 5770"/>
                <a:gd name="T49" fmla="*/ 84 h 174"/>
                <a:gd name="T50" fmla="*/ 144 w 5770"/>
                <a:gd name="T51" fmla="*/ 110 h 174"/>
                <a:gd name="T52" fmla="*/ 0 w 5770"/>
                <a:gd name="T53" fmla="*/ 72 h 174"/>
                <a:gd name="T54" fmla="*/ 167 w 5770"/>
                <a:gd name="T55" fmla="*/ 96 h 174"/>
                <a:gd name="T56" fmla="*/ 323 w 5770"/>
                <a:gd name="T57" fmla="*/ 60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13 h 174"/>
                <a:gd name="T64" fmla="*/ 1100 w 5770"/>
                <a:gd name="T65" fmla="*/ 96 h 174"/>
                <a:gd name="T66" fmla="*/ 1345 w 5770"/>
                <a:gd name="T67" fmla="*/ 36 h 174"/>
                <a:gd name="T68" fmla="*/ 1441 w 5770"/>
                <a:gd name="T69" fmla="*/ 43 h 174"/>
                <a:gd name="T70" fmla="*/ 1537 w 5770"/>
                <a:gd name="T71" fmla="*/ 66 h 174"/>
                <a:gd name="T72" fmla="*/ 1947 w 5770"/>
                <a:gd name="T73" fmla="*/ 72 h 174"/>
                <a:gd name="T74" fmla="*/ 2211 w 5770"/>
                <a:gd name="T75" fmla="*/ 3 h 174"/>
                <a:gd name="T76" fmla="*/ 2326 w 5770"/>
                <a:gd name="T77" fmla="*/ 78 h 174"/>
                <a:gd name="T78" fmla="*/ 2535 w 5770"/>
                <a:gd name="T79" fmla="*/ 72 h 174"/>
                <a:gd name="T80" fmla="*/ 2691 w 5770"/>
                <a:gd name="T81" fmla="*/ 24 h 174"/>
                <a:gd name="T82" fmla="*/ 2768 w 5770"/>
                <a:gd name="T83" fmla="*/ 107 h 174"/>
                <a:gd name="T84" fmla="*/ 3103 w 5770"/>
                <a:gd name="T85" fmla="*/ 78 h 174"/>
                <a:gd name="T86" fmla="*/ 3462 w 5770"/>
                <a:gd name="T87" fmla="*/ 43 h 174"/>
                <a:gd name="T88" fmla="*/ 3558 w 5770"/>
                <a:gd name="T89" fmla="*/ 42 h 174"/>
                <a:gd name="T90" fmla="*/ 3707 w 5770"/>
                <a:gd name="T91" fmla="*/ 66 h 174"/>
                <a:gd name="T92" fmla="*/ 4054 w 5770"/>
                <a:gd name="T93" fmla="*/ 78 h 174"/>
                <a:gd name="T94" fmla="*/ 4371 w 5770"/>
                <a:gd name="T95" fmla="*/ 30 h 174"/>
                <a:gd name="T96" fmla="*/ 4526 w 5770"/>
                <a:gd name="T97" fmla="*/ 6 h 174"/>
                <a:gd name="T98" fmla="*/ 4580 w 5770"/>
                <a:gd name="T99" fmla="*/ 43 h 174"/>
                <a:gd name="T100" fmla="*/ 4676 w 5770"/>
                <a:gd name="T101" fmla="*/ 84 h 174"/>
                <a:gd name="T102" fmla="*/ 4879 w 5770"/>
                <a:gd name="T103" fmla="*/ 60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36 h 174"/>
                <a:gd name="T110" fmla="*/ 5417 w 5770"/>
                <a:gd name="T111" fmla="*/ 48 h 174"/>
                <a:gd name="T112" fmla="*/ 5608 w 5770"/>
                <a:gd name="T113" fmla="*/ 66 h 174"/>
                <a:gd name="T114" fmla="*/ 5662 w 5770"/>
                <a:gd name="T115" fmla="*/ 78 h 174"/>
                <a:gd name="T116" fmla="*/ 5429 w 5770"/>
                <a:gd name="T117" fmla="*/ 66 h 174"/>
                <a:gd name="T118" fmla="*/ 5405 w 5770"/>
                <a:gd name="T119" fmla="*/ 43 h 174"/>
                <a:gd name="T120" fmla="*/ 5345 w 5770"/>
                <a:gd name="T121" fmla="*/ 30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DEDD20-655D-4E67-8F27-0AB41256380B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87529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52 w 5760"/>
                <a:gd name="T1" fmla="*/ 86 h 445"/>
                <a:gd name="T2" fmla="*/ 5460 w 5760"/>
                <a:gd name="T3" fmla="*/ 86 h 445"/>
                <a:gd name="T4" fmla="*/ 5406 w 5760"/>
                <a:gd name="T5" fmla="*/ 76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102 h 445"/>
                <a:gd name="T20" fmla="*/ 4692 w 5760"/>
                <a:gd name="T21" fmla="*/ 111 h 445"/>
                <a:gd name="T22" fmla="*/ 4614 w 5760"/>
                <a:gd name="T23" fmla="*/ 91 h 445"/>
                <a:gd name="T24" fmla="*/ 4550 w 5760"/>
                <a:gd name="T25" fmla="*/ 25 h 445"/>
                <a:gd name="T26" fmla="*/ 4466 w 5760"/>
                <a:gd name="T27" fmla="*/ 9 h 445"/>
                <a:gd name="T28" fmla="*/ 4362 w 5760"/>
                <a:gd name="T29" fmla="*/ 39 h 445"/>
                <a:gd name="T30" fmla="*/ 4212 w 5760"/>
                <a:gd name="T31" fmla="*/ 81 h 445"/>
                <a:gd name="T32" fmla="*/ 3996 w 5760"/>
                <a:gd name="T33" fmla="*/ 102 h 445"/>
                <a:gd name="T34" fmla="*/ 3786 w 5760"/>
                <a:gd name="T35" fmla="*/ 102 h 445"/>
                <a:gd name="T36" fmla="*/ 3630 w 5760"/>
                <a:gd name="T37" fmla="*/ 76 h 445"/>
                <a:gd name="T38" fmla="*/ 3570 w 5760"/>
                <a:gd name="T39" fmla="*/ 50 h 445"/>
                <a:gd name="T40" fmla="*/ 3504 w 5760"/>
                <a:gd name="T41" fmla="*/ 44 h 445"/>
                <a:gd name="T42" fmla="*/ 3456 w 5760"/>
                <a:gd name="T43" fmla="*/ 55 h 445"/>
                <a:gd name="T44" fmla="*/ 3396 w 5760"/>
                <a:gd name="T45" fmla="*/ 76 h 445"/>
                <a:gd name="T46" fmla="*/ 3024 w 5760"/>
                <a:gd name="T47" fmla="*/ 111 h 445"/>
                <a:gd name="T48" fmla="*/ 2820 w 5760"/>
                <a:gd name="T49" fmla="*/ 111 h 445"/>
                <a:gd name="T50" fmla="*/ 2718 w 5760"/>
                <a:gd name="T51" fmla="*/ 111 h 445"/>
                <a:gd name="T52" fmla="*/ 2686 w 5760"/>
                <a:gd name="T53" fmla="*/ 56 h 445"/>
                <a:gd name="T54" fmla="*/ 2634 w 5760"/>
                <a:gd name="T55" fmla="*/ 50 h 445"/>
                <a:gd name="T56" fmla="*/ 2534 w 5760"/>
                <a:gd name="T57" fmla="*/ 95 h 445"/>
                <a:gd name="T58" fmla="*/ 2420 w 5760"/>
                <a:gd name="T59" fmla="*/ 109 h 445"/>
                <a:gd name="T60" fmla="*/ 2298 w 5760"/>
                <a:gd name="T61" fmla="*/ 91 h 445"/>
                <a:gd name="T62" fmla="*/ 2250 w 5760"/>
                <a:gd name="T63" fmla="*/ 70 h 445"/>
                <a:gd name="T64" fmla="*/ 2161 w 5760"/>
                <a:gd name="T65" fmla="*/ 3 h 445"/>
                <a:gd name="T66" fmla="*/ 2024 w 5760"/>
                <a:gd name="T67" fmla="*/ 64 h 445"/>
                <a:gd name="T68" fmla="*/ 1770 w 5760"/>
                <a:gd name="T69" fmla="*/ 102 h 445"/>
                <a:gd name="T70" fmla="*/ 1536 w 5760"/>
                <a:gd name="T71" fmla="*/ 91 h 445"/>
                <a:gd name="T72" fmla="*/ 1458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19 h 445"/>
                <a:gd name="T84" fmla="*/ 708 w 5760"/>
                <a:gd name="T85" fmla="*/ 114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45 w 5770"/>
                <a:gd name="T1" fmla="*/ 43 h 174"/>
                <a:gd name="T2" fmla="*/ 4723 w 5770"/>
                <a:gd name="T3" fmla="*/ 107 h 174"/>
                <a:gd name="T4" fmla="*/ 4592 w 5770"/>
                <a:gd name="T5" fmla="*/ 72 h 174"/>
                <a:gd name="T6" fmla="*/ 4550 w 5770"/>
                <a:gd name="T7" fmla="*/ 36 h 174"/>
                <a:gd name="T8" fmla="*/ 4430 w 5770"/>
                <a:gd name="T9" fmla="*/ 30 h 174"/>
                <a:gd name="T10" fmla="*/ 4162 w 5770"/>
                <a:gd name="T11" fmla="*/ 84 h 174"/>
                <a:gd name="T12" fmla="*/ 3791 w 5770"/>
                <a:gd name="T13" fmla="*/ 96 h 174"/>
                <a:gd name="T14" fmla="*/ 3593 w 5770"/>
                <a:gd name="T15" fmla="*/ 48 h 174"/>
                <a:gd name="T16" fmla="*/ 3486 w 5770"/>
                <a:gd name="T17" fmla="*/ 43 h 174"/>
                <a:gd name="T18" fmla="*/ 3312 w 5770"/>
                <a:gd name="T19" fmla="*/ 72 h 174"/>
                <a:gd name="T20" fmla="*/ 2822 w 5770"/>
                <a:gd name="T21" fmla="*/ 116 h 174"/>
                <a:gd name="T22" fmla="*/ 2679 w 5770"/>
                <a:gd name="T23" fmla="*/ 72 h 174"/>
                <a:gd name="T24" fmla="*/ 2595 w 5770"/>
                <a:gd name="T25" fmla="*/ 66 h 174"/>
                <a:gd name="T26" fmla="*/ 2392 w 5770"/>
                <a:gd name="T27" fmla="*/ 107 h 174"/>
                <a:gd name="T28" fmla="*/ 2254 w 5770"/>
                <a:gd name="T29" fmla="*/ 60 h 174"/>
                <a:gd name="T30" fmla="*/ 2127 w 5770"/>
                <a:gd name="T31" fmla="*/ 36 h 174"/>
                <a:gd name="T32" fmla="*/ 1923 w 5770"/>
                <a:gd name="T33" fmla="*/ 96 h 174"/>
                <a:gd name="T34" fmla="*/ 1501 w 5770"/>
                <a:gd name="T35" fmla="*/ 78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16 h 174"/>
                <a:gd name="T42" fmla="*/ 652 w 5770"/>
                <a:gd name="T43" fmla="*/ 116 h 174"/>
                <a:gd name="T44" fmla="*/ 442 w 5770"/>
                <a:gd name="T45" fmla="*/ 43 h 174"/>
                <a:gd name="T46" fmla="*/ 377 w 5770"/>
                <a:gd name="T47" fmla="*/ 43 h 174"/>
                <a:gd name="T48" fmla="*/ 305 w 5770"/>
                <a:gd name="T49" fmla="*/ 84 h 174"/>
                <a:gd name="T50" fmla="*/ 144 w 5770"/>
                <a:gd name="T51" fmla="*/ 110 h 174"/>
                <a:gd name="T52" fmla="*/ 0 w 5770"/>
                <a:gd name="T53" fmla="*/ 72 h 174"/>
                <a:gd name="T54" fmla="*/ 167 w 5770"/>
                <a:gd name="T55" fmla="*/ 96 h 174"/>
                <a:gd name="T56" fmla="*/ 323 w 5770"/>
                <a:gd name="T57" fmla="*/ 60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13 h 174"/>
                <a:gd name="T64" fmla="*/ 1100 w 5770"/>
                <a:gd name="T65" fmla="*/ 96 h 174"/>
                <a:gd name="T66" fmla="*/ 1345 w 5770"/>
                <a:gd name="T67" fmla="*/ 36 h 174"/>
                <a:gd name="T68" fmla="*/ 1441 w 5770"/>
                <a:gd name="T69" fmla="*/ 43 h 174"/>
                <a:gd name="T70" fmla="*/ 1537 w 5770"/>
                <a:gd name="T71" fmla="*/ 66 h 174"/>
                <a:gd name="T72" fmla="*/ 1947 w 5770"/>
                <a:gd name="T73" fmla="*/ 72 h 174"/>
                <a:gd name="T74" fmla="*/ 2211 w 5770"/>
                <a:gd name="T75" fmla="*/ 3 h 174"/>
                <a:gd name="T76" fmla="*/ 2326 w 5770"/>
                <a:gd name="T77" fmla="*/ 78 h 174"/>
                <a:gd name="T78" fmla="*/ 2535 w 5770"/>
                <a:gd name="T79" fmla="*/ 72 h 174"/>
                <a:gd name="T80" fmla="*/ 2691 w 5770"/>
                <a:gd name="T81" fmla="*/ 24 h 174"/>
                <a:gd name="T82" fmla="*/ 2768 w 5770"/>
                <a:gd name="T83" fmla="*/ 107 h 174"/>
                <a:gd name="T84" fmla="*/ 3103 w 5770"/>
                <a:gd name="T85" fmla="*/ 78 h 174"/>
                <a:gd name="T86" fmla="*/ 3462 w 5770"/>
                <a:gd name="T87" fmla="*/ 43 h 174"/>
                <a:gd name="T88" fmla="*/ 3558 w 5770"/>
                <a:gd name="T89" fmla="*/ 42 h 174"/>
                <a:gd name="T90" fmla="*/ 3707 w 5770"/>
                <a:gd name="T91" fmla="*/ 66 h 174"/>
                <a:gd name="T92" fmla="*/ 4054 w 5770"/>
                <a:gd name="T93" fmla="*/ 78 h 174"/>
                <a:gd name="T94" fmla="*/ 4371 w 5770"/>
                <a:gd name="T95" fmla="*/ 30 h 174"/>
                <a:gd name="T96" fmla="*/ 4526 w 5770"/>
                <a:gd name="T97" fmla="*/ 6 h 174"/>
                <a:gd name="T98" fmla="*/ 4580 w 5770"/>
                <a:gd name="T99" fmla="*/ 43 h 174"/>
                <a:gd name="T100" fmla="*/ 4676 w 5770"/>
                <a:gd name="T101" fmla="*/ 84 h 174"/>
                <a:gd name="T102" fmla="*/ 4879 w 5770"/>
                <a:gd name="T103" fmla="*/ 60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36 h 174"/>
                <a:gd name="T110" fmla="*/ 5417 w 5770"/>
                <a:gd name="T111" fmla="*/ 48 h 174"/>
                <a:gd name="T112" fmla="*/ 5608 w 5770"/>
                <a:gd name="T113" fmla="*/ 66 h 174"/>
                <a:gd name="T114" fmla="*/ 5662 w 5770"/>
                <a:gd name="T115" fmla="*/ 78 h 174"/>
                <a:gd name="T116" fmla="*/ 5429 w 5770"/>
                <a:gd name="T117" fmla="*/ 66 h 174"/>
                <a:gd name="T118" fmla="*/ 5405 w 5770"/>
                <a:gd name="T119" fmla="*/ 43 h 174"/>
                <a:gd name="T120" fmla="*/ 5345 w 5770"/>
                <a:gd name="T121" fmla="*/ 30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33694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35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3DE12-E71A-46B3-93E8-75D5481F882A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98570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  <p:sldLayoutId id="2147483937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  <a:tab pos="1221581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C04BCB-A306-442F-BDD3-99EFC42F4A6B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456287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</p:sldLayoutIdLst>
  <p:txStyles>
    <p:titleStyle>
      <a:lvl1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41446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167163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92881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18598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192088" indent="-192088" algn="l" defTabSz="25241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417513" indent="-160338" algn="l" defTabSz="25241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642938" indent="-128588" algn="l" defTabSz="252413" rtl="0" eaLnBrk="0" fontAlgn="base" hangingPunct="0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900113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157288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2527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013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  <a:tab pos="1221581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252710" eaLnBrk="1" hangingPunct="1">
              <a:buClrTx/>
              <a:buSzPct val="100000"/>
              <a:buFontTx/>
              <a:buNone/>
              <a:tabLst>
                <a:tab pos="407194" algn="l"/>
                <a:tab pos="814388" algn="l"/>
              </a:tabLst>
              <a:defRPr sz="563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489FB4-A736-4BB7-B46C-BDEBF2B91B32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41995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</p:sldLayoutIdLst>
  <p:txStyles>
    <p:titleStyle>
      <a:lvl1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25241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141446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167163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928813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2185988" indent="-128588" algn="ctr" defTabSz="25271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363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192088" indent="-192088" algn="l" defTabSz="25241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417513" indent="-160338" algn="l" defTabSz="25241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642938" indent="-128588" algn="l" defTabSz="252413" rtl="0" eaLnBrk="0" fontAlgn="base" hangingPunct="0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900113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1157288" indent="-128588" algn="l" defTabSz="252413" rtl="0" eaLnBrk="0" fontAlgn="base" hangingPunct="0">
        <a:spcBef>
          <a:spcPts val="2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1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44 w 5760"/>
                <a:gd name="T1" fmla="*/ 86 h 445"/>
                <a:gd name="T2" fmla="*/ 5452 w 5760"/>
                <a:gd name="T3" fmla="*/ 86 h 445"/>
                <a:gd name="T4" fmla="*/ 5398 w 5760"/>
                <a:gd name="T5" fmla="*/ 76 h 445"/>
                <a:gd name="T6" fmla="*/ 5392 w 5760"/>
                <a:gd name="T7" fmla="*/ 65 h 445"/>
                <a:gd name="T8" fmla="*/ 5386 w 5760"/>
                <a:gd name="T9" fmla="*/ 44 h 445"/>
                <a:gd name="T10" fmla="*/ 5358 w 5760"/>
                <a:gd name="T11" fmla="*/ 18 h 445"/>
                <a:gd name="T12" fmla="*/ 5276 w 5760"/>
                <a:gd name="T13" fmla="*/ 7 h 445"/>
                <a:gd name="T14" fmla="*/ 4995 w 5760"/>
                <a:gd name="T15" fmla="*/ 22 h 445"/>
                <a:gd name="T16" fmla="*/ 4930 w 5760"/>
                <a:gd name="T17" fmla="*/ 55 h 445"/>
                <a:gd name="T18" fmla="*/ 4798 w 5760"/>
                <a:gd name="T19" fmla="*/ 102 h 445"/>
                <a:gd name="T20" fmla="*/ 4684 w 5760"/>
                <a:gd name="T21" fmla="*/ 111 h 445"/>
                <a:gd name="T22" fmla="*/ 4606 w 5760"/>
                <a:gd name="T23" fmla="*/ 91 h 445"/>
                <a:gd name="T24" fmla="*/ 4542 w 5760"/>
                <a:gd name="T25" fmla="*/ 25 h 445"/>
                <a:gd name="T26" fmla="*/ 4458 w 5760"/>
                <a:gd name="T27" fmla="*/ 9 h 445"/>
                <a:gd name="T28" fmla="*/ 4354 w 5760"/>
                <a:gd name="T29" fmla="*/ 39 h 445"/>
                <a:gd name="T30" fmla="*/ 4208 w 5760"/>
                <a:gd name="T31" fmla="*/ 81 h 445"/>
                <a:gd name="T32" fmla="*/ 3992 w 5760"/>
                <a:gd name="T33" fmla="*/ 102 h 445"/>
                <a:gd name="T34" fmla="*/ 3782 w 5760"/>
                <a:gd name="T35" fmla="*/ 102 h 445"/>
                <a:gd name="T36" fmla="*/ 3626 w 5760"/>
                <a:gd name="T37" fmla="*/ 76 h 445"/>
                <a:gd name="T38" fmla="*/ 3566 w 5760"/>
                <a:gd name="T39" fmla="*/ 50 h 445"/>
                <a:gd name="T40" fmla="*/ 3500 w 5760"/>
                <a:gd name="T41" fmla="*/ 44 h 445"/>
                <a:gd name="T42" fmla="*/ 3452 w 5760"/>
                <a:gd name="T43" fmla="*/ 55 h 445"/>
                <a:gd name="T44" fmla="*/ 3392 w 5760"/>
                <a:gd name="T45" fmla="*/ 76 h 445"/>
                <a:gd name="T46" fmla="*/ 3020 w 5760"/>
                <a:gd name="T47" fmla="*/ 111 h 445"/>
                <a:gd name="T48" fmla="*/ 2816 w 5760"/>
                <a:gd name="T49" fmla="*/ 111 h 445"/>
                <a:gd name="T50" fmla="*/ 2714 w 5760"/>
                <a:gd name="T51" fmla="*/ 111 h 445"/>
                <a:gd name="T52" fmla="*/ 2682 w 5760"/>
                <a:gd name="T53" fmla="*/ 56 h 445"/>
                <a:gd name="T54" fmla="*/ 2630 w 5760"/>
                <a:gd name="T55" fmla="*/ 50 h 445"/>
                <a:gd name="T56" fmla="*/ 2530 w 5760"/>
                <a:gd name="T57" fmla="*/ 95 h 445"/>
                <a:gd name="T58" fmla="*/ 2416 w 5760"/>
                <a:gd name="T59" fmla="*/ 109 h 445"/>
                <a:gd name="T60" fmla="*/ 2294 w 5760"/>
                <a:gd name="T61" fmla="*/ 91 h 445"/>
                <a:gd name="T62" fmla="*/ 2246 w 5760"/>
                <a:gd name="T63" fmla="*/ 70 h 445"/>
                <a:gd name="T64" fmla="*/ 2157 w 5760"/>
                <a:gd name="T65" fmla="*/ 3 h 445"/>
                <a:gd name="T66" fmla="*/ 2020 w 5760"/>
                <a:gd name="T67" fmla="*/ 64 h 445"/>
                <a:gd name="T68" fmla="*/ 1766 w 5760"/>
                <a:gd name="T69" fmla="*/ 102 h 445"/>
                <a:gd name="T70" fmla="*/ 1532 w 5760"/>
                <a:gd name="T71" fmla="*/ 91 h 445"/>
                <a:gd name="T72" fmla="*/ 1454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15 h 445"/>
                <a:gd name="T84" fmla="*/ 708 w 5760"/>
                <a:gd name="T85" fmla="*/ 111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04 w 5760"/>
                <a:gd name="T105" fmla="*/ 389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37 w 5770"/>
                <a:gd name="T1" fmla="*/ 43 h 174"/>
                <a:gd name="T2" fmla="*/ 4715 w 5770"/>
                <a:gd name="T3" fmla="*/ 103 h 174"/>
                <a:gd name="T4" fmla="*/ 4584 w 5770"/>
                <a:gd name="T5" fmla="*/ 68 h 174"/>
                <a:gd name="T6" fmla="*/ 4542 w 5770"/>
                <a:gd name="T7" fmla="*/ 36 h 174"/>
                <a:gd name="T8" fmla="*/ 4422 w 5770"/>
                <a:gd name="T9" fmla="*/ 30 h 174"/>
                <a:gd name="T10" fmla="*/ 4158 w 5770"/>
                <a:gd name="T11" fmla="*/ 80 h 174"/>
                <a:gd name="T12" fmla="*/ 3787 w 5770"/>
                <a:gd name="T13" fmla="*/ 92 h 174"/>
                <a:gd name="T14" fmla="*/ 3589 w 5770"/>
                <a:gd name="T15" fmla="*/ 44 h 174"/>
                <a:gd name="T16" fmla="*/ 3482 w 5770"/>
                <a:gd name="T17" fmla="*/ 43 h 174"/>
                <a:gd name="T18" fmla="*/ 3308 w 5770"/>
                <a:gd name="T19" fmla="*/ 68 h 174"/>
                <a:gd name="T20" fmla="*/ 2818 w 5770"/>
                <a:gd name="T21" fmla="*/ 112 h 174"/>
                <a:gd name="T22" fmla="*/ 2675 w 5770"/>
                <a:gd name="T23" fmla="*/ 68 h 174"/>
                <a:gd name="T24" fmla="*/ 2591 w 5770"/>
                <a:gd name="T25" fmla="*/ 62 h 174"/>
                <a:gd name="T26" fmla="*/ 2388 w 5770"/>
                <a:gd name="T27" fmla="*/ 103 h 174"/>
                <a:gd name="T28" fmla="*/ 2250 w 5770"/>
                <a:gd name="T29" fmla="*/ 56 h 174"/>
                <a:gd name="T30" fmla="*/ 2123 w 5770"/>
                <a:gd name="T31" fmla="*/ 36 h 174"/>
                <a:gd name="T32" fmla="*/ 1919 w 5770"/>
                <a:gd name="T33" fmla="*/ 92 h 174"/>
                <a:gd name="T34" fmla="*/ 1497 w 5770"/>
                <a:gd name="T35" fmla="*/ 74 h 174"/>
                <a:gd name="T36" fmla="*/ 1429 w 5770"/>
                <a:gd name="T37" fmla="*/ 43 h 174"/>
                <a:gd name="T38" fmla="*/ 1333 w 5770"/>
                <a:gd name="T39" fmla="*/ 43 h 174"/>
                <a:gd name="T40" fmla="*/ 1058 w 5770"/>
                <a:gd name="T41" fmla="*/ 112 h 174"/>
                <a:gd name="T42" fmla="*/ 652 w 5770"/>
                <a:gd name="T43" fmla="*/ 112 h 174"/>
                <a:gd name="T44" fmla="*/ 442 w 5770"/>
                <a:gd name="T45" fmla="*/ 43 h 174"/>
                <a:gd name="T46" fmla="*/ 377 w 5770"/>
                <a:gd name="T47" fmla="*/ 43 h 174"/>
                <a:gd name="T48" fmla="*/ 305 w 5770"/>
                <a:gd name="T49" fmla="*/ 80 h 174"/>
                <a:gd name="T50" fmla="*/ 144 w 5770"/>
                <a:gd name="T51" fmla="*/ 106 h 174"/>
                <a:gd name="T52" fmla="*/ 0 w 5770"/>
                <a:gd name="T53" fmla="*/ 68 h 174"/>
                <a:gd name="T54" fmla="*/ 167 w 5770"/>
                <a:gd name="T55" fmla="*/ 92 h 174"/>
                <a:gd name="T56" fmla="*/ 323 w 5770"/>
                <a:gd name="T57" fmla="*/ 56 h 174"/>
                <a:gd name="T58" fmla="*/ 383 w 5770"/>
                <a:gd name="T59" fmla="*/ 24 h 174"/>
                <a:gd name="T60" fmla="*/ 460 w 5770"/>
                <a:gd name="T61" fmla="*/ 43 h 174"/>
                <a:gd name="T62" fmla="*/ 706 w 5770"/>
                <a:gd name="T63" fmla="*/ 109 h 174"/>
                <a:gd name="T64" fmla="*/ 1100 w 5770"/>
                <a:gd name="T65" fmla="*/ 92 h 174"/>
                <a:gd name="T66" fmla="*/ 1345 w 5770"/>
                <a:gd name="T67" fmla="*/ 36 h 174"/>
                <a:gd name="T68" fmla="*/ 1441 w 5770"/>
                <a:gd name="T69" fmla="*/ 43 h 174"/>
                <a:gd name="T70" fmla="*/ 1533 w 5770"/>
                <a:gd name="T71" fmla="*/ 62 h 174"/>
                <a:gd name="T72" fmla="*/ 1943 w 5770"/>
                <a:gd name="T73" fmla="*/ 68 h 174"/>
                <a:gd name="T74" fmla="*/ 2207 w 5770"/>
                <a:gd name="T75" fmla="*/ 3 h 174"/>
                <a:gd name="T76" fmla="*/ 2322 w 5770"/>
                <a:gd name="T77" fmla="*/ 74 h 174"/>
                <a:gd name="T78" fmla="*/ 2531 w 5770"/>
                <a:gd name="T79" fmla="*/ 68 h 174"/>
                <a:gd name="T80" fmla="*/ 2687 w 5770"/>
                <a:gd name="T81" fmla="*/ 24 h 174"/>
                <a:gd name="T82" fmla="*/ 2764 w 5770"/>
                <a:gd name="T83" fmla="*/ 103 h 174"/>
                <a:gd name="T84" fmla="*/ 3099 w 5770"/>
                <a:gd name="T85" fmla="*/ 74 h 174"/>
                <a:gd name="T86" fmla="*/ 3458 w 5770"/>
                <a:gd name="T87" fmla="*/ 43 h 174"/>
                <a:gd name="T88" fmla="*/ 3554 w 5770"/>
                <a:gd name="T89" fmla="*/ 42 h 174"/>
                <a:gd name="T90" fmla="*/ 3703 w 5770"/>
                <a:gd name="T91" fmla="*/ 62 h 174"/>
                <a:gd name="T92" fmla="*/ 4050 w 5770"/>
                <a:gd name="T93" fmla="*/ 74 h 174"/>
                <a:gd name="T94" fmla="*/ 4363 w 5770"/>
                <a:gd name="T95" fmla="*/ 30 h 174"/>
                <a:gd name="T96" fmla="*/ 4518 w 5770"/>
                <a:gd name="T97" fmla="*/ 6 h 174"/>
                <a:gd name="T98" fmla="*/ 4572 w 5770"/>
                <a:gd name="T99" fmla="*/ 43 h 174"/>
                <a:gd name="T100" fmla="*/ 4668 w 5770"/>
                <a:gd name="T101" fmla="*/ 80 h 174"/>
                <a:gd name="T102" fmla="*/ 4871 w 5770"/>
                <a:gd name="T103" fmla="*/ 56 h 174"/>
                <a:gd name="T104" fmla="*/ 5062 w 5770"/>
                <a:gd name="T105" fmla="*/ 14 h 174"/>
                <a:gd name="T106" fmla="*/ 5224 w 5770"/>
                <a:gd name="T107" fmla="*/ 9 h 174"/>
                <a:gd name="T108" fmla="*/ 5397 w 5770"/>
                <a:gd name="T109" fmla="*/ 36 h 174"/>
                <a:gd name="T110" fmla="*/ 5409 w 5770"/>
                <a:gd name="T111" fmla="*/ 44 h 174"/>
                <a:gd name="T112" fmla="*/ 5600 w 5770"/>
                <a:gd name="T113" fmla="*/ 62 h 174"/>
                <a:gd name="T114" fmla="*/ 5654 w 5770"/>
                <a:gd name="T115" fmla="*/ 74 h 174"/>
                <a:gd name="T116" fmla="*/ 5421 w 5770"/>
                <a:gd name="T117" fmla="*/ 62 h 174"/>
                <a:gd name="T118" fmla="*/ 5397 w 5770"/>
                <a:gd name="T119" fmla="*/ 43 h 174"/>
                <a:gd name="T120" fmla="*/ 5337 w 5770"/>
                <a:gd name="T121" fmla="*/ 30 h 174"/>
                <a:gd name="T122" fmla="*/ 5163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5773A2C-299D-4F8A-B2C6-59FEE12A7C34}" type="slidenum">
              <a:rPr lang="pl-PL" altLang="pl-PL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299337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8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9665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  <p:sldLayoutId id="214748400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1"/>
            <a:ext cx="7772400" cy="1052513"/>
          </a:xfrm>
        </p:spPr>
        <p:txBody>
          <a:bodyPr/>
          <a:lstStyle/>
          <a:p>
            <a:pPr eaLnBrk="1" hangingPunct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sz="2800" dirty="0"/>
              <a:t>Prawo rzymskie – </a:t>
            </a:r>
            <a:r>
              <a:rPr lang="pl-PL" sz="2800" dirty="0" smtClean="0"/>
              <a:t>spadki II</a:t>
            </a:r>
            <a:endParaRPr lang="pl-PL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1" y="836614"/>
            <a:ext cx="8569325" cy="5761037"/>
          </a:xfrm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dr hab. Jacek Wiewiorowski, profesor uczelni 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Kierownik Zakładu Prawa Rzymskiego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Katedra Prawa Cywilnego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Konsultacje - poniedziałek, godz. 16.15.- 17.00,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wtorek, godz. 16.00-16.45, sala 4039 </a:t>
            </a:r>
            <a:r>
              <a:rPr lang="pl-PL" sz="2000" dirty="0" err="1"/>
              <a:t>WPiA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Kontakt:</a:t>
            </a:r>
            <a:endParaRPr lang="it-IT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Telefon: +48 58 523 29 50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it-IT" sz="2000" dirty="0"/>
              <a:t>E-mail: </a:t>
            </a:r>
            <a:r>
              <a:rPr lang="it-IT" sz="2000" dirty="0">
                <a:hlinkClick r:id="rId3"/>
              </a:rPr>
              <a:t>jacek.wiewiorowski@prawo.ug.edu.pl</a:t>
            </a: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E-mail do sekretariatu: sekretariat04@prawo.ug.edu.pl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Telefon do sekretariatu: +48 58 523 28 51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Strona Zakładu Prawa Rzymskiego:  http://www.praworzymskie.ug.edu.pl/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endParaRPr lang="pl-PL" sz="2000" dirty="0"/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Dalsze informacje:</a:t>
            </a:r>
          </a:p>
          <a:p>
            <a:pPr marL="0" indent="0" algn="just" eaLnBrk="1" hangingPunct="1">
              <a:lnSpc>
                <a:spcPct val="80000"/>
              </a:lnSpc>
              <a:spcBef>
                <a:spcPts val="500"/>
              </a:spcBef>
              <a:buClrTx/>
              <a:buSzPct val="80000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  <a:defRPr/>
            </a:pPr>
            <a:r>
              <a:rPr lang="pl-PL" sz="2000" dirty="0"/>
              <a:t>http://prawo.ug.edu.pl/pracownik/59485/jacek_wiewiorowski</a:t>
            </a:r>
          </a:p>
        </p:txBody>
      </p:sp>
    </p:spTree>
    <p:extLst>
      <p:ext uri="{BB962C8B-B14F-4D97-AF65-F5344CB8AC3E}">
        <p14:creationId xmlns:p14="http://schemas.microsoft.com/office/powerpoint/2010/main" val="17091451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Prostokąt 2"/>
          <p:cNvSpPr>
            <a:spLocks noChangeArrowheads="1"/>
          </p:cNvSpPr>
          <p:nvPr/>
        </p:nvSpPr>
        <p:spPr bwMode="auto">
          <a:xfrm>
            <a:off x="203200" y="184727"/>
            <a:ext cx="11785600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Wyzwolenia 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testamentowe </a:t>
            </a:r>
            <a: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kumimoji="0" lang="pl-PL" altLang="pl-PL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manumissiones</a:t>
            </a:r>
            <a: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prawa cywilnego oraz </a:t>
            </a:r>
            <a:r>
              <a:rPr kumimoji="0" lang="pl-PL" altLang="pl-PL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fideikomisarne</a:t>
            </a:r>
            <a:endParaRPr kumimoji="0" lang="pl-PL" altLang="pl-PL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</a:t>
            </a:r>
            <a:r>
              <a:rPr kumimoji="0" lang="pl-PL" altLang="pl-PL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yspozycje</a:t>
            </a:r>
            <a: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 temat wyzwoleńców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pl-PL" alt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– powinności wobec dziedziców patrona – stosunki klienckie („piekło społeczne wyzwoleńców</a:t>
            </a:r>
            <a: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pl-PL" sz="2800" dirty="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0">
              <a:defRPr/>
            </a:pPr>
            <a:r>
              <a:rPr lang="pl-PL" sz="2800" dirty="0" smtClean="0">
                <a:solidFill>
                  <a:srgbClr val="FFFF00"/>
                </a:solidFill>
                <a:latin typeface="Arial" panose="020B0604020202020204" pitchFamily="34" charset="0"/>
              </a:rPr>
              <a:t>Ustanowienie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opiekuna -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</a:rPr>
              <a:t>tutoris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</a:rPr>
              <a:t>datio</a:t>
            </a:r>
            <a:r>
              <a:rPr lang="pl-PL" sz="2800" i="1" dirty="0">
                <a:solidFill>
                  <a:srgbClr val="FFFF00"/>
                </a:solidFill>
                <a:latin typeface="Arial" panose="020B0604020202020204" pitchFamily="34" charset="0"/>
              </a:rPr>
              <a:t> – tutela </a:t>
            </a:r>
            <a:r>
              <a:rPr lang="pl-PL" sz="28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testamentaria</a:t>
            </a:r>
            <a:endParaRPr lang="pl-PL" sz="2800" i="1" dirty="0" smtClean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lvl="0">
              <a:defRPr/>
            </a:pPr>
            <a:endParaRPr kumimoji="0" lang="pl-PL" altLang="pl-PL" sz="28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altLang="pl-PL" sz="28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Polecenie (</a:t>
            </a:r>
            <a:r>
              <a:rPr lang="pl-PL" alt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modus</a:t>
            </a:r>
            <a:r>
              <a:rPr lang="pl-PL" altLang="pl-PL" sz="28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0" lang="pl-PL" altLang="pl-PL" sz="2800" b="0" i="0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alt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klauzula </a:t>
            </a:r>
            <a:r>
              <a:rPr lang="pl-PL" altLang="pl-PL" sz="28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kodycylarna</a:t>
            </a: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oraz </a:t>
            </a:r>
            <a:r>
              <a:rPr lang="pl-PL" altLang="pl-PL" sz="28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kodycyl (</a:t>
            </a:r>
            <a:r>
              <a:rPr lang="pl-PL" altLang="pl-PL" sz="2800" i="1" u="sng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codicillus</a:t>
            </a:r>
            <a:r>
              <a:rPr lang="pl-PL" altLang="pl-PL" sz="2800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altLang="pl-PL" sz="28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liberalizm - potrzeby praktyki społeczeństwa żyjącego w ramach  imperium</a:t>
            </a:r>
            <a:r>
              <a:rPr lang="pl-PL" alt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altLang="pl-PL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pl-PL" altLang="pl-PL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749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188913"/>
            <a:ext cx="7769225" cy="576262"/>
          </a:xfrm>
        </p:spPr>
        <p:txBody>
          <a:bodyPr/>
          <a:lstStyle/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Polecenie- 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</a:rPr>
              <a:t>modus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66255" y="765175"/>
            <a:ext cx="11822545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 testamencie lub kodycylach - zwrócenie się o pewne zachowanie do każdego, kto otrzymał coś ze spadku – beneficjentem polecenia może być również każda osoba żyjąca (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destynatariusz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Modus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 tworzył stosunku obligacyjnego - osoba, która otrzymała polecenie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miała </a:t>
            </a:r>
            <a:r>
              <a:rPr kumimoji="0" lang="pl-PL" sz="2200" b="1" i="0" u="sng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obowiązek moralny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podjęcia określonego zachowania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pierwotnie brak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zaskarżalności (rola honoru i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czci)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ale z czasem obciążane karami przez testatora na rzecz podmiotów publicznych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spełnienia życzeń testatora dążono też środkami prywatnoprawnymi i publicznoprawnymi: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civile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familiae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erciscundae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(skarga działowa)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od jurysty Juliana (pocz. II w.)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honorarium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już schyłek Republiki (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Trebatius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fikcja interpretacyjna by traktować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modus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jak warunek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pl-PL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kumimoji="0" lang="pl-PL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acisk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władz publicznych, nawet pretorska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denegatio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actionis</a:t>
            </a: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Gordian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uznanie polecenia za fideikomis (C. 6.45.2.1 – a. 240)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Współczesne ustawodawstwa nawiązujące do tradycji romanistycznej – </a:t>
            </a:r>
            <a:r>
              <a:rPr kumimoji="0" 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polecenie to osobna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instytucja w nawiązaniu do </a:t>
            </a:r>
            <a:r>
              <a:rPr kumimoji="0" 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modus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prawa klasycznego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1225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5890"/>
            <a:ext cx="12191999" cy="936624"/>
          </a:xfrm>
        </p:spPr>
        <p:txBody>
          <a:bodyPr/>
          <a:lstStyle/>
          <a:p>
            <a:pPr>
              <a:defRPr/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klauzula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</a:rPr>
              <a:t>kodycylarna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 oraz kodycyl: </a:t>
            </a:r>
            <a:b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</a:rPr>
              <a:t>liberalizm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- potrzeby praktyki społeczeństwa żyjącego w ramach  imperium</a:t>
            </a:r>
            <a:b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pl-PL" sz="24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2436" y="1052514"/>
            <a:ext cx="11887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Późne prawo klasyczne –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kluzula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kodycylarna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nieformalnie sporządzana, wyrażała wolę spadkodawcy, aby w razie, gdyby z jakichś powodów testament okazał się nieważny lub nieskuteczny, uważano go za kodycyl -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całkowity brak wymogów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wcześniej, przełom I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II w.: uznanie mocy kodycyli beztestamentowych oraz beztestamentowego nakładania fideikomisów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Kodycyle </a:t>
            </a:r>
            <a:r>
              <a:rPr kumimoji="0" lang="pl-PL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pl-PL" sz="21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codicillus</a:t>
            </a:r>
            <a:r>
              <a:rPr kumimoji="0" lang="pl-PL" sz="21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dosłownie: list</a:t>
            </a:r>
            <a:r>
              <a:rPr kumimoji="0" lang="pl-PL" sz="2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potwierdzone (uprzednie albo następcze: wszystko poza ustanowieniem dziedzica i wydziedziczeniem)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niepotwierdzone (tylko fideikomisy)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Kodycyle testamentowe – dzieliły los testamentu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Kodycyl </a:t>
            </a:r>
            <a:r>
              <a:rPr kumimoji="0" lang="pl-PL" sz="21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pozatestamentowy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każdy akt pisemny nieujęty w formę testamentu i niezawierający ustanowienia dziedzica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Prawo poklasyczne – zwiększone rygory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potwierdzenie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codicilli</a:t>
            </a:r>
            <a:r>
              <a:rPr kumimoji="0" lang="pl-PL" sz="21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ab </a:t>
            </a:r>
            <a:r>
              <a:rPr kumimoji="0" lang="pl-PL" sz="21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intestato</a:t>
            </a:r>
            <a:r>
              <a:rPr kumimoji="0" lang="pl-PL" sz="21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sporządzenie w obecności 5 lub 7 świadków – rozciągnięty na wszystkie kodycyle - ostatecznie 5. </a:t>
            </a:r>
            <a:r>
              <a:rPr kumimoji="0" lang="pl-PL" sz="2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świadków</a:t>
            </a:r>
            <a:endParaRPr kumimoji="0" lang="pl-PL" sz="21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727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091" y="0"/>
            <a:ext cx="11813309" cy="1274618"/>
          </a:xfrm>
        </p:spPr>
        <p:txBody>
          <a:bodyPr/>
          <a:lstStyle/>
          <a:p>
            <a:pPr algn="l" defTabSz="336947">
              <a:defRPr/>
            </a:pP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Capacitas</a:t>
            </a: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</a:rPr>
              <a:t> (</a:t>
            </a: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incapacitas</a:t>
            </a: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: spadek przechodzi na kolejnych dziedziców  </a:t>
            </a:r>
            <a: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pl-PL" sz="2200" b="1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l-PL" sz="2200" b="1" i="1" dirty="0" err="1">
                <a:solidFill>
                  <a:srgbClr val="FFFF00"/>
                </a:solidFill>
                <a:latin typeface="Arial" panose="020B0604020202020204" pitchFamily="34" charset="0"/>
              </a:rPr>
              <a:t>indignitas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: konfiskata na rzecz fiskusa</a:t>
            </a:r>
            <a:b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</a:rPr>
              <a:t>UWAGA: nie upada ustanowienie dziedzica – rozrządzenia testamentowe w mocy</a:t>
            </a:r>
          </a:p>
        </p:txBody>
      </p:sp>
      <p:sp>
        <p:nvSpPr>
          <p:cNvPr id="34819" name="Prostokąt 2"/>
          <p:cNvSpPr>
            <a:spLocks noChangeArrowheads="1"/>
          </p:cNvSpPr>
          <p:nvPr/>
        </p:nvSpPr>
        <p:spPr bwMode="auto">
          <a:xfrm>
            <a:off x="277091" y="1357745"/>
            <a:ext cx="11591636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65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365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365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365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3655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336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336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336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336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i="1" dirty="0" err="1">
                <a:solidFill>
                  <a:srgbClr val="FFC000"/>
                </a:solidFill>
              </a:rPr>
              <a:t>Capacitas</a:t>
            </a:r>
            <a:r>
              <a:rPr lang="pl-PL" altLang="pl-PL" b="1" dirty="0">
                <a:solidFill>
                  <a:srgbClr val="FFFFFF"/>
                </a:solidFill>
              </a:rPr>
              <a:t> -  </a:t>
            </a:r>
            <a:r>
              <a:rPr lang="pl-PL" altLang="pl-PL" dirty="0">
                <a:solidFill>
                  <a:srgbClr val="FFFFFF"/>
                </a:solidFill>
              </a:rPr>
              <a:t>zdolność w zakresie dziedziczenia testamentowego, której nie wyłączały postanowienia konkretnych ustaw </a:t>
            </a:r>
            <a:endParaRPr lang="pl-PL" altLang="pl-PL" dirty="0" smtClean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dirty="0">
                <a:solidFill>
                  <a:srgbClr val="FFC000"/>
                </a:solidFill>
              </a:rPr>
              <a:t>Historyczna zmienność</a:t>
            </a:r>
            <a:r>
              <a:rPr lang="pl-PL" altLang="pl-PL" dirty="0">
                <a:solidFill>
                  <a:srgbClr val="FFFFFF"/>
                </a:solidFill>
              </a:rPr>
              <a:t> – do V w. przetrwały tylko </a:t>
            </a:r>
            <a:r>
              <a:rPr lang="pl-PL" altLang="pl-PL" i="1" dirty="0">
                <a:solidFill>
                  <a:srgbClr val="FFFFFF"/>
                </a:solidFill>
              </a:rPr>
              <a:t>lex </a:t>
            </a:r>
            <a:r>
              <a:rPr lang="pl-PL" altLang="pl-PL" i="1" dirty="0" err="1">
                <a:solidFill>
                  <a:srgbClr val="FFFFFF"/>
                </a:solidFill>
              </a:rPr>
              <a:t>Iulia</a:t>
            </a:r>
            <a:r>
              <a:rPr lang="pl-PL" altLang="pl-PL" i="1" dirty="0">
                <a:solidFill>
                  <a:srgbClr val="FFFFFF"/>
                </a:solidFill>
              </a:rPr>
              <a:t> et </a:t>
            </a:r>
            <a:r>
              <a:rPr lang="pl-PL" altLang="pl-PL" i="1" dirty="0" err="1">
                <a:solidFill>
                  <a:srgbClr val="FFFFFF"/>
                </a:solidFill>
              </a:rPr>
              <a:t>Papia</a:t>
            </a:r>
            <a:r>
              <a:rPr lang="pl-PL" altLang="pl-PL" i="1" dirty="0">
                <a:solidFill>
                  <a:srgbClr val="FFFFFF"/>
                </a:solidFill>
              </a:rPr>
              <a:t> </a:t>
            </a:r>
            <a:r>
              <a:rPr lang="pl-PL" altLang="pl-PL" dirty="0">
                <a:solidFill>
                  <a:srgbClr val="FFFFFF"/>
                </a:solidFill>
              </a:rPr>
              <a:t>(18 p.n.e.-9. n.e.): </a:t>
            </a:r>
            <a:r>
              <a:rPr lang="pl-PL" altLang="pl-PL" u="sng" dirty="0">
                <a:solidFill>
                  <a:srgbClr val="FFFFFF"/>
                </a:solidFill>
              </a:rPr>
              <a:t>niepozostający w małżeństwie- </a:t>
            </a:r>
            <a:r>
              <a:rPr lang="pl-PL" altLang="pl-PL" i="1" u="sng" dirty="0" err="1">
                <a:solidFill>
                  <a:srgbClr val="FFFFFF"/>
                </a:solidFill>
              </a:rPr>
              <a:t>caelibes</a:t>
            </a:r>
            <a:r>
              <a:rPr lang="pl-PL" altLang="pl-PL" u="sng" dirty="0">
                <a:solidFill>
                  <a:srgbClr val="FFFFFF"/>
                </a:solidFill>
              </a:rPr>
              <a:t> </a:t>
            </a:r>
            <a:r>
              <a:rPr lang="pl-PL" altLang="pl-PL" dirty="0">
                <a:solidFill>
                  <a:srgbClr val="FFFFFF"/>
                </a:solidFill>
              </a:rPr>
              <a:t>nie nabywali niczego, zaś </a:t>
            </a:r>
            <a:r>
              <a:rPr lang="pl-PL" altLang="pl-PL" u="sng" dirty="0" smtClean="0">
                <a:solidFill>
                  <a:srgbClr val="FFFFFF"/>
                </a:solidFill>
              </a:rPr>
              <a:t>nie mający </a:t>
            </a:r>
            <a:r>
              <a:rPr lang="pl-PL" altLang="pl-PL" u="sng" dirty="0">
                <a:solidFill>
                  <a:srgbClr val="FFFFFF"/>
                </a:solidFill>
              </a:rPr>
              <a:t>dzieci </a:t>
            </a:r>
            <a:r>
              <a:rPr lang="pl-PL" altLang="pl-PL" u="sng" dirty="0" err="1">
                <a:solidFill>
                  <a:srgbClr val="FFFFFF"/>
                </a:solidFill>
              </a:rPr>
              <a:t>małżeńskich-</a:t>
            </a:r>
            <a:r>
              <a:rPr lang="pl-PL" altLang="pl-PL" i="1" u="sng" dirty="0" err="1">
                <a:solidFill>
                  <a:srgbClr val="FFFFFF"/>
                </a:solidFill>
              </a:rPr>
              <a:t>orbi</a:t>
            </a:r>
            <a:r>
              <a:rPr lang="pl-PL" altLang="pl-PL" u="sng" dirty="0">
                <a:solidFill>
                  <a:srgbClr val="FFFFFF"/>
                </a:solidFill>
              </a:rPr>
              <a:t> </a:t>
            </a:r>
            <a:r>
              <a:rPr lang="pl-PL" altLang="pl-PL" dirty="0">
                <a:solidFill>
                  <a:srgbClr val="FFFFFF"/>
                </a:solidFill>
              </a:rPr>
              <a:t>byli niezdolni w połowie: kosztem pozbawionych </a:t>
            </a:r>
            <a:r>
              <a:rPr lang="pl-PL" altLang="pl-PL" i="1" dirty="0" err="1">
                <a:solidFill>
                  <a:srgbClr val="FFFFFF"/>
                </a:solidFill>
              </a:rPr>
              <a:t>capacitas</a:t>
            </a:r>
            <a:r>
              <a:rPr lang="pl-PL" altLang="pl-PL" dirty="0">
                <a:solidFill>
                  <a:srgbClr val="FFFFFF"/>
                </a:solidFill>
              </a:rPr>
              <a:t> zyskują inni dziedzice – jako </a:t>
            </a:r>
            <a:r>
              <a:rPr lang="pl-PL" altLang="pl-PL" i="1" dirty="0" err="1">
                <a:solidFill>
                  <a:srgbClr val="FFFFFF"/>
                </a:solidFill>
              </a:rPr>
              <a:t>caducum</a:t>
            </a:r>
            <a:r>
              <a:rPr lang="pl-PL" altLang="pl-PL" dirty="0">
                <a:solidFill>
                  <a:srgbClr val="FFFFFF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i="1" dirty="0" err="1">
                <a:solidFill>
                  <a:srgbClr val="FFFFFF"/>
                </a:solidFill>
              </a:rPr>
              <a:t>Caduca</a:t>
            </a:r>
            <a:r>
              <a:rPr lang="pl-PL" altLang="pl-PL" dirty="0">
                <a:solidFill>
                  <a:srgbClr val="FFFFFF"/>
                </a:solidFill>
              </a:rPr>
              <a:t> przypadają także w legacie </a:t>
            </a:r>
            <a:r>
              <a:rPr lang="pl-PL" altLang="pl-PL" dirty="0" err="1">
                <a:solidFill>
                  <a:srgbClr val="FFFFFF"/>
                </a:solidFill>
              </a:rPr>
              <a:t>damnacyjnym</a:t>
            </a:r>
            <a:r>
              <a:rPr lang="pl-PL" altLang="pl-PL" dirty="0">
                <a:solidFill>
                  <a:srgbClr val="FFFFFF"/>
                </a:solidFill>
              </a:rPr>
              <a:t>, gdzie prawo przyrostu nie działa. Dopiero gdyby nie było legatów </a:t>
            </a:r>
            <a:r>
              <a:rPr lang="pl-PL" altLang="pl-PL" dirty="0" err="1">
                <a:solidFill>
                  <a:srgbClr val="FFFFFF"/>
                </a:solidFill>
              </a:rPr>
              <a:t>damnacyjnych</a:t>
            </a:r>
            <a:r>
              <a:rPr lang="pl-PL" altLang="pl-PL" dirty="0">
                <a:solidFill>
                  <a:srgbClr val="FFFFFF"/>
                </a:solidFill>
              </a:rPr>
              <a:t>, </a:t>
            </a:r>
            <a:r>
              <a:rPr lang="pl-PL" altLang="pl-PL" i="1" dirty="0" err="1">
                <a:solidFill>
                  <a:srgbClr val="FFFFFF"/>
                </a:solidFill>
              </a:rPr>
              <a:t>caduca</a:t>
            </a:r>
            <a:r>
              <a:rPr lang="pl-PL" altLang="pl-PL" dirty="0">
                <a:solidFill>
                  <a:srgbClr val="FFFFFF"/>
                </a:solidFill>
              </a:rPr>
              <a:t> windykuje </a:t>
            </a:r>
            <a:r>
              <a:rPr lang="pl-PL" altLang="pl-PL" i="1" dirty="0" err="1">
                <a:solidFill>
                  <a:srgbClr val="FFFFFF"/>
                </a:solidFill>
              </a:rPr>
              <a:t>fiscus</a:t>
            </a:r>
            <a:endParaRPr lang="pl-PL" altLang="pl-PL" i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i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l-PL" i="1" dirty="0">
                <a:solidFill>
                  <a:srgbClr val="FFC000"/>
                </a:solidFill>
              </a:rPr>
              <a:t>Senatus consultum Iuventianum </a:t>
            </a:r>
            <a:r>
              <a:rPr lang="pt-BR" altLang="pl-PL" dirty="0">
                <a:solidFill>
                  <a:srgbClr val="FFFFFF"/>
                </a:solidFill>
              </a:rPr>
              <a:t>(129 </a:t>
            </a:r>
            <a:r>
              <a:rPr lang="pl-PL" altLang="pl-PL" dirty="0">
                <a:solidFill>
                  <a:srgbClr val="FFFFFF"/>
                </a:solidFill>
              </a:rPr>
              <a:t>r.</a:t>
            </a:r>
            <a:r>
              <a:rPr lang="pt-BR" altLang="pl-PL" dirty="0">
                <a:solidFill>
                  <a:srgbClr val="FFFFFF"/>
                </a:solidFill>
              </a:rPr>
              <a:t>)</a:t>
            </a:r>
            <a:r>
              <a:rPr lang="pl-PL" altLang="pl-PL" dirty="0">
                <a:solidFill>
                  <a:srgbClr val="FFFFFF"/>
                </a:solidFill>
              </a:rPr>
              <a:t>:</a:t>
            </a:r>
            <a:r>
              <a:rPr lang="pt-BR" altLang="pl-PL" i="1" dirty="0">
                <a:solidFill>
                  <a:srgbClr val="FFFFFF"/>
                </a:solidFill>
              </a:rPr>
              <a:t> </a:t>
            </a:r>
            <a:r>
              <a:rPr lang="pl-PL" altLang="pl-PL" i="1" dirty="0">
                <a:solidFill>
                  <a:srgbClr val="FFFFFF"/>
                </a:solidFill>
              </a:rPr>
              <a:t> </a:t>
            </a:r>
            <a:r>
              <a:rPr lang="pl-PL" altLang="pl-PL" dirty="0">
                <a:solidFill>
                  <a:srgbClr val="FFFFFF"/>
                </a:solidFill>
              </a:rPr>
              <a:t>w przypadku sprzedaży przez posiadacza spadku rzeczy spadkowych przed </a:t>
            </a:r>
            <a:r>
              <a:rPr lang="pl-PL" altLang="pl-PL" i="1" dirty="0" err="1">
                <a:solidFill>
                  <a:srgbClr val="FFFFFF"/>
                </a:solidFill>
              </a:rPr>
              <a:t>litis</a:t>
            </a:r>
            <a:r>
              <a:rPr lang="pl-PL" altLang="pl-PL" i="1" dirty="0">
                <a:solidFill>
                  <a:srgbClr val="FFFFFF"/>
                </a:solidFill>
              </a:rPr>
              <a:t> </a:t>
            </a:r>
            <a:r>
              <a:rPr lang="pl-PL" altLang="pl-PL" i="1" dirty="0" err="1">
                <a:solidFill>
                  <a:srgbClr val="FFFFFF"/>
                </a:solidFill>
              </a:rPr>
              <a:t>contestatio</a:t>
            </a:r>
            <a:r>
              <a:rPr lang="pl-PL" altLang="pl-PL" i="1" dirty="0">
                <a:solidFill>
                  <a:srgbClr val="FFFFFF"/>
                </a:solidFill>
              </a:rPr>
              <a:t> </a:t>
            </a:r>
            <a:r>
              <a:rPr lang="pl-PL" altLang="pl-PL" dirty="0">
                <a:solidFill>
                  <a:srgbClr val="FFFFFF"/>
                </a:solidFill>
              </a:rPr>
              <a:t>w złej wierze odpowiadał, jak gdyby rzecz jeszcze posiadał. Gdy był w dobrej wierze, odpowiadał za cenę bez odsetek lub w granicach wzbogacenia – rozciągnięte przez jurysprudencję na </a:t>
            </a:r>
            <a:r>
              <a:rPr lang="pl-PL" altLang="pl-PL" i="1" dirty="0" err="1">
                <a:solidFill>
                  <a:srgbClr val="FFFFFF"/>
                </a:solidFill>
              </a:rPr>
              <a:t>hereditas</a:t>
            </a:r>
            <a:r>
              <a:rPr lang="pl-PL" altLang="pl-PL" i="1" dirty="0">
                <a:solidFill>
                  <a:srgbClr val="FFFFFF"/>
                </a:solidFill>
              </a:rPr>
              <a:t> </a:t>
            </a:r>
            <a:r>
              <a:rPr lang="pl-PL" altLang="pl-PL" i="1" dirty="0" err="1">
                <a:solidFill>
                  <a:srgbClr val="FFFFFF"/>
                </a:solidFill>
              </a:rPr>
              <a:t>petitio</a:t>
            </a:r>
            <a:endParaRPr lang="pl-PL" altLang="pl-PL" i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b="1" i="1" dirty="0" err="1">
                <a:solidFill>
                  <a:srgbClr val="FFC000"/>
                </a:solidFill>
              </a:rPr>
              <a:t>incapacitas</a:t>
            </a:r>
            <a:r>
              <a:rPr lang="pl-PL" altLang="pl-PL" b="1" dirty="0">
                <a:solidFill>
                  <a:srgbClr val="FFFFFF"/>
                </a:solidFill>
              </a:rPr>
              <a:t> - </a:t>
            </a:r>
            <a:r>
              <a:rPr lang="pl-PL" altLang="pl-PL" dirty="0">
                <a:solidFill>
                  <a:srgbClr val="FFFFFF"/>
                </a:solidFill>
              </a:rPr>
              <a:t>dolegliwość, przewidziana przez ustawodawcę, i powodująca u powołanych niemożność nabycia lub nieważność tego, co </a:t>
            </a:r>
            <a:r>
              <a:rPr lang="pl-PL" altLang="pl-PL" dirty="0" smtClean="0">
                <a:solidFill>
                  <a:srgbClr val="FFFFFF"/>
                </a:solidFill>
              </a:rPr>
              <a:t>nabyto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i="1" dirty="0" err="1">
                <a:solidFill>
                  <a:srgbClr val="FFC000"/>
                </a:solidFill>
              </a:rPr>
              <a:t>I</a:t>
            </a:r>
            <a:r>
              <a:rPr lang="pl-PL" altLang="pl-PL" b="1" i="1" dirty="0" err="1">
                <a:solidFill>
                  <a:srgbClr val="FFC000"/>
                </a:solidFill>
              </a:rPr>
              <a:t>ndignitas</a:t>
            </a:r>
            <a:r>
              <a:rPr lang="pl-PL" altLang="pl-PL" b="1" dirty="0">
                <a:solidFill>
                  <a:srgbClr val="FFFFFF"/>
                </a:solidFill>
              </a:rPr>
              <a:t> </a:t>
            </a:r>
            <a:r>
              <a:rPr lang="pl-PL" altLang="pl-PL" dirty="0">
                <a:solidFill>
                  <a:srgbClr val="FFFFFF"/>
                </a:solidFill>
              </a:rPr>
              <a:t>– niegodność dziedziczenia lub otrzymania zapisu (konstytucje cesarskie: kazuistyka) – </a:t>
            </a:r>
            <a:r>
              <a:rPr lang="pl-PL" altLang="pl-PL" b="1" dirty="0">
                <a:solidFill>
                  <a:srgbClr val="FFFF00"/>
                </a:solidFill>
              </a:rPr>
              <a:t>przejęta do współczesnego ustawodawstwa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i="1" dirty="0">
              <a:solidFill>
                <a:srgbClr val="FFFFFF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altLang="pl-PL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28" y="120074"/>
            <a:ext cx="12016508" cy="1099126"/>
          </a:xfrm>
        </p:spPr>
        <p:txBody>
          <a:bodyPr/>
          <a:lstStyle/>
          <a:p>
            <a:pPr defTabSz="336947">
              <a:defRPr/>
            </a:pP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Testament i dziedziczenie beztestamentowe (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ab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intestato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) a dziedziczenie </a:t>
            </a:r>
            <a:r>
              <a:rPr lang="pl-PL" sz="2000" dirty="0" err="1">
                <a:solidFill>
                  <a:srgbClr val="FFFF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(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</a:rPr>
              <a:t>contra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</a:rPr>
              <a:t>tabulas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). </a:t>
            </a:r>
            <a:b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Osobno – darowizny na wypadek śmierci (opór - zrównane ostatecznie z legatami za Justyniana)</a:t>
            </a:r>
            <a:b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pl-PL" sz="20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Prostokąt 2"/>
          <p:cNvSpPr>
            <a:spLocks noChangeArrowheads="1"/>
          </p:cNvSpPr>
          <p:nvPr/>
        </p:nvSpPr>
        <p:spPr bwMode="auto">
          <a:xfrm>
            <a:off x="193964" y="1219200"/>
            <a:ext cx="1182254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3655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557213" indent="-214313" defTabSz="336550">
              <a:spcBef>
                <a:spcPts val="5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1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857250" indent="-171450" defTabSz="336550"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200150" indent="-171450" defTabSz="336550"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1543050" indent="-171450" defTabSz="336550"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000250" indent="-171450" defTabSz="33655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457450" indent="-171450" defTabSz="33655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2914650" indent="-171450" defTabSz="33655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371850" indent="-171450" defTabSz="33655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FFFFFF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latin typeface="Arial" panose="020B0604020202020204" pitchFamily="34" charset="0"/>
              </a:rPr>
              <a:t> WAGA SPORZĄDZENIA TESTAMENTU – społeczny obowiązek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latin typeface="Arial" panose="020B0604020202020204" pitchFamily="34" charset="0"/>
              </a:rPr>
              <a:t>Dla ważności testamentu - właściwa forma aktu ostatniej woli oraz jego treść, gdzie </a:t>
            </a:r>
            <a:r>
              <a:rPr lang="pl-PL" altLang="pl-PL" sz="2000" b="1" dirty="0">
                <a:solidFill>
                  <a:srgbClr val="FFC000"/>
                </a:solidFill>
                <a:latin typeface="Arial" panose="020B0604020202020204" pitchFamily="34" charset="0"/>
              </a:rPr>
              <a:t>konieczne minimum stanowi ustanowienie dziedzica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latin typeface="Arial" panose="020B0604020202020204" pitchFamily="34" charset="0"/>
              </a:rPr>
              <a:t>Treść testamentu – wymiar społeczny, religijny i majątkowy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pl-PL" altLang="pl-PL" sz="20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latin typeface="Arial" panose="020B0604020202020204" pitchFamily="34" charset="0"/>
              </a:rPr>
              <a:t>Odwołanie testamentu: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i="1" dirty="0" err="1">
                <a:latin typeface="Arial" panose="020B0604020202020204" pitchFamily="34" charset="0"/>
              </a:rPr>
              <a:t>ius</a:t>
            </a:r>
            <a:r>
              <a:rPr lang="pl-PL" altLang="pl-PL" sz="2000" i="1" dirty="0">
                <a:latin typeface="Arial" panose="020B0604020202020204" pitchFamily="34" charset="0"/>
              </a:rPr>
              <a:t> </a:t>
            </a:r>
            <a:r>
              <a:rPr lang="pl-PL" altLang="pl-PL" sz="2000" i="1" dirty="0" err="1">
                <a:latin typeface="Arial" panose="020B0604020202020204" pitchFamily="34" charset="0"/>
              </a:rPr>
              <a:t>civle</a:t>
            </a:r>
            <a:r>
              <a:rPr lang="pl-PL" altLang="pl-PL" sz="2000" dirty="0">
                <a:latin typeface="Arial" panose="020B0604020202020204" pitchFamily="34" charset="0"/>
              </a:rPr>
              <a:t>: </a:t>
            </a:r>
            <a:r>
              <a:rPr lang="pl-PL" altLang="pl-PL" sz="2000" i="1" dirty="0" err="1">
                <a:latin typeface="Arial" panose="020B0604020202020204" pitchFamily="34" charset="0"/>
              </a:rPr>
              <a:t>contrarius</a:t>
            </a:r>
            <a:r>
              <a:rPr lang="pl-PL" altLang="pl-PL" sz="2000" i="1" dirty="0">
                <a:latin typeface="Arial" panose="020B0604020202020204" pitchFamily="34" charset="0"/>
              </a:rPr>
              <a:t> </a:t>
            </a:r>
            <a:r>
              <a:rPr lang="pl-PL" altLang="pl-PL" sz="2000" i="1" dirty="0" err="1">
                <a:latin typeface="Arial" panose="020B0604020202020204" pitchFamily="34" charset="0"/>
              </a:rPr>
              <a:t>actus</a:t>
            </a:r>
            <a:endParaRPr lang="pl-PL" altLang="pl-PL" sz="2000" i="1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i="1" dirty="0" err="1">
                <a:latin typeface="Arial" panose="020B0604020202020204" pitchFamily="34" charset="0"/>
              </a:rPr>
              <a:t>ius</a:t>
            </a:r>
            <a:r>
              <a:rPr lang="pl-PL" altLang="pl-PL" sz="2000" i="1" dirty="0">
                <a:latin typeface="Arial" panose="020B0604020202020204" pitchFamily="34" charset="0"/>
              </a:rPr>
              <a:t> honorarium</a:t>
            </a:r>
            <a:r>
              <a:rPr lang="pl-PL" altLang="pl-PL" sz="2000" dirty="0">
                <a:latin typeface="Arial" panose="020B0604020202020204" pitchFamily="34" charset="0"/>
              </a:rPr>
              <a:t>: zniszczenie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latin typeface="Arial" panose="020B0604020202020204" pitchFamily="34" charset="0"/>
              </a:rPr>
              <a:t>według prawa justyniańskiego można było po prostu odwołać testament bez sporządzania nowego, ale dopiero po 10 latach i to jeszcze wobec trzech świadków lub przez oświadczenie złożone do akt publicznych (C. 6.23. 27)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pl-PL" altLang="pl-PL" sz="2000" dirty="0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pl-PL" altLang="pl-PL" sz="2000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35844" name="Picture 2" descr="Podobny obr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159" y="4632760"/>
            <a:ext cx="156210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4" descr="Podobny obra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811" y="4895548"/>
            <a:ext cx="17494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4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55" y="0"/>
            <a:ext cx="12127345" cy="655782"/>
          </a:xfrm>
        </p:spPr>
        <p:txBody>
          <a:bodyPr/>
          <a:lstStyle/>
          <a:p>
            <a:pPr defTabSz="252710">
              <a:defRPr/>
            </a:pPr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</a:rPr>
              <a:t>Testamenty – </a:t>
            </a:r>
            <a:r>
              <a:rPr lang="pl-PL" sz="3200" dirty="0" smtClean="0">
                <a:solidFill>
                  <a:srgbClr val="FFFF00"/>
                </a:solidFill>
                <a:latin typeface="Arial" panose="020B0604020202020204" pitchFamily="34" charset="0"/>
              </a:rPr>
              <a:t>formy</a:t>
            </a:r>
            <a:endParaRPr lang="pl-PL" sz="3200" i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212436" y="498764"/>
            <a:ext cx="11979563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514350">
              <a:defRPr/>
            </a:pPr>
            <a: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Testamenty zwykłe</a:t>
            </a:r>
            <a:r>
              <a:rPr lang="pl-PL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endParaRPr lang="pl-PL" b="1" i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 archaiczny (element publiczny)</a:t>
            </a:r>
          </a:p>
          <a:p>
            <a:pPr marL="160735" indent="-160735" defTabSz="514350">
              <a:buFontTx/>
              <a:buChar char="-"/>
              <a:defRPr/>
            </a:pP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calatis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comitiis</a:t>
            </a:r>
            <a:r>
              <a:rPr lang="pl-P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ogłaszano publicznie na odbywających się dwa razy w roku zgromadzeniach ludowych (konsultacja pontyfików?) – ustny, publiczny, tylko mężczyźni</a:t>
            </a:r>
          </a:p>
          <a:p>
            <a:pPr marL="160735" indent="-160735" defTabSz="514350">
              <a:buFontTx/>
              <a:buChar char="-"/>
              <a:defRPr/>
            </a:pP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procinctu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wobec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uzbrojonych w szyku bojowym współobywateli – ustny, publiczny, na wypadek wojny, tylko </a:t>
            </a:r>
            <a:r>
              <a:rPr lang="pl-PL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mężczyżni</a:t>
            </a:r>
            <a:endParaRPr lang="pl-PL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Rozwój dalszy (prywatne formy): </a:t>
            </a:r>
            <a:r>
              <a:rPr lang="pl-P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 </a:t>
            </a:r>
            <a:r>
              <a:rPr lang="pl-PL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mancypacyjny</a:t>
            </a:r>
            <a:r>
              <a:rPr lang="pl-P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w. p.n.e. (popularność w okresie klasycznym)</a:t>
            </a:r>
          </a:p>
          <a:p>
            <a:pPr defTabSz="514350">
              <a:defRPr/>
            </a:pPr>
            <a:endParaRPr lang="pl-PL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 zwykły </a:t>
            </a:r>
            <a:r>
              <a:rPr lang="pl-PL" b="1" i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 </a:t>
            </a:r>
            <a:r>
              <a:rPr lang="pl-PL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testament pretorski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(popularność w okresie klasycznym</a:t>
            </a:r>
            <a:r>
              <a:rPr lang="pl-PL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 wyłączenie dwustronności czynności prawnej - uznanie przez pretora nowej formy testamentu: pisemny akt jednostronny, wiernie oddający ostatnią wolę spadkodawcy</a:t>
            </a:r>
          </a:p>
          <a:p>
            <a:pPr defTabSz="514350">
              <a:defRPr/>
            </a:pPr>
            <a:endParaRPr lang="pl-PL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Testamenty zwykłe prawa cesarskiego</a:t>
            </a:r>
            <a:r>
              <a:rPr lang="pl-PL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okres poklasyczny </a:t>
            </a:r>
            <a:r>
              <a:rPr lang="pl-PL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(częściowo nawrót </a:t>
            </a:r>
            <a:r>
              <a:rPr lang="pl-PL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form publicznych)</a:t>
            </a:r>
          </a:p>
          <a:p>
            <a:pPr defTabSz="514350">
              <a:defRPr/>
            </a:pP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apud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acta -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oblatum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tripertitum</a:t>
            </a:r>
            <a:r>
              <a:rPr lang="pl-P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(nazwa w okresie justyniańskim)</a:t>
            </a:r>
          </a:p>
          <a:p>
            <a:pPr defTabSz="514350">
              <a:defRPr/>
            </a:pP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holographicum</a:t>
            </a:r>
            <a:r>
              <a:rPr lang="pl-P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i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Novella</a:t>
            </a:r>
            <a:r>
              <a:rPr lang="pl-PL" i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Valentiniani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21.2) - </a:t>
            </a:r>
            <a:r>
              <a:rPr lang="pl-PL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JEDYNY KONIECZNIE WŁASNORĘCZNY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niekoniecznie podpisany, niekoniecznie data – zaakceptowany na Zachodzie - nie zaakceptowany przez Justyniana I </a:t>
            </a:r>
          </a:p>
          <a:p>
            <a:pPr defTabSz="514350">
              <a:defRPr/>
            </a:pPr>
            <a:endParaRPr lang="pl-PL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r>
              <a:rPr lang="pl-PL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Testamenty szczególne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żołnierski (okres pryncypatu) oraz epidemia, niewidomy i analfabeta (przełom III i IV w.)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514350">
              <a:defRPr/>
            </a:pP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testamentum</a:t>
            </a:r>
            <a:r>
              <a:rPr lang="pl-PL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holographicum</a:t>
            </a:r>
            <a:r>
              <a:rPr lang="pl-PL" i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popularność na Zachodzie z modyfikacjami na rzecz dochowania formy (podpis, data) – </a:t>
            </a:r>
            <a:r>
              <a:rPr lang="pl-PL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ODMIENNE KORZENIE RENESANSU TESTAMENTU W ŚREDNIOWIECZU 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(rola Kościoła katolickiego i koncepcji czyśćca [</a:t>
            </a:r>
            <a:r>
              <a:rPr lang="pl-PL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purgatorium</a:t>
            </a:r>
            <a:r>
              <a:rPr lang="pl-PL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]) oraz  zagadnienia </a:t>
            </a:r>
            <a:r>
              <a:rPr lang="pl-PL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prywatnomajątkowe</a:t>
            </a:r>
            <a:endParaRPr lang="pl-PL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endParaRPr lang="pl-PL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endParaRPr lang="pl-PL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endParaRPr lang="pl-PL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endParaRPr lang="pl-PL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514350">
              <a:defRPr/>
            </a:pP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90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52581"/>
            <a:ext cx="12127345" cy="92363"/>
          </a:xfrm>
        </p:spPr>
        <p:txBody>
          <a:bodyPr/>
          <a:lstStyle/>
          <a:p>
            <a:pPr defTabSz="252710">
              <a:defRPr/>
            </a:pPr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</a:rPr>
              <a:t>Treść testamentu</a:t>
            </a:r>
            <a:b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endParaRPr lang="pl-PL" sz="3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Prostokąt 2"/>
          <p:cNvSpPr>
            <a:spLocks noChangeArrowheads="1"/>
          </p:cNvSpPr>
          <p:nvPr/>
        </p:nvSpPr>
        <p:spPr bwMode="auto">
          <a:xfrm>
            <a:off x="0" y="544945"/>
            <a:ext cx="12127344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858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6858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6858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6858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685800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2000" dirty="0">
                <a:solidFill>
                  <a:srgbClr val="000000"/>
                </a:solidFill>
              </a:rPr>
              <a:t> </a:t>
            </a:r>
            <a:r>
              <a:rPr lang="pl-PL" altLang="pl-PL" sz="2000" dirty="0">
                <a:solidFill>
                  <a:srgbClr val="FFC000"/>
                </a:solidFill>
              </a:rPr>
              <a:t>Ustanowienie dziedzica  </a:t>
            </a:r>
            <a:r>
              <a:rPr lang="pl-PL" altLang="pl-PL" sz="2000" i="1" dirty="0" err="1">
                <a:solidFill>
                  <a:srgbClr val="FFC000"/>
                </a:solidFill>
              </a:rPr>
              <a:t>heredis</a:t>
            </a:r>
            <a:r>
              <a:rPr lang="pl-PL" altLang="pl-PL" sz="2000" i="1" dirty="0">
                <a:solidFill>
                  <a:srgbClr val="FFC000"/>
                </a:solidFill>
              </a:rPr>
              <a:t> </a:t>
            </a:r>
            <a:r>
              <a:rPr lang="pl-PL" altLang="pl-PL" sz="2000" i="1" dirty="0" err="1">
                <a:solidFill>
                  <a:srgbClr val="FFC000"/>
                </a:solidFill>
              </a:rPr>
              <a:t>institutio</a:t>
            </a:r>
            <a:r>
              <a:rPr lang="pl-PL" altLang="pl-PL" sz="2000" i="1" dirty="0">
                <a:solidFill>
                  <a:srgbClr val="FFC000"/>
                </a:solidFill>
              </a:rPr>
              <a:t> - </a:t>
            </a:r>
            <a:r>
              <a:rPr lang="pl-PL" altLang="pl-PL" sz="2000" dirty="0">
                <a:solidFill>
                  <a:srgbClr val="FFC000"/>
                </a:solidFill>
              </a:rPr>
              <a:t>słowa stanowcze </a:t>
            </a:r>
            <a:r>
              <a:rPr lang="pl-PL" altLang="pl-PL" sz="2000" dirty="0">
                <a:solidFill>
                  <a:srgbClr val="FFFFFF"/>
                </a:solidFill>
              </a:rPr>
              <a:t>– </a:t>
            </a:r>
            <a:r>
              <a:rPr lang="pl-PL" altLang="pl-PL" sz="2000" i="1" dirty="0" err="1">
                <a:solidFill>
                  <a:srgbClr val="FFFFFF"/>
                </a:solidFill>
              </a:rPr>
              <a:t>caput</a:t>
            </a:r>
            <a:r>
              <a:rPr lang="pl-PL" altLang="pl-PL" sz="2000" i="1" dirty="0">
                <a:solidFill>
                  <a:srgbClr val="FFFFFF"/>
                </a:solidFill>
              </a:rPr>
              <a:t> et </a:t>
            </a:r>
            <a:r>
              <a:rPr lang="pl-PL" altLang="pl-PL" sz="2000" i="1" dirty="0" err="1">
                <a:solidFill>
                  <a:srgbClr val="FFFFFF"/>
                </a:solidFill>
              </a:rPr>
              <a:t>fundamentum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intellegitur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totius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testamenti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heredis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institutio</a:t>
            </a:r>
            <a:r>
              <a:rPr lang="pl-PL" altLang="pl-PL" sz="2000" dirty="0">
                <a:solidFill>
                  <a:srgbClr val="FFFFFF"/>
                </a:solidFill>
              </a:rPr>
              <a:t> (G. 2.229; I. 2.20.34) - liberalizacja w okresie klasycznym; dopuszczenie wskazania w kodycylach (okres cesarstwa – </a:t>
            </a:r>
            <a:r>
              <a:rPr lang="pl-PL" altLang="pl-PL" sz="2000" i="1" dirty="0" err="1">
                <a:solidFill>
                  <a:srgbClr val="FFFFFF"/>
                </a:solidFill>
              </a:rPr>
              <a:t>testamentum</a:t>
            </a:r>
            <a:r>
              <a:rPr lang="pl-PL" altLang="pl-PL" sz="2000" i="1" dirty="0">
                <a:solidFill>
                  <a:srgbClr val="FFFFFF"/>
                </a:solidFill>
              </a:rPr>
              <a:t> per </a:t>
            </a:r>
            <a:r>
              <a:rPr lang="pl-PL" altLang="pl-PL" sz="2000" i="1" dirty="0" err="1">
                <a:solidFill>
                  <a:srgbClr val="FFFFFF"/>
                </a:solidFill>
              </a:rPr>
              <a:t>relationem</a:t>
            </a:r>
            <a:r>
              <a:rPr lang="pl-PL" altLang="pl-PL" sz="2000" dirty="0">
                <a:solidFill>
                  <a:srgbClr val="FFFFFF"/>
                </a:solidFill>
              </a:rPr>
              <a:t>); Konstantyn I (pan. 306-337) – zniesienie wymogu formy dla </a:t>
            </a:r>
            <a:r>
              <a:rPr lang="pl-PL" altLang="pl-PL" sz="2000" i="1" dirty="0" err="1">
                <a:solidFill>
                  <a:srgbClr val="FFFFFF"/>
                </a:solidFill>
              </a:rPr>
              <a:t>heredis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institutio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dirty="0">
                <a:solidFill>
                  <a:srgbClr val="FFFFFF"/>
                </a:solidFill>
              </a:rPr>
              <a:t>(ale </a:t>
            </a:r>
            <a:r>
              <a:rPr lang="pl-PL" altLang="pl-PL" sz="2000" i="1" dirty="0" err="1">
                <a:solidFill>
                  <a:srgbClr val="FFFFFF"/>
                </a:solidFill>
              </a:rPr>
              <a:t>semel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heres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semper</a:t>
            </a:r>
            <a:r>
              <a:rPr lang="pl-PL" altLang="pl-PL" sz="2000" i="1" dirty="0">
                <a:solidFill>
                  <a:srgbClr val="FFFFFF"/>
                </a:solidFill>
              </a:rPr>
              <a:t> </a:t>
            </a:r>
            <a:r>
              <a:rPr lang="pl-PL" altLang="pl-PL" sz="2000" i="1" dirty="0" err="1">
                <a:solidFill>
                  <a:srgbClr val="FFFFFF"/>
                </a:solidFill>
              </a:rPr>
              <a:t>heres</a:t>
            </a:r>
            <a:r>
              <a:rPr lang="pl-PL" altLang="pl-PL" sz="2000" dirty="0">
                <a:solidFill>
                  <a:srgbClr val="FFFFFF"/>
                </a:solidFill>
              </a:rPr>
              <a:t>: zakaz warunku – jedynie </a:t>
            </a:r>
            <a:r>
              <a:rPr lang="pl-PL" altLang="pl-PL" sz="2000" dirty="0" smtClean="0">
                <a:solidFill>
                  <a:srgbClr val="FFFFFF"/>
                </a:solidFill>
              </a:rPr>
              <a:t>warunek zawieszający dopuszczalny; zakaz </a:t>
            </a:r>
            <a:r>
              <a:rPr lang="pl-PL" altLang="pl-PL" sz="2000" dirty="0">
                <a:solidFill>
                  <a:srgbClr val="FFFFFF"/>
                </a:solidFill>
              </a:rPr>
              <a:t>terminu) </a:t>
            </a: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 sz="2000" dirty="0">
              <a:solidFill>
                <a:srgbClr val="FFFFFF"/>
              </a:solidFill>
            </a:endParaRP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2000" dirty="0">
                <a:solidFill>
                  <a:srgbClr val="FFC000"/>
                </a:solidFill>
              </a:rPr>
              <a:t>zasadniczo uncje w przypadku wielu dziedziców </a:t>
            </a:r>
            <a:r>
              <a:rPr lang="pl-PL" altLang="pl-PL" sz="2000" dirty="0">
                <a:solidFill>
                  <a:srgbClr val="FFFFFF"/>
                </a:solidFill>
              </a:rPr>
              <a:t>(</a:t>
            </a:r>
            <a:r>
              <a:rPr lang="pl-PL" altLang="pl-PL" sz="2000" i="1" dirty="0" err="1">
                <a:solidFill>
                  <a:srgbClr val="FFFFFF"/>
                </a:solidFill>
              </a:rPr>
              <a:t>sextans</a:t>
            </a:r>
            <a:r>
              <a:rPr lang="pl-PL" altLang="pl-PL" sz="2000" dirty="0">
                <a:solidFill>
                  <a:srgbClr val="FFFFFF"/>
                </a:solidFill>
              </a:rPr>
              <a:t> - 2/12,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quadrans</a:t>
            </a:r>
            <a:r>
              <a:rPr lang="pl-PL" altLang="pl-PL" sz="2000" dirty="0">
                <a:solidFill>
                  <a:srgbClr val="FFFFFF"/>
                </a:solidFill>
              </a:rPr>
              <a:t> - 3/12,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triens</a:t>
            </a:r>
            <a:r>
              <a:rPr lang="pl-PL" altLang="pl-PL" sz="2000" dirty="0">
                <a:solidFill>
                  <a:srgbClr val="FFFFFF"/>
                </a:solidFill>
              </a:rPr>
              <a:t> - 4/12, </a:t>
            </a:r>
            <a:r>
              <a:rPr lang="pl-PL" altLang="pl-PL" sz="2000" i="1" dirty="0">
                <a:solidFill>
                  <a:srgbClr val="FFFFFF"/>
                </a:solidFill>
              </a:rPr>
              <a:t>quincunx</a:t>
            </a:r>
            <a:r>
              <a:rPr lang="pl-PL" altLang="pl-PL" sz="2000" dirty="0">
                <a:solidFill>
                  <a:srgbClr val="FFFFFF"/>
                </a:solidFill>
              </a:rPr>
              <a:t> - 5/12,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semis</a:t>
            </a:r>
            <a:r>
              <a:rPr lang="pl-PL" altLang="pl-PL" sz="2000" dirty="0">
                <a:solidFill>
                  <a:srgbClr val="FFFFFF"/>
                </a:solidFill>
              </a:rPr>
              <a:t> - 6/12,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septunx</a:t>
            </a:r>
            <a:r>
              <a:rPr lang="pl-PL" altLang="pl-PL" sz="2000" dirty="0">
                <a:solidFill>
                  <a:srgbClr val="FFFFFF"/>
                </a:solidFill>
              </a:rPr>
              <a:t> - 7/12,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bes</a:t>
            </a:r>
            <a:r>
              <a:rPr lang="pl-PL" altLang="pl-PL" sz="2000" dirty="0">
                <a:solidFill>
                  <a:srgbClr val="FFFFFF"/>
                </a:solidFill>
              </a:rPr>
              <a:t> - 8/12,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dodrans</a:t>
            </a:r>
            <a:r>
              <a:rPr lang="pl-PL" altLang="pl-PL" sz="2000" dirty="0">
                <a:solidFill>
                  <a:srgbClr val="FFFFFF"/>
                </a:solidFill>
              </a:rPr>
              <a:t> - 9/12,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dextans</a:t>
            </a:r>
            <a:r>
              <a:rPr lang="pl-PL" altLang="pl-PL" sz="2000" dirty="0">
                <a:solidFill>
                  <a:srgbClr val="FFFFFF"/>
                </a:solidFill>
              </a:rPr>
              <a:t> - 10/12, </a:t>
            </a:r>
            <a:r>
              <a:rPr lang="pl-PL" altLang="pl-PL" sz="2000" i="1" dirty="0" err="1">
                <a:solidFill>
                  <a:srgbClr val="FFFFFF"/>
                </a:solidFill>
              </a:rPr>
              <a:t>deunx</a:t>
            </a:r>
            <a:r>
              <a:rPr lang="pl-PL" altLang="pl-PL" sz="2000" dirty="0">
                <a:solidFill>
                  <a:srgbClr val="FFFFFF"/>
                </a:solidFill>
              </a:rPr>
              <a:t> - 11/12) –</a:t>
            </a:r>
            <a:r>
              <a:rPr lang="pl-PL" altLang="pl-PL" sz="2000" dirty="0">
                <a:solidFill>
                  <a:srgbClr val="000000"/>
                </a:solidFill>
              </a:rPr>
              <a:t>  </a:t>
            </a:r>
            <a:r>
              <a:rPr lang="pl-PL" altLang="pl-PL" sz="2000" dirty="0">
                <a:solidFill>
                  <a:srgbClr val="FFFF00"/>
                </a:solidFill>
              </a:rPr>
              <a:t>zasada sukcesji uniwersalnej korygowała błędne wskazania </a:t>
            </a: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 sz="2000" i="1" dirty="0">
              <a:solidFill>
                <a:srgbClr val="FFC000"/>
              </a:solidFill>
            </a:endParaRP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2000" i="1" dirty="0" err="1">
                <a:solidFill>
                  <a:srgbClr val="FFC000"/>
                </a:solidFill>
              </a:rPr>
              <a:t>institutio</a:t>
            </a:r>
            <a:r>
              <a:rPr lang="pl-PL" altLang="pl-PL" sz="2000" i="1" dirty="0">
                <a:solidFill>
                  <a:srgbClr val="FFC000"/>
                </a:solidFill>
              </a:rPr>
              <a:t> ex re certa</a:t>
            </a:r>
            <a:r>
              <a:rPr lang="pl-PL" altLang="pl-PL" sz="2000" dirty="0">
                <a:solidFill>
                  <a:srgbClr val="FFC000"/>
                </a:solidFill>
              </a:rPr>
              <a:t> </a:t>
            </a:r>
            <a:r>
              <a:rPr lang="pl-PL" altLang="pl-PL" sz="2000" dirty="0">
                <a:solidFill>
                  <a:srgbClr val="FFFFFF"/>
                </a:solidFill>
              </a:rPr>
              <a:t>– formalnie niedopuszczalne (fideikomis uniwersalny wyjściem); interpretacja jurystów – na rzecz traktowania słów jako nie dodanych (długi i wierzytelności dzielić po równo); prawo justyniańskie – jako zapisobierca</a:t>
            </a: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 sz="2000" dirty="0">
              <a:solidFill>
                <a:srgbClr val="FFFFFF"/>
              </a:solidFill>
            </a:endParaRP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2000" b="1" dirty="0">
                <a:solidFill>
                  <a:srgbClr val="FFFF00"/>
                </a:solidFill>
              </a:rPr>
              <a:t>Inne: </a:t>
            </a:r>
            <a:r>
              <a:rPr lang="pl-PL" altLang="pl-PL" sz="2000" b="1" dirty="0">
                <a:solidFill>
                  <a:srgbClr val="FFFFFF"/>
                </a:solidFill>
              </a:rPr>
              <a:t>niekonieczne ale b. częste (historyczne </a:t>
            </a:r>
            <a:r>
              <a:rPr lang="pl-PL" altLang="pl-PL" sz="2000" b="1" dirty="0" smtClean="0">
                <a:solidFill>
                  <a:srgbClr val="FFFFFF"/>
                </a:solidFill>
              </a:rPr>
              <a:t>nawarstwienia)</a:t>
            </a:r>
            <a:r>
              <a:rPr lang="pl-PL" altLang="pl-PL" sz="2000" dirty="0" smtClean="0">
                <a:solidFill>
                  <a:srgbClr val="FFFF00"/>
                </a:solidFill>
              </a:rPr>
              <a:t>:</a:t>
            </a:r>
            <a:endParaRPr lang="pl-PL" altLang="pl-PL" sz="2000" dirty="0">
              <a:solidFill>
                <a:srgbClr val="FFFF00"/>
              </a:solidFill>
            </a:endParaRP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l-PL" altLang="pl-PL" sz="2000" dirty="0">
                <a:solidFill>
                  <a:srgbClr val="FFFF00"/>
                </a:solidFill>
              </a:rPr>
              <a:t>substytucje, wydziedziczenia </a:t>
            </a:r>
            <a:r>
              <a:rPr lang="pl-PL" altLang="pl-PL" sz="2000" dirty="0">
                <a:solidFill>
                  <a:srgbClr val="FFFFFF"/>
                </a:solidFill>
              </a:rPr>
              <a:t>(skutkiem  pominięcia – dziedziczenie </a:t>
            </a:r>
            <a:r>
              <a:rPr lang="pl-PL" altLang="pl-PL" sz="2000" dirty="0" err="1">
                <a:solidFill>
                  <a:srgbClr val="FFFFFF"/>
                </a:solidFill>
              </a:rPr>
              <a:t>przeciwtestamentowe</a:t>
            </a:r>
            <a:r>
              <a:rPr lang="pl-PL" altLang="pl-PL" sz="2000" dirty="0">
                <a:solidFill>
                  <a:srgbClr val="FFFFFF"/>
                </a:solidFill>
              </a:rPr>
              <a:t> </a:t>
            </a:r>
            <a:r>
              <a:rPr lang="pl-PL" altLang="pl-PL" sz="2000" dirty="0" smtClean="0">
                <a:solidFill>
                  <a:srgbClr val="FFFFFF"/>
                </a:solidFill>
              </a:rPr>
              <a:t>formalne)</a:t>
            </a:r>
            <a:r>
              <a:rPr lang="pl-PL" altLang="pl-PL" sz="2000" dirty="0" smtClean="0">
                <a:solidFill>
                  <a:srgbClr val="FFFF00"/>
                </a:solidFill>
              </a:rPr>
              <a:t>; </a:t>
            </a:r>
            <a:r>
              <a:rPr lang="pl-PL" altLang="pl-PL" sz="2000" dirty="0">
                <a:solidFill>
                  <a:srgbClr val="FFFF00"/>
                </a:solidFill>
              </a:rPr>
              <a:t>legaty </a:t>
            </a:r>
            <a:r>
              <a:rPr lang="pl-PL" altLang="pl-PL" sz="2000" dirty="0">
                <a:solidFill>
                  <a:srgbClr val="FFFFFF"/>
                </a:solidFill>
              </a:rPr>
              <a:t>(funkcja alimentacyjna)</a:t>
            </a:r>
            <a:r>
              <a:rPr lang="pl-PL" altLang="pl-PL" sz="2000" dirty="0">
                <a:solidFill>
                  <a:srgbClr val="FFFF00"/>
                </a:solidFill>
              </a:rPr>
              <a:t>; wyzwolenia </a:t>
            </a:r>
            <a:r>
              <a:rPr lang="pl-PL" altLang="pl-PL" sz="2000" dirty="0">
                <a:solidFill>
                  <a:srgbClr val="FFFFFF"/>
                </a:solidFill>
              </a:rPr>
              <a:t>(prawo patronatu)</a:t>
            </a:r>
            <a:r>
              <a:rPr lang="pl-PL" altLang="pl-PL" sz="2000" dirty="0">
                <a:solidFill>
                  <a:srgbClr val="FFFF00"/>
                </a:solidFill>
              </a:rPr>
              <a:t>; wyznaczenie tutora; decyzje co do wyzwoleńców; fideikomisy - zapisy powiernicze</a:t>
            </a:r>
            <a:r>
              <a:rPr lang="pl-PL" altLang="pl-PL" sz="2000" dirty="0">
                <a:solidFill>
                  <a:srgbClr val="FFFFFF"/>
                </a:solidFill>
              </a:rPr>
              <a:t>  (funkcja alimentacyjna) </a:t>
            </a:r>
            <a:r>
              <a:rPr lang="pl-PL" altLang="pl-PL" sz="2000" dirty="0">
                <a:solidFill>
                  <a:srgbClr val="FFFF00"/>
                </a:solidFill>
              </a:rPr>
              <a:t>– kolejność zmienna: wyzwolenie przed ustanowieniem b. niewolnika dziedzicem; polecenia (</a:t>
            </a:r>
            <a:r>
              <a:rPr lang="pl-PL" altLang="pl-PL" sz="2000" i="1" dirty="0">
                <a:solidFill>
                  <a:srgbClr val="FFFF00"/>
                </a:solidFill>
              </a:rPr>
              <a:t>modus</a:t>
            </a:r>
            <a:r>
              <a:rPr lang="pl-PL" altLang="pl-PL" sz="2000" dirty="0">
                <a:solidFill>
                  <a:srgbClr val="FFFF00"/>
                </a:solidFill>
              </a:rPr>
              <a:t>)</a:t>
            </a:r>
            <a:r>
              <a:rPr lang="pl-PL" altLang="pl-PL" sz="2000" dirty="0">
                <a:solidFill>
                  <a:srgbClr val="000000"/>
                </a:solidFill>
              </a:rPr>
              <a:t> </a:t>
            </a:r>
            <a:r>
              <a:rPr lang="pl-PL" altLang="pl-PL" sz="2000" dirty="0">
                <a:solidFill>
                  <a:srgbClr val="FFFFFF"/>
                </a:solidFill>
              </a:rPr>
              <a:t>– też w kodycylach</a:t>
            </a:r>
            <a:r>
              <a:rPr lang="pl-PL" altLang="pl-PL" sz="2000" dirty="0">
                <a:solidFill>
                  <a:srgbClr val="FFFF00"/>
                </a:solidFill>
              </a:rPr>
              <a:t>; klauzula </a:t>
            </a:r>
            <a:r>
              <a:rPr lang="pl-PL" altLang="pl-PL" sz="2000" dirty="0" err="1">
                <a:solidFill>
                  <a:srgbClr val="FFFF00"/>
                </a:solidFill>
              </a:rPr>
              <a:t>kodycylarna</a:t>
            </a:r>
            <a:endParaRPr lang="pl-PL" altLang="pl-PL" sz="2000" dirty="0">
              <a:solidFill>
                <a:srgbClr val="FFFF00"/>
              </a:solidFill>
            </a:endParaRP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 sz="2000" dirty="0">
              <a:solidFill>
                <a:srgbClr val="FFFF00"/>
              </a:solidFill>
            </a:endParaRPr>
          </a:p>
          <a:p>
            <a:pPr algn="just" defTabSz="514350"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23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44451"/>
            <a:ext cx="7769225" cy="504825"/>
          </a:xfrm>
        </p:spPr>
        <p:txBody>
          <a:bodyPr/>
          <a:lstStyle/>
          <a:p>
            <a:pPr>
              <a:defRPr/>
            </a:pP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Treść testamentu</a:t>
            </a:r>
            <a:endParaRPr lang="pl-PL" sz="2800" dirty="0"/>
          </a:p>
        </p:txBody>
      </p:sp>
      <p:sp>
        <p:nvSpPr>
          <p:cNvPr id="3" name="Prostokąt 2"/>
          <p:cNvSpPr/>
          <p:nvPr/>
        </p:nvSpPr>
        <p:spPr>
          <a:xfrm>
            <a:off x="92364" y="-737944"/>
            <a:ext cx="121919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Substytucje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odstawienie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pospolite (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substitutio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vulgaris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 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Podstawienie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pupilarne (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substitutio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pupilaris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Podstawienie 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quasi-</a:t>
            </a:r>
            <a:r>
              <a:rPr kumimoji="0" lang="pl-PL" sz="2400" b="0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pupilaris</a:t>
            </a:r>
            <a:r>
              <a:rPr kumimoji="0" lang="pl-PL" sz="24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pl-PL" sz="2400" b="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tzw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substytucja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fideikomisarna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Fideikomis 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familijny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Wydziedziczenie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</a:rPr>
              <a:t>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</a:rPr>
              <a:t>exheredatatio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</a:rPr>
              <a:t>) - Skutkiem 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pominięcia </a:t>
            </a:r>
            <a:r>
              <a:rPr lang="pl-PL" sz="2400" u="sng" dirty="0">
                <a:solidFill>
                  <a:srgbClr val="FFC000"/>
                </a:solidFill>
                <a:latin typeface="Arial" panose="020B0604020202020204" pitchFamily="34" charset="0"/>
              </a:rPr>
              <a:t>dziedziczenie </a:t>
            </a:r>
            <a:r>
              <a:rPr lang="pl-PL" sz="2400" u="sng" dirty="0" err="1">
                <a:solidFill>
                  <a:srgbClr val="FFC000"/>
                </a:solidFill>
                <a:latin typeface="Arial" panose="020B0604020202020204" pitchFamily="34" charset="0"/>
              </a:rPr>
              <a:t>przeciwtestamentowe</a:t>
            </a:r>
            <a:r>
              <a:rPr lang="pl-PL" sz="2400" u="sng" dirty="0">
                <a:solidFill>
                  <a:srgbClr val="FFC000"/>
                </a:solidFill>
                <a:latin typeface="Arial" panose="020B0604020202020204" pitchFamily="34" charset="0"/>
              </a:rPr>
              <a:t>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</a:rPr>
              <a:t>(formalne) – rodzaj </a:t>
            </a:r>
            <a:r>
              <a:rPr lang="pl-PL" sz="2400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dziedziczenia </a:t>
            </a:r>
            <a:r>
              <a:rPr lang="pl-PL" sz="2400" i="1" u="sng" dirty="0" smtClean="0">
                <a:solidFill>
                  <a:srgbClr val="FFC000"/>
                </a:solidFill>
                <a:latin typeface="Arial" panose="020B0604020202020204" pitchFamily="34" charset="0"/>
              </a:rPr>
              <a:t>contra </a:t>
            </a:r>
            <a:r>
              <a:rPr lang="pl-PL" sz="2400" i="1" u="sng" dirty="0" err="1" smtClean="0">
                <a:solidFill>
                  <a:srgbClr val="FFC000"/>
                </a:solidFill>
                <a:latin typeface="Arial" panose="020B0604020202020204" pitchFamily="34" charset="0"/>
              </a:rPr>
              <a:t>tabulas</a:t>
            </a:r>
            <a:endParaRPr lang="pl-PL" sz="2400" u="sng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lvl="0">
              <a:defRPr/>
            </a:pP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Titius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filius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meus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exheres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esto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– „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Titius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, syn mój, niech będzie wydziedziczony” (synowie imiennie lub konkretne wskazanie) </a:t>
            </a:r>
          </a:p>
          <a:p>
            <a:pPr lvl="0">
              <a:defRPr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Pozostali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sui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heredes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 – ogólne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ceteri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exheredes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</a:rPr>
              <a:t>sunt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o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</a:rPr>
              <a:t> – „pozostali niech będą wydziedziczeni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” </a:t>
            </a:r>
          </a:p>
          <a:p>
            <a:pPr lvl="0">
              <a:defRPr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Uwaga – późniejsze modyfikacje: </a:t>
            </a:r>
            <a:r>
              <a:rPr lang="pl-PL" sz="2400" i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ius</a:t>
            </a:r>
            <a:r>
              <a:rPr lang="pl-PL" sz="2400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 honorarium </a:t>
            </a: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i prawo justyniańskie</a:t>
            </a:r>
            <a:endParaRPr lang="pl-PL" sz="2400" i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>
              <a:defRPr/>
            </a:pP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</a:rPr>
              <a:t>Uwaga: p</a:t>
            </a:r>
            <a:r>
              <a:rPr lang="pl-PL" sz="2400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ogrobowiec</a:t>
            </a:r>
            <a:r>
              <a:rPr lang="pl-PL" sz="2400" i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 (</a:t>
            </a:r>
            <a:r>
              <a:rPr lang="pl-PL" sz="2400" i="1" u="sng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postumus</a:t>
            </a:r>
            <a:r>
              <a:rPr lang="pl-PL" sz="2400" i="1" u="sng" dirty="0" smtClean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  <a:endParaRPr lang="pl-PL" sz="24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lvl="0"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6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9382" y="-83127"/>
            <a:ext cx="11942617" cy="1496003"/>
          </a:xfrm>
        </p:spPr>
        <p:txBody>
          <a:bodyPr/>
          <a:lstStyle/>
          <a:p>
            <a:pPr>
              <a:defRPr/>
            </a:pP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b="1" dirty="0">
                <a:solidFill>
                  <a:srgbClr val="FFFF00"/>
                </a:solidFill>
                <a:latin typeface="Arial" panose="020B0604020202020204" pitchFamily="34" charset="0"/>
              </a:rPr>
              <a:t>Legaty i fideikomisy – funkcja </a:t>
            </a:r>
            <a:r>
              <a:rPr lang="pl-PL" sz="2000" b="1" dirty="0" smtClean="0">
                <a:solidFill>
                  <a:srgbClr val="FFFF00"/>
                </a:solidFill>
                <a:latin typeface="Arial" panose="020B0604020202020204" pitchFamily="34" charset="0"/>
              </a:rPr>
              <a:t>alimentacyjna – sukcesja syngularna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Legaty 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–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ius</a:t>
            </a:r>
            <a:r>
              <a:rPr lang="pl-PL" sz="2000" i="1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l-PL" sz="2000" i="1" dirty="0" err="1" smtClean="0">
                <a:solidFill>
                  <a:srgbClr val="FFFF00"/>
                </a:solidFill>
                <a:latin typeface="Arial" panose="020B0604020202020204" pitchFamily="34" charset="0"/>
              </a:rPr>
              <a:t>civile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,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fideikomisy 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- prawo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cesarskie, 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/>
            </a:r>
            <a:b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do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</a:rPr>
              <a:t>zrównania doszło ostatecznie formalnie w 531 r. (drobne odrębności zostały – brak jednolitej koncepcji </a:t>
            </a:r>
            <a:r>
              <a:rPr lang="pl-PL" sz="2000" dirty="0" smtClean="0">
                <a:solidFill>
                  <a:srgbClr val="FFFF00"/>
                </a:solidFill>
                <a:latin typeface="Arial" panose="020B0604020202020204" pitchFamily="34" charset="0"/>
              </a:rPr>
              <a:t>zapisu w prawie rzymskim)</a:t>
            </a:r>
            <a:endParaRPr lang="pl-PL" sz="20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57347" name="Prostokąt 2"/>
          <p:cNvSpPr>
            <a:spLocks noChangeArrowheads="1"/>
          </p:cNvSpPr>
          <p:nvPr/>
        </p:nvSpPr>
        <p:spPr bwMode="auto">
          <a:xfrm>
            <a:off x="0" y="1302327"/>
            <a:ext cx="121920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Legatum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(zapis testamentowy)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dyspozycja kosztem spadku z mocy jednostronnego rozrządzenia na wypadek śmierci, aby wskazana osoba otrzymała przysporzenie majątkowe kosztem dziedzica (legatariusz – zapisobiorca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Rodzaje</a:t>
            </a: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Legatum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vindicationem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zapisobierca i przedmiot: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Titio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hominem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Stichum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 lego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„</a:t>
            </a:r>
            <a:r>
              <a:rPr kumimoji="0" lang="pl-PL" alt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Titiusowi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człowieka </a:t>
            </a:r>
            <a:r>
              <a:rPr kumimoji="0" lang="pl-PL" alt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Stichusa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daję, zapisuję”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legatariusz – właścicielem </a:t>
            </a:r>
            <a:r>
              <a:rPr kumimoji="0" lang="pl-PL" alt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kwirytarnym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t-BR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legis actio sacramento in rem</a:t>
            </a:r>
            <a:r>
              <a:rPr kumimoji="0" lang="pt-BR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potem </a:t>
            </a:r>
            <a:r>
              <a:rPr kumimoji="0" lang="pt-BR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rei vindicatio</a:t>
            </a:r>
            <a:endParaRPr kumimoji="0" lang="pl-PL" altLang="pl-PL" sz="22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Legatum</a:t>
            </a:r>
            <a:r>
              <a:rPr kumimoji="0" lang="pl-PL" altLang="pl-PL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damnationem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legatariusz i przedmiot zapisu oraz dziedzic: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heres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meus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Stichum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servum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dare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damnas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esto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„dziedzic mój na wydanie </a:t>
            </a:r>
            <a:r>
              <a:rPr kumimoji="0" lang="pl-PL" alt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Stichusa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mojego niewolnika </a:t>
            </a:r>
            <a:r>
              <a:rPr kumimoji="0" lang="pl-PL" alt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Titiusowi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niech będzie zasądzony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”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legatariusz - 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legis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per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manus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iniectionem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 w procesie </a:t>
            </a:r>
            <a:r>
              <a:rPr kumimoji="0" lang="pl-PL" altLang="pl-PL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formularnym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ze skargą ścisłego prawa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actio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ex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testamento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 sankcją </a:t>
            </a:r>
            <a:r>
              <a:rPr kumimoji="0" lang="pl-PL" altLang="pl-PL" sz="22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duplum</a:t>
            </a:r>
            <a:r>
              <a:rPr kumimoji="0" lang="pl-PL" altLang="pl-PL" sz="22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(stosunek zobowiązaniowy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Optimum </a:t>
            </a:r>
            <a:r>
              <a:rPr kumimoji="0" lang="pl-PL" altLang="pl-PL" sz="2200" b="1" i="1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ius</a:t>
            </a:r>
            <a:r>
              <a:rPr kumimoji="0" lang="pl-PL" altLang="pl-PL" sz="22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najpopularniejszy </a:t>
            </a:r>
            <a:r>
              <a:rPr kumimoji="0" lang="pl-PL" altLang="pl-PL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współcze</a:t>
            </a:r>
            <a:r>
              <a:rPr kumimoji="0" lang="pl-PL" altLang="pl-PL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śnie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</a:rPr>
              <a:t>Legaty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–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</a:rPr>
              <a:t>inne podziały historycznie znane (wyszły z użycia już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</a:rPr>
              <a:t>w VI w.)</a:t>
            </a:r>
            <a:endParaRPr kumimoji="0" lang="pl-PL" altLang="pl-PL" sz="2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27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115888"/>
            <a:ext cx="7769225" cy="1225550"/>
          </a:xfrm>
        </p:spPr>
        <p:txBody>
          <a:bodyPr/>
          <a:lstStyle/>
          <a:p>
            <a:pPr>
              <a:defRPr/>
            </a:pPr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</a:rPr>
              <a:t>Legaty – kwarta </a:t>
            </a:r>
            <a:r>
              <a:rPr lang="pl-PL" sz="3200" dirty="0" err="1">
                <a:solidFill>
                  <a:srgbClr val="FFFF00"/>
                </a:solidFill>
                <a:latin typeface="Arial" panose="020B0604020202020204" pitchFamily="34" charset="0"/>
              </a:rPr>
              <a:t>falcydyjska</a:t>
            </a:r>
            <a:endParaRPr lang="pl-PL" sz="320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59395" name="Prostokąt 2"/>
          <p:cNvSpPr>
            <a:spLocks noChangeArrowheads="1"/>
          </p:cNvSpPr>
          <p:nvPr/>
        </p:nvSpPr>
        <p:spPr bwMode="auto">
          <a:xfrm>
            <a:off x="120073" y="1052514"/>
            <a:ext cx="12071927" cy="6109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Dla zapobieżenia odrzucania spadków nadmiernie obciążonych legatami, co w efekcie powodowało nieważność całego testamentu i samych legatów </a:t>
            </a:r>
            <a:r>
              <a:rPr kumimoji="0" lang="pl-PL" alt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altLang="pl-PL" sz="23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lex </a:t>
            </a:r>
            <a:r>
              <a:rPr kumimoji="0" lang="pl-PL" alt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Falcidia</a:t>
            </a: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(40 r. p.n.e</a:t>
            </a:r>
            <a:r>
              <a:rPr kumimoji="0" lang="pl-PL" alt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.): 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zapewniała spadkobiercom wysokość spadku po wypłaceniu legatów w wysokości co najmniej ¼ jego wartości (tzw. kwarta </a:t>
            </a:r>
            <a:r>
              <a:rPr kumimoji="0" lang="pl-PL" altLang="pl-PL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Falcydyjska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). Ewentualne przekroczenie ¾ wartości powodowało stosunkowe pomniejszenie legatów. </a:t>
            </a:r>
            <a:endParaRPr kumimoji="0" lang="pl-PL" altLang="pl-PL" sz="23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defRPr/>
            </a:pPr>
            <a:r>
              <a:rPr kumimoji="0" lang="pl-PL" alt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 </a:t>
            </a:r>
            <a:r>
              <a:rPr kumimoji="0" lang="pl-PL" altLang="pl-PL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Antoninusa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Piusa </a:t>
            </a:r>
            <a:r>
              <a:rPr lang="pl-PL" altLang="pl-PL" sz="23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(pan. </a:t>
            </a:r>
            <a:r>
              <a:rPr lang="pl-PL" altLang="pl-PL" sz="23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138–161) – 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rozciągnięta na dziedziców beztestamentowych, później na </a:t>
            </a:r>
            <a:r>
              <a:rPr kumimoji="0" lang="pl-PL" alt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donatio</a:t>
            </a: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mortis causa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Problem słów </a:t>
            </a: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S.C. </a:t>
            </a:r>
            <a:r>
              <a:rPr kumimoji="0" lang="pl-PL" alt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Neronianum</a:t>
            </a: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ok. 60 r.:  uznanie za legaty </a:t>
            </a:r>
            <a:r>
              <a:rPr kumimoji="0" lang="pl-PL" altLang="pl-PL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damnacyjne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wszystkich nieprawidłowo sformułowanych zapisów ale zbycie przez testatora przedmiotu za życia interpretowano jako odwołanie zapisu i udzielano dziedzicowi </a:t>
            </a:r>
            <a:r>
              <a:rPr kumimoji="0" lang="pl-PL" alt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exceptio</a:t>
            </a: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doli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3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Inne kwestie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300" b="0" i="1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optio</a:t>
            </a: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legata </a:t>
            </a: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zapis </a:t>
            </a:r>
            <a:r>
              <a:rPr kumimoji="0" lang="pl-PL" altLang="pl-PL" sz="2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wyboru przedmiotu; 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jeszcze Justynian dziedzic zapisobiorcy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3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3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partito legata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zapis ułamkowy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3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33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09801" y="44451"/>
            <a:ext cx="7769225" cy="504825"/>
          </a:xfrm>
        </p:spPr>
        <p:txBody>
          <a:bodyPr/>
          <a:lstStyle/>
          <a:p>
            <a:pPr>
              <a:defRPr/>
            </a:pPr>
            <a:r>
              <a:rPr lang="pl-PL" sz="2800" dirty="0"/>
              <a:t>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</a:rPr>
              <a:t>Fideikomisy - zapisy powiernicze</a:t>
            </a:r>
            <a:r>
              <a:rPr lang="pl-PL" sz="2800" dirty="0"/>
              <a:t> </a:t>
            </a:r>
          </a:p>
        </p:txBody>
      </p:sp>
      <p:sp>
        <p:nvSpPr>
          <p:cNvPr id="3" name="Prostokąt 2"/>
          <p:cNvSpPr/>
          <p:nvPr/>
        </p:nvSpPr>
        <p:spPr>
          <a:xfrm>
            <a:off x="221673" y="549275"/>
            <a:ext cx="11794836" cy="6917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August </a:t>
            </a:r>
            <a:r>
              <a:rPr kumimoji="0" lang="pl-PL" sz="22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(faktycznie</a:t>
            </a:r>
            <a:r>
              <a:rPr kumimoji="0" lang="pl-PL" sz="225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pan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27-14 n.e.): zaskarżalność </a:t>
            </a:r>
            <a:r>
              <a:rPr kumimoji="0" lang="pl-PL" sz="22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fideicommissum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 zasadnicze znaczenie dla uelastycznienia rzymskiego prawa </a:t>
            </a:r>
            <a:r>
              <a:rPr kumimoji="0" lang="pl-PL" sz="22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spadkowego– </a:t>
            </a:r>
            <a:r>
              <a:rPr kumimoji="0" lang="pl-PL" sz="225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fideicomisariusz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; </a:t>
            </a:r>
            <a:r>
              <a:rPr kumimoji="0" lang="pl-PL" sz="225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stosunek zobowiązaniowy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5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2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fideikomisy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zaskarżalne w pierwszej </a:t>
            </a:r>
            <a:r>
              <a:rPr kumimoji="0" lang="pl-PL" sz="22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</a:t>
            </a:r>
            <a:r>
              <a:rPr kumimoji="0" lang="pl-PL" sz="225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cognitio</a:t>
            </a:r>
            <a:r>
              <a:rPr kumimoji="0" lang="pl-PL" sz="225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extra </a:t>
            </a:r>
            <a:r>
              <a:rPr kumimoji="0" lang="pl-PL" sz="2250" b="0" i="1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ordinem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liberalizm w porównaniu do legatów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sz="225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</a:t>
            </a:r>
            <a:r>
              <a:rPr kumimoji="0" lang="pl-PL" sz="22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potrzeby praktyki społeczeństwa imperium (</a:t>
            </a:r>
            <a:r>
              <a:rPr kumimoji="0" lang="pl-PL" sz="225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peregryni</a:t>
            </a:r>
            <a:r>
              <a:rPr kumimoji="0" lang="pl-PL" sz="22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2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Rodzaje</a:t>
            </a:r>
          </a:p>
          <a:p>
            <a:pPr lvl="0">
              <a:defRPr/>
            </a:pP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fideikomisy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syngularne</a:t>
            </a:r>
            <a:endParaRPr lang="pl-PL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fideikomisy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uniwersalne – 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zawsze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hereditaria</a:t>
            </a:r>
            <a:endParaRPr lang="pl-PL" sz="24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pl-PL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Przeniesienie 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długów i wierzytelności spadkowych problemem: </a:t>
            </a:r>
          </a:p>
          <a:p>
            <a:pPr lvl="0">
              <a:defRPr/>
            </a:pP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S.C.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Treballianum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AD – </a:t>
            </a:r>
            <a:r>
              <a:rPr lang="pl-PL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fiedeikomisariusz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heredis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loco</a:t>
            </a: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(dziedzic – tylko tytuł) </a:t>
            </a:r>
            <a:r>
              <a:rPr lang="pl-PL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kwarta </a:t>
            </a:r>
            <a:r>
              <a:rPr lang="pl-PL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trebelliańska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S.C.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Pegasianum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73 AD – </a:t>
            </a:r>
            <a:r>
              <a:rPr lang="pl-PL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iussum</a:t>
            </a:r>
            <a:r>
              <a:rPr lang="pl-PL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magistratury zmuszająca dziedzica do przyjęcia spadku i</a:t>
            </a:r>
            <a:r>
              <a:rPr lang="pl-PL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kwarta </a:t>
            </a:r>
            <a:r>
              <a:rPr lang="pl-PL" sz="2400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pegazjańska</a:t>
            </a:r>
            <a:endParaRPr lang="pl-PL" sz="2400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pl-PL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Późniejsze </a:t>
            </a:r>
            <a:r>
              <a:rPr lang="pl-PL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mocyfikacje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643604"/>
      </p:ext>
    </p:extLst>
  </p:cSld>
  <p:clrMapOvr>
    <a:masterClrMapping/>
  </p:clrMapOvr>
</p:sld>
</file>

<file path=ppt/theme/theme1.xml><?xml version="1.0" encoding="utf-8"?>
<a:theme xmlns:a="http://schemas.openxmlformats.org/drawingml/2006/main" name="6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8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3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4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— Zapraszamy!</Template>
  <TotalTime>3063</TotalTime>
  <Words>1567</Words>
  <Application>Microsoft Office PowerPoint</Application>
  <PresentationFormat>Panoramiczny</PresentationFormat>
  <Paragraphs>156</Paragraphs>
  <Slides>12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12</vt:i4>
      </vt:variant>
    </vt:vector>
  </HeadingPairs>
  <TitlesOfParts>
    <vt:vector size="23" baseType="lpstr">
      <vt:lpstr>Arial</vt:lpstr>
      <vt:lpstr>Calibri</vt:lpstr>
      <vt:lpstr>Lucida Sans Unicode</vt:lpstr>
      <vt:lpstr>Tahoma</vt:lpstr>
      <vt:lpstr>Times New Roman</vt:lpstr>
      <vt:lpstr>6_Motyw pakietu Office</vt:lpstr>
      <vt:lpstr>8_Motyw pakietu Office</vt:lpstr>
      <vt:lpstr>13_Motyw pakietu Office</vt:lpstr>
      <vt:lpstr>14_Motyw pakietu Office</vt:lpstr>
      <vt:lpstr>Motyw pakietu Office</vt:lpstr>
      <vt:lpstr>7_Motyw pakietu Office</vt:lpstr>
      <vt:lpstr>Prawo rzymskie – spadki II</vt:lpstr>
      <vt:lpstr>Capacitas (incapacitas): spadek przechodzi na kolejnych dziedziców   indignitas: konfiskata na rzecz fiskusa UWAGA: nie upada ustanowienie dziedzica – rozrządzenia testamentowe w mocy</vt:lpstr>
      <vt:lpstr>Testament i dziedziczenie beztestamentowe (ab intestato) a dziedziczenie przeciwtestamentowe (contra tabulas).  Osobno – darowizny na wypadek śmierci (opór - zrównane ostatecznie z legatami za Justyniana) </vt:lpstr>
      <vt:lpstr>Testamenty – formy</vt:lpstr>
      <vt:lpstr>Treść testamentu </vt:lpstr>
      <vt:lpstr>Treść testamentu</vt:lpstr>
      <vt:lpstr> Legaty i fideikomisy – funkcja alimentacyjna – sukcesja syngularna  Legaty – ius civile, fideikomisy - prawo cesarskie,  do zrównania doszło ostatecznie formalnie w 531 r. (drobne odrębności zostały – brak jednolitej koncepcji zapisu w prawie rzymskim)</vt:lpstr>
      <vt:lpstr>Legaty – kwarta falcydyjska</vt:lpstr>
      <vt:lpstr> Fideikomisy - zapisy powiernicze </vt:lpstr>
      <vt:lpstr>Prezentacja programu PowerPoint</vt:lpstr>
      <vt:lpstr>Polecenie- modus</vt:lpstr>
      <vt:lpstr>klauzula kodycylarna oraz kodycyl:  liberalizm - potrzeby praktyki społeczeństwa żyjącego w ramach  imperium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 prawo spadkowe III; prawo rzeczowe I</dc:title>
  <dc:creator>Jacek Wiewiorowski</dc:creator>
  <cp:keywords/>
  <cp:lastModifiedBy>Jacek Wiewiorowski</cp:lastModifiedBy>
  <cp:revision>119</cp:revision>
  <dcterms:created xsi:type="dcterms:W3CDTF">2017-05-14T14:02:22Z</dcterms:created>
  <dcterms:modified xsi:type="dcterms:W3CDTF">2019-12-12T09:53:57Z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TM10001108</vt:lpwstr>
  </property>
</Properties>
</file>