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7" r:id="rId2"/>
    <p:sldId id="299" r:id="rId3"/>
    <p:sldId id="300" r:id="rId4"/>
    <p:sldId id="301" r:id="rId5"/>
    <p:sldId id="284" r:id="rId6"/>
    <p:sldId id="285" r:id="rId7"/>
    <p:sldId id="315" r:id="rId8"/>
    <p:sldId id="288" r:id="rId9"/>
    <p:sldId id="289" r:id="rId10"/>
    <p:sldId id="291" r:id="rId11"/>
    <p:sldId id="293" r:id="rId12"/>
    <p:sldId id="294" r:id="rId13"/>
    <p:sldId id="296" r:id="rId14"/>
    <p:sldId id="298" r:id="rId15"/>
    <p:sldId id="302" r:id="rId16"/>
    <p:sldId id="304" r:id="rId17"/>
    <p:sldId id="305" r:id="rId18"/>
    <p:sldId id="306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E46A4-F1F9-40D7-BFFD-E93A7B9DF57A}" type="datetimeFigureOut">
              <a:rPr lang="pl-PL" smtClean="0"/>
              <a:t>04.12.2019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8D846-EFF9-472A-8EBD-210963B0AE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6162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179208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874F26-C7C6-4938-8965-DA9C1B86707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10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5D393953-E761-4048-99C3-74C4696E0B49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79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0200"/>
            <a:ext cx="2741083" cy="45275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0"/>
            <a:ext cx="8024284" cy="45275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1B88CCB7-59C5-4B51-A341-51C227DBDC1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574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1"/>
            <a:ext cx="10358967" cy="18256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F710133-550B-4ADD-ABEC-62ADC71B9E0B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76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30617490-0340-4671-B33D-6384E199DB8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83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7E47926-F7E3-4078-9B1C-2C7570CE7FF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03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82684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4963"/>
            <a:ext cx="5382683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9488557-ABA8-4504-9426-0C23A42CE23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66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D06AB90-75EA-4836-BD4A-3F56D333EB7D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63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2F8DC65-DF25-49C9-A1F2-58E8BF05C071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45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F4B96A-B893-4A90-B440-F07D5DB47BC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49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4920335-0ED6-460A-9DD7-9A3A1E03758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78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05F1B01-70CB-476E-85A7-888A2A340108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70 w 5760"/>
                <a:gd name="T1" fmla="*/ 86 h 445"/>
                <a:gd name="T2" fmla="*/ 5478 w 5760"/>
                <a:gd name="T3" fmla="*/ 86 h 445"/>
                <a:gd name="T4" fmla="*/ 5424 w 5760"/>
                <a:gd name="T5" fmla="*/ 76 h 445"/>
                <a:gd name="T6" fmla="*/ 5418 w 5760"/>
                <a:gd name="T7" fmla="*/ 65 h 445"/>
                <a:gd name="T8" fmla="*/ 5412 w 5760"/>
                <a:gd name="T9" fmla="*/ 44 h 445"/>
                <a:gd name="T10" fmla="*/ 5384 w 5760"/>
                <a:gd name="T11" fmla="*/ 18 h 445"/>
                <a:gd name="T12" fmla="*/ 5302 w 5760"/>
                <a:gd name="T13" fmla="*/ 7 h 445"/>
                <a:gd name="T14" fmla="*/ 5021 w 5760"/>
                <a:gd name="T15" fmla="*/ 22 h 445"/>
                <a:gd name="T16" fmla="*/ 4956 w 5760"/>
                <a:gd name="T17" fmla="*/ 55 h 445"/>
                <a:gd name="T18" fmla="*/ 4824 w 5760"/>
                <a:gd name="T19" fmla="*/ 102 h 445"/>
                <a:gd name="T20" fmla="*/ 4710 w 5760"/>
                <a:gd name="T21" fmla="*/ 111 h 445"/>
                <a:gd name="T22" fmla="*/ 4632 w 5760"/>
                <a:gd name="T23" fmla="*/ 91 h 445"/>
                <a:gd name="T24" fmla="*/ 4568 w 5760"/>
                <a:gd name="T25" fmla="*/ 25 h 445"/>
                <a:gd name="T26" fmla="*/ 4484 w 5760"/>
                <a:gd name="T27" fmla="*/ 9 h 445"/>
                <a:gd name="T28" fmla="*/ 4380 w 5760"/>
                <a:gd name="T29" fmla="*/ 39 h 445"/>
                <a:gd name="T30" fmla="*/ 4221 w 5760"/>
                <a:gd name="T31" fmla="*/ 81 h 445"/>
                <a:gd name="T32" fmla="*/ 4005 w 5760"/>
                <a:gd name="T33" fmla="*/ 102 h 445"/>
                <a:gd name="T34" fmla="*/ 3795 w 5760"/>
                <a:gd name="T35" fmla="*/ 102 h 445"/>
                <a:gd name="T36" fmla="*/ 3639 w 5760"/>
                <a:gd name="T37" fmla="*/ 76 h 445"/>
                <a:gd name="T38" fmla="*/ 3579 w 5760"/>
                <a:gd name="T39" fmla="*/ 50 h 445"/>
                <a:gd name="T40" fmla="*/ 3513 w 5760"/>
                <a:gd name="T41" fmla="*/ 44 h 445"/>
                <a:gd name="T42" fmla="*/ 3465 w 5760"/>
                <a:gd name="T43" fmla="*/ 55 h 445"/>
                <a:gd name="T44" fmla="*/ 3405 w 5760"/>
                <a:gd name="T45" fmla="*/ 76 h 445"/>
                <a:gd name="T46" fmla="*/ 3033 w 5760"/>
                <a:gd name="T47" fmla="*/ 111 h 445"/>
                <a:gd name="T48" fmla="*/ 2829 w 5760"/>
                <a:gd name="T49" fmla="*/ 113 h 445"/>
                <a:gd name="T50" fmla="*/ 2727 w 5760"/>
                <a:gd name="T51" fmla="*/ 111 h 445"/>
                <a:gd name="T52" fmla="*/ 2695 w 5760"/>
                <a:gd name="T53" fmla="*/ 56 h 445"/>
                <a:gd name="T54" fmla="*/ 2643 w 5760"/>
                <a:gd name="T55" fmla="*/ 50 h 445"/>
                <a:gd name="T56" fmla="*/ 2543 w 5760"/>
                <a:gd name="T57" fmla="*/ 95 h 445"/>
                <a:gd name="T58" fmla="*/ 2429 w 5760"/>
                <a:gd name="T59" fmla="*/ 109 h 445"/>
                <a:gd name="T60" fmla="*/ 2307 w 5760"/>
                <a:gd name="T61" fmla="*/ 91 h 445"/>
                <a:gd name="T62" fmla="*/ 2259 w 5760"/>
                <a:gd name="T63" fmla="*/ 70 h 445"/>
                <a:gd name="T64" fmla="*/ 2170 w 5760"/>
                <a:gd name="T65" fmla="*/ 3 h 445"/>
                <a:gd name="T66" fmla="*/ 2033 w 5760"/>
                <a:gd name="T67" fmla="*/ 64 h 445"/>
                <a:gd name="T68" fmla="*/ 1779 w 5760"/>
                <a:gd name="T69" fmla="*/ 102 h 445"/>
                <a:gd name="T70" fmla="*/ 1545 w 5760"/>
                <a:gd name="T71" fmla="*/ 91 h 445"/>
                <a:gd name="T72" fmla="*/ 146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8 h 445"/>
                <a:gd name="T84" fmla="*/ 708 w 5760"/>
                <a:gd name="T85" fmla="*/ 12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30 w 5760"/>
                <a:gd name="T105" fmla="*/ 41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63 w 5770"/>
                <a:gd name="T1" fmla="*/ 51 h 174"/>
                <a:gd name="T2" fmla="*/ 4741 w 5770"/>
                <a:gd name="T3" fmla="*/ 116 h 174"/>
                <a:gd name="T4" fmla="*/ 4610 w 5770"/>
                <a:gd name="T5" fmla="*/ 81 h 174"/>
                <a:gd name="T6" fmla="*/ 4568 w 5770"/>
                <a:gd name="T7" fmla="*/ 36 h 174"/>
                <a:gd name="T8" fmla="*/ 4448 w 5770"/>
                <a:gd name="T9" fmla="*/ 30 h 174"/>
                <a:gd name="T10" fmla="*/ 4171 w 5770"/>
                <a:gd name="T11" fmla="*/ 93 h 174"/>
                <a:gd name="T12" fmla="*/ 3800 w 5770"/>
                <a:gd name="T13" fmla="*/ 105 h 174"/>
                <a:gd name="T14" fmla="*/ 3602 w 5770"/>
                <a:gd name="T15" fmla="*/ 57 h 174"/>
                <a:gd name="T16" fmla="*/ 3495 w 5770"/>
                <a:gd name="T17" fmla="*/ 45 h 174"/>
                <a:gd name="T18" fmla="*/ 3321 w 5770"/>
                <a:gd name="T19" fmla="*/ 81 h 174"/>
                <a:gd name="T20" fmla="*/ 2831 w 5770"/>
                <a:gd name="T21" fmla="*/ 125 h 174"/>
                <a:gd name="T22" fmla="*/ 2688 w 5770"/>
                <a:gd name="T23" fmla="*/ 81 h 174"/>
                <a:gd name="T24" fmla="*/ 2604 w 5770"/>
                <a:gd name="T25" fmla="*/ 75 h 174"/>
                <a:gd name="T26" fmla="*/ 2401 w 5770"/>
                <a:gd name="T27" fmla="*/ 116 h 174"/>
                <a:gd name="T28" fmla="*/ 2263 w 5770"/>
                <a:gd name="T29" fmla="*/ 69 h 174"/>
                <a:gd name="T30" fmla="*/ 2136 w 5770"/>
                <a:gd name="T31" fmla="*/ 36 h 174"/>
                <a:gd name="T32" fmla="*/ 1932 w 5770"/>
                <a:gd name="T33" fmla="*/ 105 h 174"/>
                <a:gd name="T34" fmla="*/ 1510 w 5770"/>
                <a:gd name="T35" fmla="*/ 87 h 174"/>
                <a:gd name="T36" fmla="*/ 1429 w 5770"/>
                <a:gd name="T37" fmla="*/ 45 h 174"/>
                <a:gd name="T38" fmla="*/ 1333 w 5770"/>
                <a:gd name="T39" fmla="*/ 45 h 174"/>
                <a:gd name="T40" fmla="*/ 1058 w 5770"/>
                <a:gd name="T41" fmla="*/ 125 h 174"/>
                <a:gd name="T42" fmla="*/ 652 w 5770"/>
                <a:gd name="T43" fmla="*/ 125 h 174"/>
                <a:gd name="T44" fmla="*/ 442 w 5770"/>
                <a:gd name="T45" fmla="*/ 51 h 174"/>
                <a:gd name="T46" fmla="*/ 377 w 5770"/>
                <a:gd name="T47" fmla="*/ 43 h 174"/>
                <a:gd name="T48" fmla="*/ 305 w 5770"/>
                <a:gd name="T49" fmla="*/ 93 h 174"/>
                <a:gd name="T50" fmla="*/ 144 w 5770"/>
                <a:gd name="T51" fmla="*/ 119 h 174"/>
                <a:gd name="T52" fmla="*/ 0 w 5770"/>
                <a:gd name="T53" fmla="*/ 81 h 174"/>
                <a:gd name="T54" fmla="*/ 167 w 5770"/>
                <a:gd name="T55" fmla="*/ 105 h 174"/>
                <a:gd name="T56" fmla="*/ 323 w 5770"/>
                <a:gd name="T57" fmla="*/ 69 h 174"/>
                <a:gd name="T58" fmla="*/ 383 w 5770"/>
                <a:gd name="T59" fmla="*/ 24 h 174"/>
                <a:gd name="T60" fmla="*/ 460 w 5770"/>
                <a:gd name="T61" fmla="*/ 45 h 174"/>
                <a:gd name="T62" fmla="*/ 706 w 5770"/>
                <a:gd name="T63" fmla="*/ 122 h 174"/>
                <a:gd name="T64" fmla="*/ 1100 w 5770"/>
                <a:gd name="T65" fmla="*/ 105 h 174"/>
                <a:gd name="T66" fmla="*/ 1345 w 5770"/>
                <a:gd name="T67" fmla="*/ 36 h 174"/>
                <a:gd name="T68" fmla="*/ 1441 w 5770"/>
                <a:gd name="T69" fmla="*/ 43 h 174"/>
                <a:gd name="T70" fmla="*/ 1546 w 5770"/>
                <a:gd name="T71" fmla="*/ 75 h 174"/>
                <a:gd name="T72" fmla="*/ 1956 w 5770"/>
                <a:gd name="T73" fmla="*/ 81 h 174"/>
                <a:gd name="T74" fmla="*/ 2220 w 5770"/>
                <a:gd name="T75" fmla="*/ 3 h 174"/>
                <a:gd name="T76" fmla="*/ 2335 w 5770"/>
                <a:gd name="T77" fmla="*/ 87 h 174"/>
                <a:gd name="T78" fmla="*/ 2544 w 5770"/>
                <a:gd name="T79" fmla="*/ 81 h 174"/>
                <a:gd name="T80" fmla="*/ 2700 w 5770"/>
                <a:gd name="T81" fmla="*/ 24 h 174"/>
                <a:gd name="T82" fmla="*/ 2777 w 5770"/>
                <a:gd name="T83" fmla="*/ 116 h 174"/>
                <a:gd name="T84" fmla="*/ 3112 w 5770"/>
                <a:gd name="T85" fmla="*/ 87 h 174"/>
                <a:gd name="T86" fmla="*/ 3471 w 5770"/>
                <a:gd name="T87" fmla="*/ 43 h 174"/>
                <a:gd name="T88" fmla="*/ 3567 w 5770"/>
                <a:gd name="T89" fmla="*/ 42 h 174"/>
                <a:gd name="T90" fmla="*/ 3716 w 5770"/>
                <a:gd name="T91" fmla="*/ 75 h 174"/>
                <a:gd name="T92" fmla="*/ 4063 w 5770"/>
                <a:gd name="T93" fmla="*/ 87 h 174"/>
                <a:gd name="T94" fmla="*/ 4389 w 5770"/>
                <a:gd name="T95" fmla="*/ 30 h 174"/>
                <a:gd name="T96" fmla="*/ 4544 w 5770"/>
                <a:gd name="T97" fmla="*/ 6 h 174"/>
                <a:gd name="T98" fmla="*/ 4598 w 5770"/>
                <a:gd name="T99" fmla="*/ 45 h 174"/>
                <a:gd name="T100" fmla="*/ 4694 w 5770"/>
                <a:gd name="T101" fmla="*/ 93 h 174"/>
                <a:gd name="T102" fmla="*/ 4897 w 5770"/>
                <a:gd name="T103" fmla="*/ 69 h 174"/>
                <a:gd name="T104" fmla="*/ 5088 w 5770"/>
                <a:gd name="T105" fmla="*/ 14 h 174"/>
                <a:gd name="T106" fmla="*/ 5250 w 5770"/>
                <a:gd name="T107" fmla="*/ 9 h 174"/>
                <a:gd name="T108" fmla="*/ 5423 w 5770"/>
                <a:gd name="T109" fmla="*/ 36 h 174"/>
                <a:gd name="T110" fmla="*/ 5435 w 5770"/>
                <a:gd name="T111" fmla="*/ 57 h 174"/>
                <a:gd name="T112" fmla="*/ 5626 w 5770"/>
                <a:gd name="T113" fmla="*/ 75 h 174"/>
                <a:gd name="T114" fmla="*/ 5680 w 5770"/>
                <a:gd name="T115" fmla="*/ 87 h 174"/>
                <a:gd name="T116" fmla="*/ 5447 w 5770"/>
                <a:gd name="T117" fmla="*/ 75 h 174"/>
                <a:gd name="T118" fmla="*/ 5423 w 5770"/>
                <a:gd name="T119" fmla="*/ 45 h 174"/>
                <a:gd name="T120" fmla="*/ 5363 w 5770"/>
                <a:gd name="T121" fmla="*/ 30 h 174"/>
                <a:gd name="T122" fmla="*/ 518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9B4EC4E-0456-4B85-A93A-2FCC8E561AD7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127082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cek.wiewiorowski@prawo.ug.edu.p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1"/>
            <a:ext cx="7772400" cy="1052513"/>
          </a:xfrm>
        </p:spPr>
        <p:txBody>
          <a:bodyPr/>
          <a:lstStyle/>
          <a:p>
            <a:pPr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Prawo rzymskie </a:t>
            </a: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– prawo </a:t>
            </a:r>
            <a:r>
              <a:rPr lang="pl-PL" sz="3200" smtClean="0">
                <a:latin typeface="Arial" panose="020B0604020202020204" pitchFamily="34" charset="0"/>
                <a:cs typeface="Arial" panose="020B0604020202020204" pitchFamily="34" charset="0"/>
              </a:rPr>
              <a:t>rzeczowe </a:t>
            </a:r>
            <a:endParaRPr lang="pl-P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06401" y="1052514"/>
            <a:ext cx="9686926" cy="5545137"/>
          </a:xfrm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dr hab. Jacek Wiewiorowski, profesor uczelni 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Kierownik Zakładu Prawa Rzymskiego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Katedra Prawa Cywilnego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Konsultacje - poniedziałek, godz. 16.15.- 17.00, sala 4039 </a:t>
            </a:r>
            <a:r>
              <a:rPr lang="pl-PL" sz="2000" dirty="0" err="1"/>
              <a:t>WPiA</a:t>
            </a: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wtorek, godz. 16.00-16.45, sala 4039 </a:t>
            </a:r>
            <a:r>
              <a:rPr lang="pl-PL" sz="2000" dirty="0" err="1"/>
              <a:t>WPiA</a:t>
            </a: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 smtClean="0"/>
              <a:t>Kontakt</a:t>
            </a:r>
            <a:r>
              <a:rPr lang="pl-PL" sz="2000" dirty="0"/>
              <a:t>:</a:t>
            </a:r>
            <a:endParaRPr lang="it-IT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it-IT" sz="2000" dirty="0"/>
              <a:t>Telefon: +48 58 523 29 50</a:t>
            </a: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it-IT" sz="2000" dirty="0"/>
              <a:t>E-mail: </a:t>
            </a:r>
            <a:r>
              <a:rPr lang="it-IT" sz="2000" dirty="0">
                <a:hlinkClick r:id="rId3"/>
              </a:rPr>
              <a:t>jacek.wiewiorowski@prawo.ug.edu.pl</a:t>
            </a: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E-mail do sekretariatu: sekretariat04@prawo.ug.edu.pl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Telefon do sekretariatu: +48 58 523 28 51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Strona Zakładu Prawa Rzymskiego:  http://www.praworzymskie.ug.edu.pl/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Dalsze informacje: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http://prawo.ug.edu.pl/pracownik/59485/jacek_wiewiorowski</a:t>
            </a:r>
          </a:p>
        </p:txBody>
      </p:sp>
    </p:spTree>
    <p:extLst>
      <p:ext uri="{BB962C8B-B14F-4D97-AF65-F5344CB8AC3E}">
        <p14:creationId xmlns:p14="http://schemas.microsoft.com/office/powerpoint/2010/main" val="14196352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-258618"/>
            <a:ext cx="10358967" cy="942109"/>
          </a:xfrm>
        </p:spPr>
        <p:txBody>
          <a:bodyPr/>
          <a:lstStyle/>
          <a:p>
            <a:r>
              <a:rPr lang="pl-PL" sz="3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Ograniczenia własności w prawie rzymskim</a:t>
            </a:r>
            <a:endParaRPr lang="pl-PL" sz="33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9309" y="591127"/>
            <a:ext cx="11979564" cy="1856509"/>
          </a:xfrm>
        </p:spPr>
        <p:txBody>
          <a:bodyPr/>
          <a:lstStyle/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ograniczenia publiczne </a:t>
            </a:r>
            <a:endParaRPr lang="pl-PL" sz="240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ograniczenia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prywatne </a:t>
            </a:r>
            <a:endParaRPr lang="pl-PL" sz="240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prawo sąsiedzkie</a:t>
            </a:r>
            <a:endParaRPr lang="pl-PL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400" u="sng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Wywłaszczenie </a:t>
            </a:r>
            <a:r>
              <a:rPr lang="pl-PL" sz="2400" u="sng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l-PL" sz="2400" i="1" u="sng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xpropratio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nieznane (ale znane listy proskrypcyjne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/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50982" y="2780145"/>
            <a:ext cx="1139767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Współwłasność – </a:t>
            </a:r>
            <a:r>
              <a:rPr lang="pl-PL" sz="2800" i="1" u="sng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communio</a:t>
            </a:r>
            <a:r>
              <a:rPr lang="pl-PL" sz="2800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pro </a:t>
            </a:r>
            <a:r>
              <a:rPr lang="pl-PL" sz="2800" i="1" u="sng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indiviso</a:t>
            </a:r>
            <a:r>
              <a:rPr lang="pl-PL" sz="2800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pl-PL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pl-PL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pl-PL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Nie mylić z </a:t>
            </a:r>
            <a:r>
              <a:rPr lang="pl-PL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duplex dominium </a:t>
            </a:r>
            <a:r>
              <a:rPr lang="pl-PL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oraz własnością podzieloną</a:t>
            </a:r>
            <a:r>
              <a:rPr lang="pl-PL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!</a:t>
            </a:r>
          </a:p>
          <a:p>
            <a:endParaRPr lang="pl-PL" sz="28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pl-PL" sz="2800" i="1" u="sng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communio</a:t>
            </a:r>
            <a:r>
              <a:rPr lang="pl-PL" sz="2800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pro </a:t>
            </a:r>
            <a:r>
              <a:rPr lang="pl-PL" sz="2800" i="1" u="sng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indiviso</a:t>
            </a:r>
            <a:r>
              <a:rPr lang="pl-PL" sz="2800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</a:t>
            </a:r>
            <a:r>
              <a:rPr lang="pl-P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współwłasność w idealnych częściach ułamkowych</a:t>
            </a:r>
          </a:p>
          <a:p>
            <a:pPr marL="457200" indent="-457200">
              <a:buFontTx/>
              <a:buChar char="-"/>
            </a:pPr>
            <a:r>
              <a:rPr lang="pl-P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całą </a:t>
            </a:r>
            <a:r>
              <a:rPr lang="pl-P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rzeczą mogą dysponować tylko wszyscy współwłaściciele </a:t>
            </a:r>
            <a:r>
              <a:rPr lang="pl-P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łącznie</a:t>
            </a:r>
          </a:p>
          <a:p>
            <a:pPr marL="457200" indent="-457200">
              <a:buFontTx/>
              <a:buChar char="-"/>
            </a:pPr>
            <a:endParaRPr lang="pl-PL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Poza prawem rzymskim popularność własności niedzielnej</a:t>
            </a:r>
            <a:r>
              <a:rPr lang="pl-P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pl-P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pl-PL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3068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-157018"/>
            <a:ext cx="10358967" cy="692728"/>
          </a:xfrm>
        </p:spPr>
        <p:txBody>
          <a:bodyPr/>
          <a:lstStyle/>
          <a:p>
            <a:r>
              <a:rPr lang="pl-PL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Nabycie i utrata własności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452582"/>
            <a:ext cx="11951855" cy="6308436"/>
          </a:xfrm>
        </p:spPr>
        <p:txBody>
          <a:bodyPr/>
          <a:lstStyle/>
          <a:p>
            <a:pPr algn="just"/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Rozróżnianie w praktyce ale brak terminologii nabycia </a:t>
            </a:r>
            <a:r>
              <a:rPr lang="pl-PL" sz="20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pierwotnego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0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pochodnego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Grocjusz, 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De iure 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belli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, II.3;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II.6) – istotniejszy podział na nabycie w </a:t>
            </a:r>
            <a:r>
              <a:rPr lang="pl-PL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civile</a:t>
            </a:r>
            <a:r>
              <a:rPr lang="pl-PL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gentium</a:t>
            </a:r>
            <a:r>
              <a:rPr lang="pl-PL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naturale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zawłaszczenie,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nabycie skarbu i owoców,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tradycja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0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Pierwotne 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odformalizowane, dostępne dla cudzoziemców, nie gasły prawa rzeczowe ograniczone</a:t>
            </a:r>
          </a:p>
          <a:p>
            <a:pPr algn="just">
              <a:buFontTx/>
              <a:buChar char="-"/>
            </a:pP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zawłaszczenie (</a:t>
            </a:r>
            <a:r>
              <a:rPr lang="pl-PL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occupatio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rzeczy bezpańskie (</a:t>
            </a:r>
            <a:r>
              <a:rPr lang="pl-PL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0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nullius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pl-PL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pl-PL" sz="20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thesaurus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skarb): 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według </a:t>
            </a:r>
            <a:r>
              <a:rPr lang="pl-P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Prokulianów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właściciel gruntu nabywał skarb 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chwilą powzięcia wiadomości o nim i woli nabycia 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go,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natomiast </a:t>
            </a:r>
            <a:r>
              <a:rPr lang="pl-P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Sabinianie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wymagali dodatkowo fizycznego wydobycia skarbu (D. 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41.2.3.3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Hadrian (pan. 117-138): skarb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przypadał po połowie właścicielowi gruntu i 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znalazcy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(I. 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2.1.39)</a:t>
            </a:r>
            <a:endParaRPr lang="pl-PL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abycie owoców –</a:t>
            </a:r>
            <a:r>
              <a:rPr lang="pl-PL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separatio</a:t>
            </a:r>
            <a:r>
              <a:rPr lang="pl-PL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(odłączenie):</a:t>
            </a:r>
            <a:r>
              <a:rPr lang="pl-PL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właściciel;</a:t>
            </a:r>
            <a:r>
              <a:rPr lang="pl-PL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właściciela uprzedzali dzierżawca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wieczysty (emfiteuta) i posiadacz w dobrej wierze </a:t>
            </a:r>
            <a:r>
              <a:rPr lang="pl-PL" sz="20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 słusznej przyczyny</a:t>
            </a:r>
            <a:r>
              <a:rPr lang="pl-PL" sz="20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0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 </a:t>
            </a:r>
            <a:r>
              <a:rPr lang="pl-PL" sz="2000" i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iusta</a:t>
            </a:r>
            <a:r>
              <a:rPr lang="pl-PL" sz="20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causa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posiadacz w dobrej 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wierze</a:t>
            </a:r>
            <a:endParaRPr lang="pl-PL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pl-PL" sz="20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Perceptio</a:t>
            </a:r>
            <a:r>
              <a:rPr lang="pl-PL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(pobranie)</a:t>
            </a:r>
            <a:r>
              <a:rPr lang="pl-PL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użytkownik 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dzierżawca rzeczy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macierzystej nabywali 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owoce z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chwilą objęcia ich w 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posiadanie</a:t>
            </a:r>
            <a:endParaRPr lang="pl-PL" sz="20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pl-PL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Połączenie rzeczy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0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zasada</a:t>
            </a:r>
            <a:r>
              <a:rPr lang="pl-PL" sz="20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accessio</a:t>
            </a:r>
            <a:r>
              <a:rPr lang="pl-PL" sz="20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cedit</a:t>
            </a:r>
            <a:r>
              <a:rPr lang="pl-PL" sz="20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principali</a:t>
            </a:r>
            <a:r>
              <a:rPr lang="pl-PL" sz="20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</a:t>
            </a:r>
            <a:r>
              <a:rPr lang="pl-PL" sz="20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alluvio</a:t>
            </a:r>
            <a:r>
              <a:rPr lang="pl-PL" sz="20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0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avulsio</a:t>
            </a:r>
            <a:r>
              <a:rPr lang="pl-PL" sz="20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0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alveus</a:t>
            </a:r>
            <a:r>
              <a:rPr lang="pl-PL" sz="20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derelictus</a:t>
            </a:r>
            <a:r>
              <a:rPr lang="pl-PL" sz="20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insula in </a:t>
            </a:r>
            <a:r>
              <a:rPr lang="pl-PL" sz="20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</a:t>
            </a:r>
            <a:r>
              <a:rPr lang="pl-PL" sz="20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nata</a:t>
            </a:r>
            <a:r>
              <a:rPr lang="pl-PL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l-PL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pl-PL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732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-83127"/>
            <a:ext cx="10358967" cy="618836"/>
          </a:xfrm>
        </p:spPr>
        <p:txBody>
          <a:bodyPr/>
          <a:lstStyle/>
          <a:p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Nabycie i utrata własności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452582"/>
            <a:ext cx="12191999" cy="6308437"/>
          </a:xfrm>
        </p:spPr>
        <p:txBody>
          <a:bodyPr/>
          <a:lstStyle/>
          <a:p>
            <a:pPr algn="just"/>
            <a:r>
              <a:rPr lang="pl-PL" sz="2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Pierwotne</a:t>
            </a:r>
          </a:p>
          <a:p>
            <a:pPr algn="just"/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Połączenie ruchomości z nieruchomością: </a:t>
            </a:r>
            <a:r>
              <a:rPr lang="pl-PL" sz="2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rola zasady </a:t>
            </a:r>
            <a:r>
              <a:rPr lang="pl-PL" sz="2200" b="1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superficies</a:t>
            </a:r>
            <a:r>
              <a:rPr lang="pl-PL" sz="22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solo </a:t>
            </a:r>
            <a:r>
              <a:rPr lang="pl-PL" sz="2200" b="1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cedit</a:t>
            </a:r>
            <a:r>
              <a:rPr lang="pl-PL" sz="22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inaedificatio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implantatio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satio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drobne modyfikacje prawa poklasycznego oraz justyniański ‚klasycyzm</a:t>
            </a:r>
            <a:r>
              <a:rPr lang="pl-PL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endParaRPr lang="pl-PL" sz="2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Tworzące </a:t>
            </a:r>
            <a:r>
              <a:rPr lang="pl-PL" sz="2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nową rzecz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połączenie </a:t>
            </a:r>
            <a:r>
              <a:rPr lang="pl-PL" sz="2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ruchomości</a:t>
            </a:r>
            <a:endParaRPr lang="pl-PL" sz="2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zafarbowanie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tinctura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pl-PL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zapisanie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scriptura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 </a:t>
            </a:r>
            <a:r>
              <a:rPr lang="pl-PL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zamalowanie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pictura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cudzego materiału za rzecz główną uznawano podłoże, choćby zafarbowano je purpurą lub zapisano złotem (G. </a:t>
            </a:r>
            <a:r>
              <a:rPr lang="pl-PL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2.77)</a:t>
            </a:r>
          </a:p>
          <a:p>
            <a:pPr algn="just"/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osobny kazus – </a:t>
            </a:r>
            <a:r>
              <a:rPr lang="pl-PL" sz="22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tabula </a:t>
            </a:r>
            <a:r>
              <a:rPr lang="pl-PL" sz="22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picta</a:t>
            </a:r>
            <a:r>
              <a:rPr lang="pl-PL" sz="22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(G. 2.78 - decydująca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wartość </a:t>
            </a:r>
            <a:r>
              <a:rPr lang="pl-PL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rynkowa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składników i wkładu pracy </a:t>
            </a:r>
            <a:r>
              <a:rPr lang="pl-PL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malarza: ostatecznie zaakceptowane: I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2.1.34</a:t>
            </a:r>
            <a:r>
              <a:rPr lang="pl-PL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22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osobne przypadki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przyspawanie (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ferruminatio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tworzy jednolity przedmiot współwłasności, </a:t>
            </a:r>
            <a:r>
              <a:rPr lang="pl-PL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przylutowanie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adplumbatio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rzecz złożoną, których części składowe mogą podlegać skardze wydobywczej odrębnej od windykacji całości </a:t>
            </a:r>
            <a:endParaRPr lang="pl-PL" sz="2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zmieszanie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płynów (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confusio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lub substancji </a:t>
            </a:r>
            <a:r>
              <a:rPr lang="pl-PL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stałych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commixtio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w ładowni statku, prowadzi do powstania współwłasności w częściach proporcjonalnych do ilości substancji </a:t>
            </a:r>
            <a:r>
              <a:rPr lang="pl-PL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wyjściowych</a:t>
            </a:r>
          </a:p>
          <a:p>
            <a:pPr algn="just"/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Przerobienia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lub przetworzenia cudzych materiałów (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specificatio</a:t>
            </a:r>
            <a:r>
              <a:rPr lang="pl-PL" sz="2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2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 </a:t>
            </a:r>
            <a:r>
              <a:rPr lang="pl-PL" sz="22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sententia</a:t>
            </a:r>
            <a:r>
              <a:rPr lang="pl-PL" sz="2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kryterium </a:t>
            </a:r>
            <a:r>
              <a:rPr lang="pl-PL" sz="22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przywracalności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produktu do stanu </a:t>
            </a:r>
            <a:r>
              <a:rPr lang="pl-PL" sz="2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pierwotnego plus </a:t>
            </a:r>
            <a:r>
              <a:rPr lang="pl-PL" sz="2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odszkodowanie</a:t>
            </a: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273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10837"/>
            <a:ext cx="10358967" cy="424872"/>
          </a:xfrm>
        </p:spPr>
        <p:txBody>
          <a:bodyPr/>
          <a:lstStyle/>
          <a:p>
            <a:r>
              <a:rPr lang="pl-PL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Nabycie i utrata własności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0909" y="535710"/>
            <a:ext cx="11961090" cy="6225308"/>
          </a:xfrm>
        </p:spPr>
        <p:txBody>
          <a:bodyPr/>
          <a:lstStyle/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Pochodne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nemo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plus </a:t>
            </a:r>
            <a:r>
              <a:rPr lang="pl-PL" sz="2400" i="1" u="sng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iuris 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alium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transfere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potest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ipse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habet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nikt nie może przenieść na drugiego więcej praw niż sam ma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pierwotnie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prawo spadkowe - D. 50.17.54)</a:t>
            </a: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2.3.20: </a:t>
            </a:r>
            <a:r>
              <a:rPr lang="pl-PL" sz="2400" i="1" u="sng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traditionibus</a:t>
            </a:r>
            <a:r>
              <a:rPr lang="pl-PL" sz="2400" i="1" u="sng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usucapionibus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dominia rerum, non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nudis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pactis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u="sng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transferuntur</a:t>
            </a:r>
            <a:r>
              <a:rPr lang="pl-PL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([przez] wręczenia i zasiedzenia własność rzeczy jest przenoszona, a nie za pomocą gołych paktów) </a:t>
            </a:r>
            <a:endParaRPr lang="pl-PL" sz="24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Kontrakt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sprzedaży lub pożyczki sam przez się nie wywierał tzw. skutku rzeczowego (translatywnego</a:t>
            </a:r>
            <a:r>
              <a:rPr lang="pl-PL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pl-PL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Wywierał wyłącznie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skutki zobowiązujące, dostarczając jedynie słusznej przyczyny (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iusta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causa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dla późniejszego przeniesienia </a:t>
            </a:r>
            <a:r>
              <a:rPr lang="pl-PL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własności, dokonywanej przez czynności wykonawcze (abstrakcyjne -</a:t>
            </a:r>
            <a:r>
              <a:rPr lang="pl-PL" sz="24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mancipatio</a:t>
            </a:r>
            <a:r>
              <a:rPr lang="pl-PL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4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iure </a:t>
            </a:r>
            <a:r>
              <a:rPr lang="pl-PL" sz="24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cessio</a:t>
            </a:r>
            <a:r>
              <a:rPr lang="pl-PL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lub kauzalną </a:t>
            </a:r>
            <a:r>
              <a:rPr lang="pl-PL" sz="24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</a:t>
            </a:r>
            <a:r>
              <a:rPr lang="pl-PL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pl-PL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Prawo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poklasyczne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dopuszcza nabycie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własności mocą samej sprzedaży,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zapłatą ceny – Justynian </a:t>
            </a:r>
            <a:r>
              <a:rPr lang="pl-PL" sz="24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</a:t>
            </a:r>
            <a:r>
              <a:rPr lang="pl-PL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naciskiem na wolę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</a:t>
            </a:r>
          </a:p>
          <a:p>
            <a:endParaRPr lang="pl-PL" sz="240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Zastrzeżenie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własności w prawie rzymskim</a:t>
            </a:r>
            <a:endParaRPr lang="pl-PL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830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2"/>
            <a:ext cx="10358967" cy="378690"/>
          </a:xfrm>
        </p:spPr>
        <p:txBody>
          <a:bodyPr/>
          <a:lstStyle/>
          <a:p>
            <a:r>
              <a:rPr lang="pl-PL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Zasiedzenie - </a:t>
            </a:r>
            <a:r>
              <a:rPr lang="pl-PL" sz="28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usucapio</a:t>
            </a:r>
            <a:endParaRPr lang="pl-PL" sz="28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6255" y="378692"/>
            <a:ext cx="11914910" cy="6345381"/>
          </a:xfrm>
        </p:spPr>
        <p:txBody>
          <a:bodyPr/>
          <a:lstStyle/>
          <a:p>
            <a:r>
              <a:rPr lang="pl-PL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Modestinus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(II w. n.e.):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„nabycie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własności wskutek ciągłego posiadania przez czas określony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prawem”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(D.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41.3.3) </a:t>
            </a:r>
            <a:endParaRPr lang="pl-P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Współczesna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teoria prawa cywilnego </a:t>
            </a:r>
            <a:r>
              <a:rPr lang="pl-PL" sz="2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na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ogół </a:t>
            </a:r>
            <a:r>
              <a:rPr lang="pl-PL" sz="2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zaliczane do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pierwotnych sposobów nabycia własności </a:t>
            </a:r>
            <a:endParaRPr lang="pl-PL" sz="220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Przesłanki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pl-PL" sz="22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2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habilis</a:t>
            </a:r>
            <a:endParaRPr lang="pl-PL" sz="2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Iustus</a:t>
            </a:r>
            <a:r>
              <a:rPr lang="pl-PL" sz="22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titulus</a:t>
            </a:r>
            <a:endParaRPr lang="pl-PL" sz="22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Fides</a:t>
            </a:r>
            <a:endParaRPr lang="pl-P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endParaRPr lang="pl-P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pl-PL" sz="22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empus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(pierwotnie rok lub dwa lata T. 6; </a:t>
            </a:r>
            <a:r>
              <a:rPr lang="pl-PL" sz="22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longi</a:t>
            </a:r>
            <a:r>
              <a:rPr lang="pl-PL" sz="22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temporis </a:t>
            </a:r>
            <a:r>
              <a:rPr lang="pl-PL" sz="22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praescriptio</a:t>
            </a:r>
            <a:r>
              <a:rPr lang="pl-PL" sz="22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(zarzut procesowy)</a:t>
            </a:r>
            <a:r>
              <a:rPr lang="pl-PL" sz="22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– grunty prowincjonalne: </a:t>
            </a:r>
            <a:r>
              <a:rPr lang="pl-PL" sz="2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</a:t>
            </a:r>
            <a:r>
              <a:rPr lang="pl-PL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praesentes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-10 lat i </a:t>
            </a:r>
            <a:r>
              <a:rPr lang="pl-PL" sz="2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</a:t>
            </a:r>
            <a:r>
              <a:rPr lang="pl-PL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absentes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– 20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lat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Justynian I – złączenie </a:t>
            </a:r>
            <a:r>
              <a:rPr lang="pl-PL" sz="22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usucapio</a:t>
            </a:r>
            <a:r>
              <a:rPr lang="pl-PL" sz="22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 lata – ruchomości) i </a:t>
            </a:r>
            <a:r>
              <a:rPr lang="pl-PL" sz="22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longi</a:t>
            </a:r>
            <a:r>
              <a:rPr lang="pl-PL" sz="22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temporis </a:t>
            </a:r>
            <a:r>
              <a:rPr lang="pl-PL" sz="22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praescriptio</a:t>
            </a:r>
            <a:r>
              <a:rPr lang="pl-PL" sz="22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(nieruchomości – 10 lub 20 lat)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l-P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Zmiany </a:t>
            </a:r>
            <a:r>
              <a:rPr lang="pl-PL" sz="2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późniejsze</a:t>
            </a:r>
          </a:p>
          <a:p>
            <a:pPr algn="just"/>
            <a:r>
              <a:rPr lang="pl-PL" sz="2200" b="1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Longissimi</a:t>
            </a:r>
            <a:r>
              <a:rPr lang="pl-PL" sz="2200" b="1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temporis </a:t>
            </a:r>
            <a:r>
              <a:rPr lang="pl-PL" sz="2200" b="1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praescriptio</a:t>
            </a:r>
            <a:r>
              <a:rPr lang="pl-PL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(bez </a:t>
            </a:r>
            <a:r>
              <a:rPr lang="pl-PL" sz="2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titulus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nawet </a:t>
            </a:r>
            <a:r>
              <a:rPr lang="pl-PL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furtiva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32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"/>
            <a:ext cx="12191999" cy="591126"/>
          </a:xfrm>
        </p:spPr>
        <p:txBody>
          <a:bodyPr/>
          <a:lstStyle/>
          <a:p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Ochrona petytoryjna – od </a:t>
            </a:r>
            <a:r>
              <a:rPr lang="pl-PL" sz="24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</a:t>
            </a:r>
            <a:r>
              <a:rPr lang="pl-PL" sz="24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petitoria</a:t>
            </a:r>
            <a:r>
              <a:rPr lang="pl-PL" sz="24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dwoistość: własność </a:t>
            </a:r>
            <a:r>
              <a:rPr lang="pl-PL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kwirytarna</a:t>
            </a:r>
            <a:r>
              <a:rPr lang="pl-PL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bonitarna</a:t>
            </a:r>
            <a:r>
              <a:rPr lang="pl-PL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(formalnie do Justyniana I)</a:t>
            </a:r>
            <a:endParaRPr lang="pl-PL" sz="24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127" y="942109"/>
            <a:ext cx="11813310" cy="5781963"/>
          </a:xfrm>
        </p:spPr>
        <p:txBody>
          <a:bodyPr/>
          <a:lstStyle/>
          <a:p>
            <a:r>
              <a:rPr lang="pl-PL" sz="2100" u="sng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Skarga wydobywcza (</a:t>
            </a:r>
            <a:r>
              <a:rPr lang="pl-PL" sz="2100" i="1" u="sng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 </a:t>
            </a:r>
            <a:r>
              <a:rPr lang="pl-PL" sz="2100" i="1" u="sng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vindicatio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skargą nieposiadającego właściciela przeciw posiadającemu </a:t>
            </a:r>
            <a:r>
              <a:rPr lang="pl-PL" sz="21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niewłaścicielowi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– etapy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rozwoju</a:t>
            </a:r>
          </a:p>
          <a:p>
            <a:pPr marL="0" indent="0"/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Bierność pozwanego – </a:t>
            </a:r>
            <a:r>
              <a:rPr lang="pl-PL" sz="2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legisactiones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pl-PL" sz="2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addictio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pl-PL" sz="2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formulas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l-PL" sz="2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exhibendum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interdictum</a:t>
            </a:r>
            <a:r>
              <a:rPr lang="pl-PL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quem</a:t>
            </a:r>
            <a:r>
              <a:rPr lang="pl-PL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fundum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(restytucyjny) </a:t>
            </a:r>
          </a:p>
          <a:p>
            <a:pPr marL="0" indent="0"/>
            <a:r>
              <a:rPr lang="pl-PL" sz="21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Onus</a:t>
            </a:r>
            <a:r>
              <a:rPr lang="pl-PL" sz="21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probandi</a:t>
            </a:r>
            <a:r>
              <a:rPr lang="pl-PL" sz="21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(ciężar dowodu: </a:t>
            </a:r>
            <a:r>
              <a:rPr lang="pl-PL" sz="21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probatio</a:t>
            </a:r>
            <a:r>
              <a:rPr lang="pl-PL" sz="21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diabolica</a:t>
            </a:r>
            <a:r>
              <a:rPr lang="pl-PL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praktyka) 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średniowieczna presumpcja </a:t>
            </a:r>
            <a:r>
              <a:rPr lang="pl-PL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 </a:t>
            </a:r>
            <a:r>
              <a:rPr lang="pl-PL" sz="2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possidet</a:t>
            </a:r>
            <a:r>
              <a:rPr lang="pl-PL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dominus </a:t>
            </a:r>
            <a:r>
              <a:rPr lang="pl-PL" sz="2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pl-PL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praesumitur</a:t>
            </a:r>
            <a:r>
              <a:rPr lang="pl-PL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1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pl-PL" sz="21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Własność 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pożytków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/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czas poprzedzający 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litis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contestatio</a:t>
            </a: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/>
            <a:r>
              <a:rPr lang="pl-PL" sz="2100" i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Possessor</a:t>
            </a:r>
            <a:r>
              <a:rPr lang="pl-PL" sz="21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bonae</a:t>
            </a:r>
            <a:r>
              <a:rPr lang="pl-PL" sz="21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fidei</a:t>
            </a:r>
            <a:r>
              <a:rPr lang="pl-PL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nabywał przez pobranie na własność (C. 3.32.22 [Dioklecjan]: obowiązek wydania owoców jeszcze niezużytych – </a:t>
            </a:r>
            <a:r>
              <a:rPr lang="pl-PL" sz="2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fructus</a:t>
            </a:r>
            <a:r>
              <a:rPr lang="pl-PL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extantes</a:t>
            </a:r>
            <a:r>
              <a:rPr lang="pl-PL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motywacja</a:t>
            </a:r>
            <a:r>
              <a:rPr lang="pl-PL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2,1,35:</a:t>
            </a:r>
            <a:r>
              <a:rPr lang="it-IT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 cultura et cura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/>
            <a:r>
              <a:rPr lang="pl-PL" sz="2100" i="1" u="sng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possessor</a:t>
            </a:r>
            <a:r>
              <a:rPr lang="pl-PL" sz="2100" i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</a:t>
            </a:r>
            <a:r>
              <a:rPr lang="pl-PL" sz="21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fidei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pożytki własnością powoda (właściciela)</a:t>
            </a:r>
          </a:p>
          <a:p>
            <a:pPr marL="0" indent="0"/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litis</a:t>
            </a:r>
            <a:r>
              <a:rPr lang="pl-PL" sz="21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contestatio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każdy pozwany odpowiadał nie tylko za pożytki, które on sam faktycznie pobrał (</a:t>
            </a:r>
            <a:r>
              <a:rPr lang="pl-PL" sz="2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fructus</a:t>
            </a:r>
            <a:r>
              <a:rPr lang="pl-PL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percepti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lecz również za te, które mógłby pobrać powód, gdyby rzecz mu zwrócono w chwili stwierdzenia sporu</a:t>
            </a:r>
          </a:p>
          <a:p>
            <a:endParaRPr lang="pl-P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pl-PL" sz="2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32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419" y="214747"/>
            <a:ext cx="10358967" cy="690418"/>
          </a:xfrm>
        </p:spPr>
        <p:txBody>
          <a:bodyPr/>
          <a:lstStyle/>
          <a:p>
            <a:r>
              <a:rPr lang="pl-PL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</a:t>
            </a:r>
            <a:r>
              <a:rPr lang="pl-PL" sz="28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nakładów (</a:t>
            </a:r>
            <a:r>
              <a:rPr lang="pl-PL" sz="2800" i="1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impensae</a:t>
            </a:r>
            <a:r>
              <a:rPr lang="pl-PL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5491" y="831273"/>
            <a:ext cx="11794836" cy="5296478"/>
          </a:xfrm>
        </p:spPr>
        <p:txBody>
          <a:bodyPr/>
          <a:lstStyle/>
          <a:p>
            <a:pPr marL="0" indent="0"/>
            <a:r>
              <a:rPr lang="pl-PL" sz="24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Podnoszące </a:t>
            </a:r>
            <a:r>
              <a:rPr lang="pl-PL" sz="2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wartość rzeczy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possessor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bonae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fidei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miał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retentionis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które mógł wymusić za pomocą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exceptio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doli,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wytoczonego przeciw skardze windykacyjnej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l-PL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Wszyscy posiadacze - prawo odłączenia nakładów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(termin </a:t>
            </a:r>
            <a:r>
              <a:rPr lang="pl-PL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porzymski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tollendi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jeśli dało się to przeprowadzić bez uszkodzenia rzeczy (powód prawo wyłączenia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tolendi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przez ofertę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odszkodowania)</a:t>
            </a:r>
            <a:endParaRPr lang="pl-PL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pl-PL" sz="24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Reguły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wypracowane w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comune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(prawo posagowe) </a:t>
            </a:r>
            <a:r>
              <a:rPr lang="pl-PL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Bartolus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l-PL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Saxoferrato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/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zwrot nakładów koniecznych (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impensae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necessariae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zapobiegających spadkowi wartości rzeczy, przysługiwał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każdemu posiadaczowi (łącznie z posiadaczami w złej wierze)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/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zwrot nakładów zbytkownych (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impensae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voluptuariae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żadnemu</a:t>
            </a:r>
          </a:p>
          <a:p>
            <a:pPr marL="0" indent="0"/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zwrot podnoszących wartość nakładów użytecznych (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impensae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utiles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tylko posiadaczowi w dobrej wierze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55371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988289"/>
          </a:xfrm>
        </p:spPr>
        <p:txBody>
          <a:bodyPr/>
          <a:lstStyle/>
          <a:p>
            <a:r>
              <a:rPr lang="pl-PL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Ochrona petytoryjna </a:t>
            </a:r>
            <a:r>
              <a:rPr lang="pl-PL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4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skarga negatoryjna (</a:t>
            </a:r>
            <a:r>
              <a:rPr lang="pl-PL" sz="2400" b="1" i="1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400" b="1" i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i="1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negatoria</a:t>
            </a:r>
            <a:r>
              <a:rPr lang="pl-PL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 przeciw naruszeniom własności innego rodzaju niż pozbawienie właściciela posiadania</a:t>
            </a:r>
            <a:endParaRPr lang="pl-PL" sz="2400" b="1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63" y="1237673"/>
            <a:ext cx="11582401" cy="5486398"/>
          </a:xfrm>
        </p:spPr>
        <p:txBody>
          <a:bodyPr/>
          <a:lstStyle/>
          <a:p>
            <a:pPr marL="0" indent="0"/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prawie rzymskim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ograniczenie do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sytuacji, w których pozwany rościł sobie do rzeczy jakieś prawo, w szczególności użytkowania, służebności lub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immisji</a:t>
            </a:r>
            <a:endParaRPr lang="pl-PL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pl-PL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Powoda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obciążał dowód prawa własności, jeśli je kwestionowano, i faktu jego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naruszenia - pozwany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musiał udowodnić swe prawo do wpływu na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rzecz</a:t>
            </a:r>
          </a:p>
          <a:p>
            <a:pPr marL="0" indent="0"/>
            <a:endParaRPr lang="pl-PL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4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negatoria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zakładała naturalną wolność własności od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obciążeń, szczególnie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własności gruntowej (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libertas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soli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praesumptio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libertatis</a:t>
            </a:r>
            <a:r>
              <a:rPr lang="pl-PL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4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pl-PL" sz="24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nowsze k.c. - skarga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stała się ogólnym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środkiem przeciwdziałającym wszelkim naruszeniom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własności, stosowalnym również wtedy, gdy pozwany nie rościł sobie żadnego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prawa </a:t>
            </a:r>
            <a:r>
              <a:rPr lang="pl-PL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24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64656"/>
            <a:ext cx="10358967" cy="258618"/>
          </a:xfrm>
        </p:spPr>
        <p:txBody>
          <a:bodyPr/>
          <a:lstStyle/>
          <a:p>
            <a:r>
              <a:rPr lang="pl-PL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Ochrona własności </a:t>
            </a:r>
            <a:r>
              <a:rPr lang="pl-PL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bonitarnej</a:t>
            </a:r>
            <a:endParaRPr lang="pl-PL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8544" y="212437"/>
            <a:ext cx="11979565" cy="6645564"/>
          </a:xfrm>
        </p:spPr>
        <p:txBody>
          <a:bodyPr/>
          <a:lstStyle/>
          <a:p>
            <a:pPr algn="just"/>
            <a:r>
              <a:rPr lang="pl-PL" sz="2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w. </a:t>
            </a:r>
            <a:r>
              <a:rPr lang="pl-PL" sz="2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p.n.e. - środki defensywne</a:t>
            </a:r>
          </a:p>
          <a:p>
            <a:pPr algn="just">
              <a:buFontTx/>
              <a:buChar char="-"/>
            </a:pPr>
            <a:r>
              <a:rPr lang="pl-PL" sz="2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exceptio</a:t>
            </a:r>
            <a:r>
              <a:rPr lang="pl-PL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doli</a:t>
            </a:r>
          </a:p>
          <a:p>
            <a:pPr marL="0" indent="0" algn="just"/>
            <a:r>
              <a:rPr lang="pl-PL" sz="2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w. p.n.e. -</a:t>
            </a:r>
            <a:r>
              <a:rPr lang="pl-PL" sz="22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u="sng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200" i="1" u="sng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u="sng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publiciana</a:t>
            </a:r>
            <a:r>
              <a:rPr lang="pl-PL" sz="2200" i="1" u="sng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u="sng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(powództwo </a:t>
            </a:r>
            <a:r>
              <a:rPr lang="pl-PL" sz="2200" u="sng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publicjańskie</a:t>
            </a:r>
            <a:r>
              <a:rPr lang="pl-PL" sz="2200" u="sng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skarga oparta na zarzucie faktu 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sprzedaży i wydania rzeczy, </a:t>
            </a:r>
            <a:r>
              <a:rPr lang="pl-PL" sz="2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uzupełniona 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fikcją zasiedzenia, </a:t>
            </a:r>
            <a:r>
              <a:rPr lang="pl-PL" sz="2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zakładającą, 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że czas potrzebny do ukończenia go już upłynął (G. </a:t>
            </a:r>
            <a:r>
              <a:rPr lang="pl-PL" sz="2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4.36) </a:t>
            </a:r>
          </a:p>
          <a:p>
            <a:pPr marL="0" indent="0" algn="just"/>
            <a:endParaRPr lang="pl-PL" sz="22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Względna 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ochrona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- skarga przysługiwała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nabywcom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w dobrej wierze od nieuprawnionego, którzy także mogli powołać się na fakt kupna i sukcesywnego wydania im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rzeczy (paraliżowane przez zasadę </a:t>
            </a:r>
            <a:r>
              <a:rPr lang="pl-PL" sz="2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nemo</a:t>
            </a:r>
            <a:r>
              <a:rPr lang="pl-PL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plus iuris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); nabywca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pl-PL" sz="2200" dirty="0" err="1">
                <a:latin typeface="Arial" panose="020B0604020202020204" pitchFamily="34" charset="0"/>
                <a:cs typeface="Arial" panose="020B0604020202020204" pitchFamily="34" charset="0"/>
              </a:rPr>
              <a:t>niewłaściciela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, dopóki rzeczy nie zasiedział, zawsze musiał ustąpić skardze windykacyjnej lub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pl-PL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exceptio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iusti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domini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/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kryteriów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pierwszeństwa na wypadek tzw. sporu pretendentów między różnymi nabywcami od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nieuprawnionego </a:t>
            </a:r>
            <a:endParaRPr lang="pl-P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ten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sam nieuprawniony zbywca: zasada pierwszeństwa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czasowego – </a:t>
            </a:r>
            <a:r>
              <a:rPr lang="pl-PL" sz="22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prior</a:t>
            </a:r>
            <a:r>
              <a:rPr lang="pl-PL" sz="22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tempore </a:t>
            </a:r>
            <a:r>
              <a:rPr lang="pl-PL" sz="22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potior</a:t>
            </a:r>
            <a:r>
              <a:rPr lang="pl-PL" sz="22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iure </a:t>
            </a:r>
            <a:r>
              <a:rPr lang="pl-PL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(kto pierwszy co do czasu, ten pierwszy co do prawa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różni nieuprawnieni zbywcy: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sporne pierwszeństwo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czy </a:t>
            </a:r>
            <a:r>
              <a:rPr lang="pt-BR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melior </a:t>
            </a:r>
            <a:r>
              <a:rPr 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causa possidentis quam </a:t>
            </a:r>
            <a:r>
              <a:rPr lang="pt-BR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petentis</a:t>
            </a:r>
            <a:r>
              <a:rPr lang="pl-PL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(silniejsza podstawa posiadającego niż żądającego: Julian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– D. 6.2.9.4)</a:t>
            </a:r>
          </a:p>
          <a:p>
            <a:pPr marL="0" indent="0" algn="just"/>
            <a:r>
              <a:rPr lang="pl-PL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Publiciana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zniesienie </a:t>
            </a:r>
            <a:r>
              <a:rPr lang="pl-PL" sz="22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duplex </a:t>
            </a:r>
            <a:r>
              <a:rPr lang="pl-PL" sz="22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dominium</a:t>
            </a:r>
            <a:endParaRPr lang="pl-P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45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"/>
            <a:ext cx="10358967" cy="544944"/>
          </a:xfrm>
        </p:spPr>
        <p:txBody>
          <a:bodyPr/>
          <a:lstStyle/>
          <a:p>
            <a:r>
              <a:rPr lang="pl-PL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Prawnie uznane formy władania rzeczą </a:t>
            </a:r>
            <a:endParaRPr lang="pl-PL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7018" y="544946"/>
            <a:ext cx="12034982" cy="6114472"/>
          </a:xfrm>
        </p:spPr>
        <p:txBody>
          <a:bodyPr/>
          <a:lstStyle/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„Centralna instytucją prawa prywatnego i rdzeń prawa majątkowego”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własność (sporne korzenie historyczne i rozumienie – ‚prawo absolutne’???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–i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sporne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definiowanie</a:t>
            </a:r>
          </a:p>
          <a:p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Uniwersalność triady posiadanie-własność-prawa rzeczowe ograniczone?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cecha szczególna kontynentalnej tradycji prawnej, pochodząca z jej źródeł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romanistycznych</a:t>
            </a:r>
          </a:p>
          <a:p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Rzymskie prawo własności – wykształcenie w okresie archaicznym z władzy zwierzchnika rodziny (</a:t>
            </a:r>
            <a:r>
              <a:rPr lang="pl-PL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pater </a:t>
            </a:r>
            <a:r>
              <a:rPr lang="pl-PL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familias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- </a:t>
            </a:r>
            <a:r>
              <a:rPr lang="pl-PL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pierwotnie jednorodne władztwo w stosunku do osób i rzeczy (</a:t>
            </a:r>
            <a:r>
              <a:rPr lang="pl-PL" sz="24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manus</a:t>
            </a:r>
            <a:r>
              <a:rPr lang="pl-PL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pl-PL" sz="240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Pojęcie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własności, przeciwstawione z jednej strony posiadaniu, a z drugiej prawom na rzeczy cudzej, pojawia się w Rzymie wraz z procesem </a:t>
            </a:r>
            <a:r>
              <a:rPr lang="pl-PL" sz="2400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formularnym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Perspektywa SKARGOWA</a:t>
            </a:r>
            <a:r>
              <a:rPr lang="pl-PL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in rem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res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 względem swoboda wdania się w spór,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konsumpcji skargi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(znana też niektórym skargom pretorskim </a:t>
            </a:r>
            <a:r>
              <a:rPr lang="pl-PL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 personam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 factum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16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01602"/>
            <a:ext cx="9190181" cy="443344"/>
          </a:xfrm>
        </p:spPr>
        <p:txBody>
          <a:bodyPr/>
          <a:lstStyle/>
          <a:p>
            <a:r>
              <a:rPr lang="pl-PL" sz="32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</a:t>
            </a:r>
            <a:endParaRPr lang="pl-PL" sz="32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544946"/>
            <a:ext cx="11578168" cy="5582805"/>
          </a:xfrm>
        </p:spPr>
        <p:txBody>
          <a:bodyPr/>
          <a:lstStyle/>
          <a:p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corporales-incorporales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(pierwotnie spadek; uwaga: własność intelektualna, anglosaska ‚</a:t>
            </a:r>
            <a:r>
              <a:rPr lang="pl-PL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’)</a:t>
            </a:r>
          </a:p>
          <a:p>
            <a:pPr>
              <a:buFontTx/>
              <a:buChar char="-"/>
            </a:pP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in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commercio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patrimonio</a:t>
            </a: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extra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commercium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patrimonium</a:t>
            </a: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divini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iuris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sacrae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religiosae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res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sanctae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humani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iuris - res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omnium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communes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res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publicae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res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universitatis</a:t>
            </a:r>
            <a:endParaRPr lang="pl-PL" sz="2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mancipi</a:t>
            </a: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(grunty położone w Italii, niewolnicy, zwierzęta pociągowe i juczne, jak woły, konie, osły i muły, oraz służebności italskich gruntów wiejskich, uzbrojenie) i 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mancipi</a:t>
            </a:r>
            <a:endParaRPr lang="pl-PL" sz="2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pl-PL" sz="21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INNE:</a:t>
            </a:r>
          </a:p>
          <a:p>
            <a:pPr>
              <a:buFontTx/>
              <a:buChar char="-"/>
            </a:pP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mobiles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immobiles</a:t>
            </a:r>
            <a:endParaRPr lang="pl-PL" sz="2100" i="1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rzeczy pojedyncze (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continua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), złożone (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cohaerentibus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) oraz zbiorowe (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distantibus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consumuntur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minuuntur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(zużywalne)</a:t>
            </a:r>
          </a:p>
          <a:p>
            <a:pPr>
              <a:buFontTx/>
              <a:buChar char="-"/>
            </a:pPr>
            <a:r>
              <a:rPr lang="it-IT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quae sine interitu dividi non possunt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(niepodzielne)</a:t>
            </a:r>
          </a:p>
          <a:p>
            <a:pPr>
              <a:buFontTx/>
              <a:buChar char="-"/>
            </a:pP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pondere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numero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mensura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consistunt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(zamienne – według wagi, liczby i miary)</a:t>
            </a:r>
          </a:p>
          <a:p>
            <a:pPr>
              <a:buFontTx/>
              <a:buChar char="-"/>
            </a:pPr>
            <a:r>
              <a:rPr lang="pl-PL" sz="21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Rzeczy – rozróżnienie:</a:t>
            </a:r>
            <a:r>
              <a:rPr lang="pl-PL" sz="21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genus</a:t>
            </a:r>
            <a:r>
              <a:rPr lang="pl-PL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(oznaczone co do gatunku) i </a:t>
            </a:r>
            <a:r>
              <a:rPr lang="pl-PL" sz="2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species</a:t>
            </a:r>
            <a:r>
              <a:rPr lang="pl-P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(oznaczone indywidualnie)</a:t>
            </a:r>
          </a:p>
          <a:p>
            <a:pPr>
              <a:buFontTx/>
              <a:buChar char="-"/>
            </a:pPr>
            <a:r>
              <a:rPr lang="pl-PL" sz="21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Pojęcie </a:t>
            </a:r>
            <a:r>
              <a:rPr lang="pl-PL" sz="21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fructus</a:t>
            </a:r>
            <a:r>
              <a:rPr lang="pl-PL" sz="21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(doświadczenia gospodarski pasterskiej i rolniczej)</a:t>
            </a:r>
            <a:endParaRPr lang="pl-PL" sz="21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0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"/>
            <a:ext cx="10358967" cy="572654"/>
          </a:xfrm>
        </p:spPr>
        <p:txBody>
          <a:bodyPr/>
          <a:lstStyle/>
          <a:p>
            <a:r>
              <a:rPr lang="pl-PL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Posiadanie - </a:t>
            </a:r>
            <a:r>
              <a:rPr lang="pl-PL" sz="28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endParaRPr lang="pl-PL" sz="28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1601" y="775855"/>
            <a:ext cx="12016508" cy="5351895"/>
          </a:xfrm>
        </p:spPr>
        <p:txBody>
          <a:bodyPr/>
          <a:lstStyle/>
          <a:p>
            <a:pPr algn="just"/>
            <a:r>
              <a:rPr lang="pl-PL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Usus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T. 6.3. – ale z pewnością okres </a:t>
            </a:r>
            <a:r>
              <a:rPr lang="pl-PL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późnorepublikański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-  ochrona posiadania za pomocą interdyktów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pretorskich (pierwotnym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przedmiotem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grunty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niepodlegające jeszcze ochronie windykacyjnej z uwagi na ich przynależność do rodu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gens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pl-PL" sz="2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Sporna natura posiadania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prawo rzymskie (klasyczne) – faktyczne władztwo (</a:t>
            </a:r>
            <a:r>
              <a:rPr lang="pl-PL" sz="2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funkcja ochronna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– ochrona posesoryjna, </a:t>
            </a:r>
            <a:r>
              <a:rPr lang="pl-PL" sz="2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funkcja nabywcza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– mechanizm nabycia własności przez </a:t>
            </a:r>
            <a:r>
              <a:rPr lang="pl-PL" sz="2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traditio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usucapio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funkcja dowodowa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– rozkład ciężaru dowodu)  </a:t>
            </a:r>
          </a:p>
          <a:p>
            <a:pPr algn="just"/>
            <a:r>
              <a:rPr lang="pl-PL" sz="22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r>
              <a:rPr lang="pl-PL" sz="22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civilis</a:t>
            </a:r>
            <a:r>
              <a:rPr lang="pl-PL" sz="2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suo</a:t>
            </a:r>
            <a:r>
              <a:rPr lang="pl-PL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nomine</a:t>
            </a:r>
            <a:r>
              <a:rPr lang="pl-PL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prowadzące do nabycia własności – posiadanie samoistne) a </a:t>
            </a:r>
            <a:r>
              <a:rPr lang="pl-PL" sz="22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r>
              <a:rPr lang="pl-PL" sz="22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naturalis</a:t>
            </a:r>
            <a:r>
              <a:rPr lang="pl-PL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alieni</a:t>
            </a:r>
            <a:r>
              <a:rPr lang="pl-PL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nomine</a:t>
            </a:r>
            <a:r>
              <a:rPr lang="pl-PL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2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detentio</a:t>
            </a:r>
            <a:r>
              <a:rPr lang="pl-PL" sz="2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/dzierżenie</a:t>
            </a:r>
            <a:r>
              <a:rPr lang="pl-PL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– posiadanie zależne, nawiązujące do posiadania praw) – pocz. II w. </a:t>
            </a:r>
            <a:endParaRPr lang="pl-PL" sz="2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Jurysprudencja rzymska: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dwa elementy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, obiektywny lub zewnętrzny (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corpus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), polegający na czysto fizycznym władaniu rzeczą, i subiektywny lub wewnętrzny (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animus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), sprowadzający się do woli czy zamiaru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posiadania (dla siebie – </a:t>
            </a:r>
            <a:r>
              <a:rPr lang="pl-PL" sz="22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animus</a:t>
            </a:r>
            <a:r>
              <a:rPr lang="pl-PL" sz="22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rem </a:t>
            </a:r>
            <a:r>
              <a:rPr lang="pl-PL" sz="22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sibi</a:t>
            </a:r>
            <a:r>
              <a:rPr lang="pl-PL" sz="22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habendi</a:t>
            </a:r>
            <a:r>
              <a:rPr lang="pl-PL" sz="22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l-PL" sz="22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animus</a:t>
            </a:r>
            <a:r>
              <a:rPr lang="pl-PL" sz="22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rem </a:t>
            </a:r>
            <a:r>
              <a:rPr lang="pl-PL" sz="22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alieni</a:t>
            </a:r>
            <a:r>
              <a:rPr lang="pl-PL" sz="22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habendi</a:t>
            </a:r>
            <a:r>
              <a:rPr lang="pl-PL" sz="22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– wyrażenia wprowadzone przez </a:t>
            </a:r>
            <a:r>
              <a:rPr lang="pl-PL" sz="2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comune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pl-PL" sz="22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Obiektem – </a:t>
            </a:r>
            <a:r>
              <a:rPr lang="pl-PL" sz="22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corporalia</a:t>
            </a:r>
            <a:r>
              <a:rPr lang="pl-PL" sz="22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spory, gdyż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wywodzi się od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sedere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(‚siedzieć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’) ale współposiadanie tej samej rzeczy możliwe -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l-PL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żytkownik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uprawniony do określonych służebności korzystali w prawie rzymskim okresu pryncypatu z interdyktów </a:t>
            </a:r>
            <a:r>
              <a:rPr lang="pl-PL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posesoryjnych</a:t>
            </a:r>
          </a:p>
          <a:p>
            <a:pPr algn="just"/>
            <a:r>
              <a:rPr lang="pl-PL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2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18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"/>
            <a:ext cx="10358967" cy="498763"/>
          </a:xfrm>
        </p:spPr>
        <p:txBody>
          <a:bodyPr/>
          <a:lstStyle/>
          <a:p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Nabycie i utrata </a:t>
            </a: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posiadania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127" y="434109"/>
            <a:ext cx="11402677" cy="6848188"/>
          </a:xfrm>
        </p:spPr>
        <p:txBody>
          <a:bodyPr/>
          <a:lstStyle/>
          <a:p>
            <a:pPr algn="just"/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Nabycie: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regułą równoczesność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corpus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animus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ale </a:t>
            </a:r>
            <a:r>
              <a:rPr lang="pl-P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kazuistyczne przypadki 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</a:t>
            </a:r>
            <a:r>
              <a:rPr lang="pl-PL" sz="23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ficta</a:t>
            </a:r>
            <a:r>
              <a:rPr lang="pl-PL" sz="23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(nazwa średniowieczna)</a:t>
            </a:r>
            <a:endParaRPr lang="pl-PL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– kazuistyczne przykłady 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</a:t>
            </a:r>
            <a:r>
              <a:rPr lang="pl-PL" sz="23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longi</a:t>
            </a:r>
            <a:r>
              <a:rPr lang="pl-PL" sz="23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(ale symboliczne 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chartam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dopiero średniowiecze) </a:t>
            </a:r>
            <a:endParaRPr lang="pl-PL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-  kazuistyczne 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– początek okresu klasycznego nabycie 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solo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animo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(dematerializacja posiadania – 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</a:t>
            </a:r>
            <a:r>
              <a:rPr lang="pl-PL" sz="23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brevi</a:t>
            </a:r>
            <a:r>
              <a:rPr lang="pl-PL" sz="23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nazwa od glosatorów) ale stąd też 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nemo</a:t>
            </a:r>
            <a:r>
              <a:rPr lang="pl-PL" sz="23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sibi</a:t>
            </a:r>
            <a:r>
              <a:rPr lang="pl-PL" sz="23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ipse</a:t>
            </a:r>
            <a:r>
              <a:rPr lang="pl-PL" sz="23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causam</a:t>
            </a:r>
            <a:r>
              <a:rPr lang="pl-PL" sz="23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possessionis</a:t>
            </a:r>
            <a:r>
              <a:rPr lang="pl-PL" sz="23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mutare</a:t>
            </a:r>
            <a:r>
              <a:rPr lang="pl-PL" sz="23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potest</a:t>
            </a:r>
            <a:r>
              <a:rPr lang="pl-PL" sz="23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(nikt nie może zmienić sobie podstawy posiadania)</a:t>
            </a:r>
            <a:endParaRPr lang="pl-PL" sz="2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pl-PL" sz="23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constitutum</a:t>
            </a:r>
            <a:r>
              <a:rPr lang="pl-PL" sz="23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possessorium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(przeniesienie posiadania mocą samej umowy, według której dotychczasowy posiadacz zatrzymuje rzecz jako dzierżyciel</a:t>
            </a:r>
            <a:r>
              <a:rPr lang="pl-P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/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Nabycie </a:t>
            </a:r>
            <a:r>
              <a:rPr lang="pl-PL" sz="23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pl-PL" sz="23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extraneam</a:t>
            </a:r>
            <a:r>
              <a:rPr lang="pl-PL" sz="23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personam </a:t>
            </a:r>
            <a:r>
              <a:rPr lang="pl-PL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(wolną) – pierwotnie niedopuszczalne; uogólnione 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Justyniana I (I. </a:t>
            </a:r>
            <a:r>
              <a:rPr lang="pl-PL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2.9.5</a:t>
            </a:r>
            <a:r>
              <a:rPr lang="pl-PL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/>
            <a:endParaRPr lang="pl-PL" sz="23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3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Utrata</a:t>
            </a:r>
            <a:r>
              <a:rPr lang="pl-P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- regułą: utrata </a:t>
            </a:r>
            <a:r>
              <a:rPr lang="pl-PL" sz="23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corpus</a:t>
            </a:r>
            <a:r>
              <a:rPr lang="pl-P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lub </a:t>
            </a:r>
            <a:r>
              <a:rPr lang="pl-PL" sz="23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animus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ustanie posiadania </a:t>
            </a:r>
            <a:r>
              <a:rPr lang="pl-P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ale kazuistyczne ułatwianie 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zachowania go mocą samej woli posiadacza (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solo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animo</a:t>
            </a:r>
            <a:r>
              <a:rPr lang="pl-P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) - wyraz dematerializacji </a:t>
            </a:r>
            <a:r>
              <a:rPr lang="pl-PL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posiadania</a:t>
            </a:r>
            <a:endParaRPr lang="pl-PL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69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64655" y="1"/>
            <a:ext cx="12256655" cy="960581"/>
          </a:xfrm>
        </p:spPr>
        <p:txBody>
          <a:bodyPr/>
          <a:lstStyle/>
          <a:p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Ochrona </a:t>
            </a:r>
            <a:r>
              <a:rPr lang="pl-PL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posesoryjna – wprowadzona w okresie </a:t>
            </a:r>
            <a:r>
              <a:rPr lang="pl-PL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późnorepublikańskim</a:t>
            </a:r>
            <a:r>
              <a:rPr lang="pl-PL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kwestionowana w prawie wulgarnym? </a:t>
            </a:r>
            <a:endParaRPr lang="pl-PL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877455"/>
            <a:ext cx="12118109" cy="5855854"/>
          </a:xfrm>
        </p:spPr>
        <p:txBody>
          <a:bodyPr/>
          <a:lstStyle/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Celem: wyrugowanie samowoli i samopomocy oraz przygotowanie procesu petytoryjnego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UWAGA: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dozwolona samopomoc w celu ochrony posiadania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Ograniczenie czasowe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rok na podjęcie postępowania od momentu wystąpienia okoliczności</a:t>
            </a:r>
          </a:p>
          <a:p>
            <a:pPr marL="0" indent="0"/>
            <a:r>
              <a:rPr lang="pl-PL" sz="2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Zasadą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ochrona </a:t>
            </a:r>
            <a:r>
              <a:rPr lang="pl-PL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posiadacza cywilnego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niezależnie od </a:t>
            </a:r>
            <a:r>
              <a:rPr lang="pl-PL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titulus</a:t>
            </a:r>
            <a:r>
              <a:rPr lang="pl-PL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fides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ale </a:t>
            </a:r>
            <a:r>
              <a:rPr lang="pl-PL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 </a:t>
            </a:r>
            <a:r>
              <a:rPr lang="pl-PL" sz="24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posiadacza naturalnego (</a:t>
            </a:r>
            <a:r>
              <a:rPr lang="pl-PL" sz="2400" i="1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detentor</a:t>
            </a:r>
            <a:r>
              <a:rPr lang="pl-PL" sz="24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pl-PL" sz="2400" u="sng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400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zaliczono do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possessores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interdicta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wierzyciel zastawny (zastawnik); depozytariusz sekwestrowy (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sequester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), przechowujący rzecz sporną; 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prekarzysta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korzystający z cudzej rzeczy na prośbę (klient a później rodzaj dzierżawcy); dzierżawca wieczysty (emfiteuta) i osoba korzystająca z tzw. prawa zabudowy (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superficjariusz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); dzierżawca – tylko jeśli odmówił wydania rzeczy i sam stał się bezprawnym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posiadaczem</a:t>
            </a:r>
          </a:p>
          <a:p>
            <a:pPr marL="0" indent="0"/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 ochrony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400" u="sng" dirty="0">
                <a:latin typeface="Arial" panose="020B0604020202020204" pitchFamily="34" charset="0"/>
                <a:cs typeface="Arial" panose="020B0604020202020204" pitchFamily="34" charset="0"/>
              </a:rPr>
              <a:t>posiadanie wadliwe (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vitiosa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), tzn. nabyte przemocą, potajemnie lub na prośbę (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vi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clam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precario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 – rozszerzana ochrona w prawie poklasycznym -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współcześnie pomimo sporów przyjęta również ochrona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vitiosa</a:t>
            </a:r>
            <a:endParaRPr lang="pl-PL" sz="24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06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"/>
            <a:ext cx="10358967" cy="581890"/>
          </a:xfrm>
        </p:spPr>
        <p:txBody>
          <a:bodyPr/>
          <a:lstStyle/>
          <a:p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Podziały interdyktów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4321" y="471054"/>
            <a:ext cx="11303848" cy="6270568"/>
          </a:xfrm>
        </p:spPr>
        <p:txBody>
          <a:bodyPr/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Jurysprudencja klasyczna</a:t>
            </a:r>
          </a:p>
          <a:p>
            <a:pPr>
              <a:buFontTx/>
              <a:buChar char="-"/>
            </a:pPr>
            <a:r>
              <a:rPr lang="pl-P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prohibitoryjne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zamykające się frazą „zakazuję używać siły” (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vim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feri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veto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pl-P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restytutoryjne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zawierające w zakończeniu nakaz „zwróć!” lub „przywróć!” (</a:t>
            </a:r>
            <a:r>
              <a:rPr lang="pl-PL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restituas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pl-P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ekshibitoryjne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których ostatni wyraz brzmiał „okaż!” (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exhibeas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buAutoNum type="arabicParenBoth"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Wśród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interdyktów posesoryjnych rozróżniano w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szczególności interdykty:</a:t>
            </a:r>
          </a:p>
          <a:p>
            <a:pPr>
              <a:buFontTx/>
              <a:buChar char="-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łużące do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odzyskania utraconego posiadania (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recuperandae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possessionis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pl-PL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vi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unde</a:t>
            </a:r>
            <a:r>
              <a:rPr lang="pl-PL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vi armata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oraz 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l-PL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precario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łużące do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utrzymania istniejącego posiadania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4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retinendae</a:t>
            </a:r>
            <a:r>
              <a:rPr lang="pl-PL" sz="24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possessionis</a:t>
            </a:r>
            <a:r>
              <a:rPr lang="pl-PL" sz="24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uti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possidetis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4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utrubi</a:t>
            </a:r>
            <a:r>
              <a:rPr lang="pl-PL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4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łużące nabyciu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nowego posiadania (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adipiscendae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possessionis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właściwie petytoryjne</a:t>
            </a:r>
          </a:p>
          <a:p>
            <a:pPr>
              <a:buFontTx/>
              <a:buChar char="-"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42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10837"/>
            <a:ext cx="10358967" cy="535708"/>
          </a:xfrm>
        </p:spPr>
        <p:txBody>
          <a:bodyPr/>
          <a:lstStyle/>
          <a:p>
            <a:r>
              <a:rPr lang="pl-PL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Własność prywatna indywidualna – </a:t>
            </a:r>
            <a:r>
              <a:rPr lang="pl-PL" sz="23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dominium, </a:t>
            </a:r>
            <a:r>
              <a:rPr lang="pl-PL" sz="23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proprietas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(terminy III w. p.n.e.) </a:t>
            </a:r>
            <a:r>
              <a:rPr lang="pl-PL" sz="23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versus</a:t>
            </a:r>
            <a:r>
              <a:rPr lang="pl-PL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własność zbiorowa (pałac, świątynia, ród)</a:t>
            </a:r>
            <a:endParaRPr lang="pl-PL" sz="23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655" y="1025235"/>
            <a:ext cx="12007272" cy="5643419"/>
          </a:xfrm>
        </p:spPr>
        <p:txBody>
          <a:bodyPr/>
          <a:lstStyle/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Prawo archaiczne - ruchomości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podczas gdy grunt pozostawał własnością rodową lub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rodzinną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świadectwem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legis </a:t>
            </a:r>
            <a:r>
              <a:rPr lang="pl-PL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sacramento</a:t>
            </a:r>
            <a:r>
              <a:rPr lang="pl-PL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in rem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mancipatio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pecunia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tutelave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(T.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5.3) - przedmiot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testamentu </a:t>
            </a:r>
            <a:r>
              <a:rPr lang="pl-PL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bydło </a:t>
            </a:r>
            <a:r>
              <a:rPr lang="pl-PL" sz="2400" u="sng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pecunia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 i osoby podwładne (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tutela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pl-PL" sz="24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 </a:t>
            </a:r>
            <a:r>
              <a:rPr lang="pl-PL" sz="24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duodecim</a:t>
            </a:r>
            <a:r>
              <a:rPr lang="pl-PL" sz="24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tabularum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dominuje własność indywidualna i abstrakcyjna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wyłączność korzystania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z rzeczy z wykluczeniem od wpływu na nią wszystkich </a:t>
            </a: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innych</a:t>
            </a:r>
          </a:p>
          <a:p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Upowszechnienie ustnej formuły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najstarszej windykacji i </a:t>
            </a:r>
            <a:r>
              <a:rPr lang="pl-PL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mancypacji</a:t>
            </a: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„twierdzę, że rzecz jest moja” (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rem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meam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aio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bez wskazania pozwanego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400" b="1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erga </a:t>
            </a:r>
            <a:r>
              <a:rPr lang="pl-PL" sz="2400" b="1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omnes</a:t>
            </a: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400" b="1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400" b="1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corporalis</a:t>
            </a:r>
            <a:r>
              <a:rPr lang="pl-PL" sz="2400" b="1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400" b="1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Zarzucone w dalszym rozwoju prawa pojęcie </a:t>
            </a:r>
            <a:r>
              <a:rPr lang="pl-PL" sz="24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4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incorporalis</a:t>
            </a:r>
            <a:endParaRPr lang="pl-PL" sz="2400" i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b="1" dirty="0" smtClean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Wieczyste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przewłaszczenie pod warunkiem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rozwiązującym (odstąpienie od sprzedaży np.); </a:t>
            </a:r>
          </a:p>
          <a:p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zmiany: własność czasowa Justynian I – darowizna</a:t>
            </a:r>
          </a:p>
          <a:p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Zachwianie rozróżnienia prawo poklasyczne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kolonat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bona </a:t>
            </a:r>
            <a:r>
              <a:rPr lang="pl-PL" sz="24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materna</a:t>
            </a:r>
            <a:r>
              <a:rPr lang="pl-PL" sz="24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(Justynian I – klasyczne)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pl-PL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vindicatio</a:t>
            </a:r>
            <a:r>
              <a:rPr lang="pl-PL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utilis</a:t>
            </a:r>
            <a:endParaRPr lang="pl-PL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009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-175491"/>
            <a:ext cx="10358967" cy="637309"/>
          </a:xfrm>
        </p:spPr>
        <p:txBody>
          <a:bodyPr/>
          <a:lstStyle/>
          <a:p>
            <a:r>
              <a:rPr lang="pl-PL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Własność prywatna – </a:t>
            </a:r>
            <a:r>
              <a:rPr lang="pl-PL" sz="23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dominium, </a:t>
            </a:r>
            <a:r>
              <a:rPr lang="pl-PL" sz="23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proprietas</a:t>
            </a:r>
            <a:endParaRPr lang="pl-PL" sz="23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0073" y="323273"/>
            <a:ext cx="11961091" cy="6345382"/>
          </a:xfrm>
        </p:spPr>
        <p:txBody>
          <a:bodyPr/>
          <a:lstStyle/>
          <a:p>
            <a:r>
              <a:rPr lang="pl-PL" sz="23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duplex dominium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(własność </a:t>
            </a:r>
            <a:r>
              <a:rPr lang="pl-PL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kwirytarna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„</a:t>
            </a:r>
            <a:r>
              <a:rPr lang="pl-PL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bonitarna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-  sankcjonowanie przez pretora od II w. p.n.e. nieformalnego obrotu 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mancipi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wbrew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civile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przenoszono przez </a:t>
            </a:r>
            <a:r>
              <a:rPr lang="pl-PL" sz="23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</a:t>
            </a:r>
            <a:r>
              <a:rPr lang="pl-PL" sz="23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zniesione C. 7.25.1 (a. 530-531)</a:t>
            </a:r>
            <a:r>
              <a:rPr lang="pl-PL" sz="23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tzw.</a:t>
            </a:r>
            <a:r>
              <a:rPr lang="pl-PL" sz="23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quasi-własność 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gruntów </a:t>
            </a:r>
            <a:r>
              <a:rPr lang="pl-PL" sz="23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prowincjonalnych (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l-PL" sz="23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ycylia III w. p.n.e.) 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własność ludu rzymskiego obciążone podatkami gruntowymi (poza koloniami obdarzonymi </a:t>
            </a:r>
            <a:r>
              <a:rPr lang="pl-PL" sz="23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3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italicum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koniec: </a:t>
            </a:r>
            <a:r>
              <a:rPr lang="pl-PL" sz="23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297 r. Dioklecjan (Italia)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zniesione ostatecznie C. 7.31.1 (a. 531)</a:t>
            </a:r>
          </a:p>
          <a:p>
            <a:endParaRPr lang="pl-PL" sz="23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3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Glosatorzy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3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podstawie </a:t>
            </a:r>
            <a:r>
              <a:rPr lang="pl-PL" sz="23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vindicatio</a:t>
            </a:r>
            <a:r>
              <a:rPr lang="pl-PL" sz="23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</a:t>
            </a:r>
            <a:r>
              <a:rPr lang="pl-PL" sz="23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podmiotom uprawnionym </a:t>
            </a:r>
            <a:r>
              <a:rPr lang="pl-PL" sz="2300" i="1" u="sng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dominium </a:t>
            </a:r>
            <a:r>
              <a:rPr lang="pl-PL" sz="2300" i="1" u="sng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utile</a:t>
            </a:r>
            <a:r>
              <a:rPr lang="pl-PL" sz="2300" u="sng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300" u="sng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własność użytkowa </a:t>
            </a:r>
            <a:r>
              <a:rPr lang="pl-PL" sz="23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3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dominus </a:t>
            </a:r>
            <a:r>
              <a:rPr lang="pl-PL" sz="23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</a:t>
            </a:r>
            <a:r>
              <a:rPr lang="pl-PL" sz="23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obok </a:t>
            </a:r>
            <a:r>
              <a:rPr lang="pl-PL" sz="2300" u="sng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własności </a:t>
            </a:r>
            <a:r>
              <a:rPr lang="pl-PL" sz="2300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zwierzchniej (</a:t>
            </a:r>
            <a:r>
              <a:rPr lang="pl-PL" sz="23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dominus </a:t>
            </a:r>
            <a:r>
              <a:rPr lang="pl-PL" sz="2300" i="1" u="sng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eminens</a:t>
            </a:r>
            <a:r>
              <a:rPr lang="pl-PL" sz="2300" u="sng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300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dominium 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directum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argumenty z (C. </a:t>
            </a:r>
            <a:r>
              <a:rPr lang="pl-PL" sz="23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4.66.1; C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3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11.62.12.1) 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własność podzielona</a:t>
            </a:r>
            <a:endParaRPr lang="pl-PL" sz="2300" b="1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3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Triada uprawnień właścicielskich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l-PL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3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possidendi</a:t>
            </a:r>
            <a:r>
              <a:rPr lang="pl-PL" sz="23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3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3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utendi</a:t>
            </a:r>
            <a:r>
              <a:rPr lang="pl-PL" sz="23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3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pl-PL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3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abutendi</a:t>
            </a:r>
            <a:r>
              <a:rPr lang="pl-PL" sz="23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3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pl-PL" sz="23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fruedni</a:t>
            </a:r>
            <a:r>
              <a:rPr lang="pl-PL" sz="23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3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300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disponendi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3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wypadku braku własności podzielonej: na podstawie D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8.2.1 pr.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łasność sięga „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aż do gwiazd i do piekieł”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usque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sidera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usque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inferos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</a:t>
            </a:r>
            <a:r>
              <a:rPr lang="pl-PL" sz="23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regaliów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(nieznane prawu rzymskiemu)</a:t>
            </a:r>
            <a:endParaRPr lang="pl-PL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Postglosatorzy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upowszechnienie </a:t>
            </a:r>
            <a:r>
              <a:rPr lang="pl-PL" sz="23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dominium </a:t>
            </a:r>
            <a:r>
              <a:rPr lang="pl-PL" sz="23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directum</a:t>
            </a:r>
            <a:r>
              <a:rPr lang="pl-PL" sz="23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-dominium </a:t>
            </a:r>
            <a:r>
              <a:rPr lang="pl-PL" sz="23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utlie</a:t>
            </a:r>
            <a:r>
              <a:rPr lang="pl-PL" sz="23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comune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opisu stosunków </a:t>
            </a:r>
            <a:r>
              <a:rPr lang="pl-PL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lennych</a:t>
            </a:r>
            <a:endParaRPr lang="pl-PL" sz="2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774811"/>
      </p:ext>
    </p:extLst>
  </p:cSld>
  <p:clrMapOvr>
    <a:masterClrMapping/>
  </p:clrMapOvr>
</p:sld>
</file>

<file path=ppt/theme/theme1.xml><?xml version="1.0" encoding="utf-8"?>
<a:theme xmlns:a="http://schemas.openxmlformats.org/drawingml/2006/main" name="9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2519</TotalTime>
  <Words>2279</Words>
  <Application>Microsoft Office PowerPoint</Application>
  <PresentationFormat>Panoramiczny</PresentationFormat>
  <Paragraphs>176</Paragraphs>
  <Slides>18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4" baseType="lpstr">
      <vt:lpstr>Arial</vt:lpstr>
      <vt:lpstr>Calibri</vt:lpstr>
      <vt:lpstr>Lucida Sans Unicode</vt:lpstr>
      <vt:lpstr>Tahoma</vt:lpstr>
      <vt:lpstr>Times New Roman</vt:lpstr>
      <vt:lpstr>9_Motyw pakietu Office</vt:lpstr>
      <vt:lpstr>Prawo rzymskie – prawo rzeczowe </vt:lpstr>
      <vt:lpstr> Prawnie uznane formy władania rzeczą </vt:lpstr>
      <vt:lpstr>Res</vt:lpstr>
      <vt:lpstr>Posiadanie - possessio</vt:lpstr>
      <vt:lpstr> Nabycie i utrata posiadania </vt:lpstr>
      <vt:lpstr>Ochrona posesoryjna – wprowadzona w okresie późnorepublikańskim – kwestionowana w prawie wulgarnym? </vt:lpstr>
      <vt:lpstr>Podziały interdyktów </vt:lpstr>
      <vt:lpstr>Własność prywatna indywidualna – dominium, proprietas (terminy III w. p.n.e.) versus własność zbiorowa (pałac, świątynia, ród)</vt:lpstr>
      <vt:lpstr>Własność prywatna – dominium, proprietas</vt:lpstr>
      <vt:lpstr>Ograniczenia własności w prawie rzymskim</vt:lpstr>
      <vt:lpstr> Nabycie i utrata własności </vt:lpstr>
      <vt:lpstr> Nabycie i utrata własności </vt:lpstr>
      <vt:lpstr> Nabycie i utrata własności </vt:lpstr>
      <vt:lpstr>Zasiedzenie - usucapio</vt:lpstr>
      <vt:lpstr>Ochrona petytoryjna – od formula petitoria – dwoistość: własność kwirytarna i bonitarna (formalnie do Justyniana I)</vt:lpstr>
      <vt:lpstr>Problem nakładów (impensae) </vt:lpstr>
      <vt:lpstr>Ochrona petytoryjna – skarga negatoryjna (actio negatoria):  przeciw naruszeniom własności innego rodzaju niż pozbawienie właściciela posiadania</vt:lpstr>
      <vt:lpstr>Ochrona własności bonitarnej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rzymskie –prawo rzeczowe III</dc:title>
  <dc:creator>Jacek Wiewiorowski</dc:creator>
  <cp:lastModifiedBy>Jacek Wiewiorowski</cp:lastModifiedBy>
  <cp:revision>127</cp:revision>
  <dcterms:created xsi:type="dcterms:W3CDTF">2017-05-25T21:35:03Z</dcterms:created>
  <dcterms:modified xsi:type="dcterms:W3CDTF">2019-12-05T10:11:40Z</dcterms:modified>
</cp:coreProperties>
</file>