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  <p:sldMasterId id="2147484075" r:id="rId2"/>
    <p:sldMasterId id="2147484088" r:id="rId3"/>
  </p:sldMasterIdLst>
  <p:notesMasterIdLst>
    <p:notesMasterId r:id="rId13"/>
  </p:notesMasterIdLst>
  <p:sldIdLst>
    <p:sldId id="327" r:id="rId4"/>
    <p:sldId id="290" r:id="rId5"/>
    <p:sldId id="291" r:id="rId6"/>
    <p:sldId id="292" r:id="rId7"/>
    <p:sldId id="320" r:id="rId8"/>
    <p:sldId id="322" r:id="rId9"/>
    <p:sldId id="321" r:id="rId10"/>
    <p:sldId id="323" r:id="rId11"/>
    <p:sldId id="32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8BE84-760B-4186-A819-F9BD6565CDD6}" type="datetimeFigureOut">
              <a:rPr lang="pl-PL" smtClean="0"/>
              <a:t>24.10.2021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DED11-EC60-43F3-95F3-532C96B03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39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27DEF894-2C80-417A-B7CE-AD6515DE1F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857F39F-2743-4A29-8E25-71373F5AB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6ED9E83-84FE-4608-B8C9-D08947C776C5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AEA9CCC-7162-4152-AE2C-9416EF0E08DD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5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338"/>
            <a:ext cx="2741083" cy="596741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338"/>
            <a:ext cx="8024284" cy="596741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9C36495-DA3B-4BF1-9F7D-CD7B085C8B28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1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2BF5481-DF80-4222-AD58-B4759190AC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17228A5-1310-4556-8BE1-029DB1521ED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A39AAA2C-CFAA-4159-A9CC-1766B4FCE69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6365-B129-4A08-8C63-D39650553D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3285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05D54928-9B76-41D3-B28A-0F66E4D5C5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99E8A8C-5217-445E-9848-A165A78B49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57E41B7-92AE-49F1-A094-196BCA1803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4E7A1-7771-4456-B7F1-FDE6475F0D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6026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A1E8D82-F546-4F55-847D-4DFFE38F9A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37FCC1F9-6C52-4BDB-826E-5B20CF8A35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EB5CD01D-BA3B-4821-ADD4-20BBC6E646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70A-BC93-42A3-9095-0A300C3B8BE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7813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380567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EFFC4230-F18D-4A98-8755-5B3029C62A8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EFCDDF72-EBAD-4F16-AD63-D408345AD6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50C772E2-121C-46B5-9CDC-6945ED84F0E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F93D-EAF0-4BBD-A7DB-0700A34CC8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2855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338F09C4-7591-4360-A922-B8B7823549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640AD422-1450-476A-9EE3-DBAE95A4B4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E1E2C0DB-8159-4D98-B902-80EE598AE59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5750-24C0-41E3-B441-2E5CCB9309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3569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EF195ECC-02C4-428C-B120-5B787FAB1D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BDE77F04-81C5-4B0E-95CE-F6CF3A5254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29109F1D-3F4B-44E1-8F3D-FBACB23DA74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731D-7195-4238-A6DA-2470ED0657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8623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705D1AA8-C7ED-48E9-94A1-C512E4A841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354D5530-86DA-4D14-B4D3-A3ED4CF85C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A2C88DBB-549B-42A5-9D04-6A65E4DA4B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AF47C-0C0D-4F7F-990F-461A7CB7C8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8185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83C3B33F-F24B-4C52-B9A4-D4123D93DB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04BE3AC9-31A1-44FD-A2FF-90B6868902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CFEB70A-941A-47E8-9E6B-20782A06BA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7BA2D-8D3F-4466-9C3C-9D7F66A172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956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8C7293B3-2150-4557-9972-A74861A2B8D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495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F796EE8F-A8B5-4D87-B2F9-F68123A821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C1B24FB8-E5A5-4D40-8B48-9F8A39BCB26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6D23F97C-CAB2-4110-994C-561BECCAA2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3808E-83C6-40A1-AFE1-F7304BB60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0890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8D6DDF3-5DA7-4E01-A048-7C04A0C171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4F6709E-7EB1-4AE9-8C4E-1E3A9DD4BA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AD939A4-DAE7-4FFB-9935-EECFCCB5234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A0A69-9066-41C0-BFF0-67EDC6DAA2E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3611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1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1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EA53214-8A81-46D0-90F7-FD9A58E76E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CB17037-9B82-4C0B-9AAE-C9ABD07A165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3A0A70D-A342-4535-AB11-008311535B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53EB-ACDC-4AE2-AADD-F2A36E1D989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412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29864DC9-C0AB-480B-9053-8680248918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832CED8-7E2A-45BF-9455-B432D96BF3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4563FAF0-9230-48C3-B7AC-1B4E387A38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2B8A-0B26-4B75-BB76-35CCF2C8AA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4515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C395F5CF-15A2-4B3C-B860-304C784434F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0FAA4B31-6FFB-40BF-A799-4328BC226E1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32AAE-BC2F-48B5-8413-27A12B4594D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321FAAF-78FB-48DC-A8DA-81DEEEA51232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1972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00DF5FA-BE64-40ED-A17E-C3B055DB475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D449E40-8342-4230-B108-B594448BE2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1796-9E92-4EB7-BAB3-8E20A61D224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A0B6BD4C-AF94-4DE0-A438-681F8A63C37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979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D142A017-48C6-43B0-A008-BF5CBCD622C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74F7FAB-1202-4880-9A1A-E2FFFAD865D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57B81-DA4C-45BC-BE78-1451283F35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DC55900E-8724-4D35-84F2-85A799221165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344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0203"/>
            <a:ext cx="538056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0203"/>
            <a:ext cx="5382684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F1F0EBD-9BC1-47B1-8C0D-C9624F19B21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455029B1-06DD-4D5B-A2F9-8A39EE03FFD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C7DCB-E33C-4943-8277-D97AE44AAC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A56EB4A5-A554-4A41-A56A-E874F861FD67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0684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C11E3B99-342C-4E27-916F-3F369A2824C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4258AFDB-EAED-4A2A-B8E4-3E49F3054B2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733EE-9D8C-40F4-A2C7-C6B9C0499C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A68E7897-6C32-4861-BAC0-4A89CD737BC6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37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0C02962A-6C83-4857-ADD1-DBDBDDF5D9B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45FD2C9-6038-4771-A02D-B270F6E83AC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47E66-E78C-4804-99A2-40FFC6FF39E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A798797D-CBFD-420E-AF67-477895C7F66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57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0B5BE05-E394-43CC-865F-AE1EAD653CF7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38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82AA0D29-4154-4F9F-AEED-095D14C1190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FECB895A-927C-4C88-8685-0ADF322A780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91935-0CC7-49CC-A08C-2FC18E380FE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E5A442B8-0AC3-493C-9782-35161A0280BF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2810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AED1639-BBF9-4357-9099-6E958B4FBA6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6AAEBC8-3CC0-46A2-80BA-93CD25E4DA3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72F90-4A49-4BC4-B153-6CF4396790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BCBE16DF-0E48-4A04-8730-669E4F6D8711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1325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B7F4010-9A70-4735-84FC-8F81F875A6C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722CC11-F597-40A7-9B3F-2AE142EF50F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6CB77-0765-4489-A615-36AFEF0272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CCC7A44-76A7-4238-8E4B-6992DE55EB0F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077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CDF2DB33-EA91-4B93-9A9A-B5F955DC60A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268694F7-DEE8-46CB-9AC0-276FB0190D6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07216-FC70-4B72-B8B2-2B68976067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24A77E72-D9CB-410A-BBD8-712046D6FD32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60531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341"/>
            <a:ext cx="2741084" cy="59658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341"/>
            <a:ext cx="8022167" cy="59658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7E179117-A041-4A12-99E7-A2A64B4BC85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43E53AD-DE93-4B20-978F-43166C25F1D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DEEB0-5FB5-43C9-A65D-9940E510A2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152A7FF-F82F-4919-8CDF-830D680D81E7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99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042FF24-27C4-44A1-8957-C4BAF97B9B43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4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A043DB4-44DC-4205-A31E-05971A37E869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6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FAE76486-BBC7-4830-8DAC-3A3A040A6CC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4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EB8FC5E-E257-499F-8B5E-B23B6C088CC4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6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B967B7A-4A3C-47CA-BC05-A4C86575BF9B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37807D6-3845-449A-B8D6-13C23F8507B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5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92 w 5760"/>
                <a:gd name="T1" fmla="*/ 86 h 445"/>
                <a:gd name="T2" fmla="*/ 5500 w 5760"/>
                <a:gd name="T3" fmla="*/ 86 h 445"/>
                <a:gd name="T4" fmla="*/ 5446 w 5760"/>
                <a:gd name="T5" fmla="*/ 76 h 445"/>
                <a:gd name="T6" fmla="*/ 5440 w 5760"/>
                <a:gd name="T7" fmla="*/ 65 h 445"/>
                <a:gd name="T8" fmla="*/ 5434 w 5760"/>
                <a:gd name="T9" fmla="*/ 44 h 445"/>
                <a:gd name="T10" fmla="*/ 5406 w 5760"/>
                <a:gd name="T11" fmla="*/ 18 h 445"/>
                <a:gd name="T12" fmla="*/ 5324 w 5760"/>
                <a:gd name="T13" fmla="*/ 7 h 445"/>
                <a:gd name="T14" fmla="*/ 5043 w 5760"/>
                <a:gd name="T15" fmla="*/ 22 h 445"/>
                <a:gd name="T16" fmla="*/ 4978 w 5760"/>
                <a:gd name="T17" fmla="*/ 55 h 445"/>
                <a:gd name="T18" fmla="*/ 4846 w 5760"/>
                <a:gd name="T19" fmla="*/ 102 h 445"/>
                <a:gd name="T20" fmla="*/ 4732 w 5760"/>
                <a:gd name="T21" fmla="*/ 111 h 445"/>
                <a:gd name="T22" fmla="*/ 4654 w 5760"/>
                <a:gd name="T23" fmla="*/ 91 h 445"/>
                <a:gd name="T24" fmla="*/ 4590 w 5760"/>
                <a:gd name="T25" fmla="*/ 25 h 445"/>
                <a:gd name="T26" fmla="*/ 4506 w 5760"/>
                <a:gd name="T27" fmla="*/ 9 h 445"/>
                <a:gd name="T28" fmla="*/ 4402 w 5760"/>
                <a:gd name="T29" fmla="*/ 39 h 445"/>
                <a:gd name="T30" fmla="*/ 4232 w 5760"/>
                <a:gd name="T31" fmla="*/ 81 h 445"/>
                <a:gd name="T32" fmla="*/ 4016 w 5760"/>
                <a:gd name="T33" fmla="*/ 102 h 445"/>
                <a:gd name="T34" fmla="*/ 3806 w 5760"/>
                <a:gd name="T35" fmla="*/ 102 h 445"/>
                <a:gd name="T36" fmla="*/ 3650 w 5760"/>
                <a:gd name="T37" fmla="*/ 76 h 445"/>
                <a:gd name="T38" fmla="*/ 3590 w 5760"/>
                <a:gd name="T39" fmla="*/ 50 h 445"/>
                <a:gd name="T40" fmla="*/ 3524 w 5760"/>
                <a:gd name="T41" fmla="*/ 44 h 445"/>
                <a:gd name="T42" fmla="*/ 3476 w 5760"/>
                <a:gd name="T43" fmla="*/ 55 h 445"/>
                <a:gd name="T44" fmla="*/ 3416 w 5760"/>
                <a:gd name="T45" fmla="*/ 76 h 445"/>
                <a:gd name="T46" fmla="*/ 3044 w 5760"/>
                <a:gd name="T47" fmla="*/ 111 h 445"/>
                <a:gd name="T48" fmla="*/ 2840 w 5760"/>
                <a:gd name="T49" fmla="*/ 124 h 445"/>
                <a:gd name="T50" fmla="*/ 2738 w 5760"/>
                <a:gd name="T51" fmla="*/ 113 h 445"/>
                <a:gd name="T52" fmla="*/ 2706 w 5760"/>
                <a:gd name="T53" fmla="*/ 56 h 445"/>
                <a:gd name="T54" fmla="*/ 2654 w 5760"/>
                <a:gd name="T55" fmla="*/ 50 h 445"/>
                <a:gd name="T56" fmla="*/ 2554 w 5760"/>
                <a:gd name="T57" fmla="*/ 95 h 445"/>
                <a:gd name="T58" fmla="*/ 2440 w 5760"/>
                <a:gd name="T59" fmla="*/ 109 h 445"/>
                <a:gd name="T60" fmla="*/ 2318 w 5760"/>
                <a:gd name="T61" fmla="*/ 91 h 445"/>
                <a:gd name="T62" fmla="*/ 2270 w 5760"/>
                <a:gd name="T63" fmla="*/ 70 h 445"/>
                <a:gd name="T64" fmla="*/ 2181 w 5760"/>
                <a:gd name="T65" fmla="*/ 3 h 445"/>
                <a:gd name="T66" fmla="*/ 2044 w 5760"/>
                <a:gd name="T67" fmla="*/ 64 h 445"/>
                <a:gd name="T68" fmla="*/ 1790 w 5760"/>
                <a:gd name="T69" fmla="*/ 102 h 445"/>
                <a:gd name="T70" fmla="*/ 1556 w 5760"/>
                <a:gd name="T71" fmla="*/ 91 h 445"/>
                <a:gd name="T72" fmla="*/ 1478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39 h 445"/>
                <a:gd name="T84" fmla="*/ 708 w 5760"/>
                <a:gd name="T85" fmla="*/ 134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52 w 5760"/>
                <a:gd name="T105" fmla="*/ 43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85 w 5770"/>
                <a:gd name="T1" fmla="*/ 62 h 174"/>
                <a:gd name="T2" fmla="*/ 4763 w 5770"/>
                <a:gd name="T3" fmla="*/ 127 h 174"/>
                <a:gd name="T4" fmla="*/ 4632 w 5770"/>
                <a:gd name="T5" fmla="*/ 92 h 174"/>
                <a:gd name="T6" fmla="*/ 4590 w 5770"/>
                <a:gd name="T7" fmla="*/ 36 h 174"/>
                <a:gd name="T8" fmla="*/ 4470 w 5770"/>
                <a:gd name="T9" fmla="*/ 30 h 174"/>
                <a:gd name="T10" fmla="*/ 4182 w 5770"/>
                <a:gd name="T11" fmla="*/ 104 h 174"/>
                <a:gd name="T12" fmla="*/ 3811 w 5770"/>
                <a:gd name="T13" fmla="*/ 116 h 174"/>
                <a:gd name="T14" fmla="*/ 3613 w 5770"/>
                <a:gd name="T15" fmla="*/ 68 h 174"/>
                <a:gd name="T16" fmla="*/ 3506 w 5770"/>
                <a:gd name="T17" fmla="*/ 56 h 174"/>
                <a:gd name="T18" fmla="*/ 3332 w 5770"/>
                <a:gd name="T19" fmla="*/ 92 h 174"/>
                <a:gd name="T20" fmla="*/ 2842 w 5770"/>
                <a:gd name="T21" fmla="*/ 142 h 174"/>
                <a:gd name="T22" fmla="*/ 2699 w 5770"/>
                <a:gd name="T23" fmla="*/ 92 h 174"/>
                <a:gd name="T24" fmla="*/ 2615 w 5770"/>
                <a:gd name="T25" fmla="*/ 86 h 174"/>
                <a:gd name="T26" fmla="*/ 2412 w 5770"/>
                <a:gd name="T27" fmla="*/ 127 h 174"/>
                <a:gd name="T28" fmla="*/ 2274 w 5770"/>
                <a:gd name="T29" fmla="*/ 80 h 174"/>
                <a:gd name="T30" fmla="*/ 2147 w 5770"/>
                <a:gd name="T31" fmla="*/ 36 h 174"/>
                <a:gd name="T32" fmla="*/ 1943 w 5770"/>
                <a:gd name="T33" fmla="*/ 116 h 174"/>
                <a:gd name="T34" fmla="*/ 1521 w 5770"/>
                <a:gd name="T35" fmla="*/ 98 h 174"/>
                <a:gd name="T36" fmla="*/ 1429 w 5770"/>
                <a:gd name="T37" fmla="*/ 56 h 174"/>
                <a:gd name="T38" fmla="*/ 1333 w 5770"/>
                <a:gd name="T39" fmla="*/ 56 h 174"/>
                <a:gd name="T40" fmla="*/ 1058 w 5770"/>
                <a:gd name="T41" fmla="*/ 142 h 174"/>
                <a:gd name="T42" fmla="*/ 652 w 5770"/>
                <a:gd name="T43" fmla="*/ 142 h 174"/>
                <a:gd name="T44" fmla="*/ 442 w 5770"/>
                <a:gd name="T45" fmla="*/ 62 h 174"/>
                <a:gd name="T46" fmla="*/ 377 w 5770"/>
                <a:gd name="T47" fmla="*/ 44 h 174"/>
                <a:gd name="T48" fmla="*/ 305 w 5770"/>
                <a:gd name="T49" fmla="*/ 104 h 174"/>
                <a:gd name="T50" fmla="*/ 144 w 5770"/>
                <a:gd name="T51" fmla="*/ 130 h 174"/>
                <a:gd name="T52" fmla="*/ 0 w 5770"/>
                <a:gd name="T53" fmla="*/ 92 h 174"/>
                <a:gd name="T54" fmla="*/ 167 w 5770"/>
                <a:gd name="T55" fmla="*/ 116 h 174"/>
                <a:gd name="T56" fmla="*/ 323 w 5770"/>
                <a:gd name="T57" fmla="*/ 80 h 174"/>
                <a:gd name="T58" fmla="*/ 383 w 5770"/>
                <a:gd name="T59" fmla="*/ 24 h 174"/>
                <a:gd name="T60" fmla="*/ 460 w 5770"/>
                <a:gd name="T61" fmla="*/ 56 h 174"/>
                <a:gd name="T62" fmla="*/ 706 w 5770"/>
                <a:gd name="T63" fmla="*/ 136 h 174"/>
                <a:gd name="T64" fmla="*/ 1100 w 5770"/>
                <a:gd name="T65" fmla="*/ 116 h 174"/>
                <a:gd name="T66" fmla="*/ 1345 w 5770"/>
                <a:gd name="T67" fmla="*/ 36 h 174"/>
                <a:gd name="T68" fmla="*/ 1441 w 5770"/>
                <a:gd name="T69" fmla="*/ 44 h 174"/>
                <a:gd name="T70" fmla="*/ 1557 w 5770"/>
                <a:gd name="T71" fmla="*/ 86 h 174"/>
                <a:gd name="T72" fmla="*/ 1967 w 5770"/>
                <a:gd name="T73" fmla="*/ 92 h 174"/>
                <a:gd name="T74" fmla="*/ 2231 w 5770"/>
                <a:gd name="T75" fmla="*/ 3 h 174"/>
                <a:gd name="T76" fmla="*/ 2346 w 5770"/>
                <a:gd name="T77" fmla="*/ 98 h 174"/>
                <a:gd name="T78" fmla="*/ 2555 w 5770"/>
                <a:gd name="T79" fmla="*/ 92 h 174"/>
                <a:gd name="T80" fmla="*/ 2711 w 5770"/>
                <a:gd name="T81" fmla="*/ 24 h 174"/>
                <a:gd name="T82" fmla="*/ 2788 w 5770"/>
                <a:gd name="T83" fmla="*/ 127 h 174"/>
                <a:gd name="T84" fmla="*/ 3123 w 5770"/>
                <a:gd name="T85" fmla="*/ 98 h 174"/>
                <a:gd name="T86" fmla="*/ 3482 w 5770"/>
                <a:gd name="T87" fmla="*/ 44 h 174"/>
                <a:gd name="T88" fmla="*/ 3578 w 5770"/>
                <a:gd name="T89" fmla="*/ 42 h 174"/>
                <a:gd name="T90" fmla="*/ 3727 w 5770"/>
                <a:gd name="T91" fmla="*/ 86 h 174"/>
                <a:gd name="T92" fmla="*/ 4074 w 5770"/>
                <a:gd name="T93" fmla="*/ 98 h 174"/>
                <a:gd name="T94" fmla="*/ 4411 w 5770"/>
                <a:gd name="T95" fmla="*/ 30 h 174"/>
                <a:gd name="T96" fmla="*/ 4566 w 5770"/>
                <a:gd name="T97" fmla="*/ 6 h 174"/>
                <a:gd name="T98" fmla="*/ 4620 w 5770"/>
                <a:gd name="T99" fmla="*/ 56 h 174"/>
                <a:gd name="T100" fmla="*/ 4716 w 5770"/>
                <a:gd name="T101" fmla="*/ 104 h 174"/>
                <a:gd name="T102" fmla="*/ 4919 w 5770"/>
                <a:gd name="T103" fmla="*/ 80 h 174"/>
                <a:gd name="T104" fmla="*/ 5110 w 5770"/>
                <a:gd name="T105" fmla="*/ 14 h 174"/>
                <a:gd name="T106" fmla="*/ 5272 w 5770"/>
                <a:gd name="T107" fmla="*/ 9 h 174"/>
                <a:gd name="T108" fmla="*/ 5445 w 5770"/>
                <a:gd name="T109" fmla="*/ 36 h 174"/>
                <a:gd name="T110" fmla="*/ 5457 w 5770"/>
                <a:gd name="T111" fmla="*/ 68 h 174"/>
                <a:gd name="T112" fmla="*/ 5648 w 5770"/>
                <a:gd name="T113" fmla="*/ 86 h 174"/>
                <a:gd name="T114" fmla="*/ 5702 w 5770"/>
                <a:gd name="T115" fmla="*/ 98 h 174"/>
                <a:gd name="T116" fmla="*/ 5469 w 5770"/>
                <a:gd name="T117" fmla="*/ 86 h 174"/>
                <a:gd name="T118" fmla="*/ 5445 w 5770"/>
                <a:gd name="T119" fmla="*/ 56 h 174"/>
                <a:gd name="T120" fmla="*/ 5385 w 5770"/>
                <a:gd name="T121" fmla="*/ 30 h 174"/>
                <a:gd name="T122" fmla="*/ 521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60339"/>
            <a:ext cx="1096856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65DB14E-FF8D-4389-A114-F3A5EEF65399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1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6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7892B7FD-6CE8-4907-ACEE-CD81545052DF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6F2BB785-8A8A-45EB-9DEE-1E7C38D68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AC04437E-3AB3-42D3-9894-8CAE03E76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6834EB7B-3669-4B57-8310-29CD6D740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0C30F13B-ACAD-4A9B-BBCA-285C03551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9EAF12F7-2C6D-40EA-B6DC-DB4D1E16D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D16A5528-FFB6-4B49-ADE0-CE579F77D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2AC297F0-6729-4730-804E-63C3E524D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E815CDCE-9CCA-40C5-931F-4E9F1D0AE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3BFB7508-7D02-4EA8-8D54-35FEE81B1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C2A27C2-0664-4C31-AFD8-0A63D8BDD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3508E669-ED0E-4D51-B4AC-91BBC0228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521FD2A4-D136-4C15-8664-994FE967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12A4597-3EEB-4DC0-83D0-C21316B8A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C881A2D2-753E-4204-BDA5-6DE8B016B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1806D435-44A3-4388-8C28-BE43AB0A8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30A9ED71-19FE-4FE7-8FDA-D00FBBC9E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F9332B1A-363B-453C-B471-E6FBF95E7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2BB0F3D7-6A06-4367-9D5B-97500FF30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235BCD22-CDF1-49F4-9DA2-0DED2544C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F62C9C5C-FCD8-4545-9D8A-0304146A1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8 w 5760"/>
                <a:gd name="T1" fmla="*/ 74 h 445"/>
                <a:gd name="T2" fmla="*/ 5436 w 5760"/>
                <a:gd name="T3" fmla="*/ 74 h 445"/>
                <a:gd name="T4" fmla="*/ 5382 w 5760"/>
                <a:gd name="T5" fmla="*/ 74 h 445"/>
                <a:gd name="T6" fmla="*/ 5376 w 5760"/>
                <a:gd name="T7" fmla="*/ 65 h 445"/>
                <a:gd name="T8" fmla="*/ 5370 w 5760"/>
                <a:gd name="T9" fmla="*/ 44 h 445"/>
                <a:gd name="T10" fmla="*/ 5342 w 5760"/>
                <a:gd name="T11" fmla="*/ 18 h 445"/>
                <a:gd name="T12" fmla="*/ 5260 w 5760"/>
                <a:gd name="T13" fmla="*/ 7 h 445"/>
                <a:gd name="T14" fmla="*/ 4979 w 5760"/>
                <a:gd name="T15" fmla="*/ 22 h 445"/>
                <a:gd name="T16" fmla="*/ 4914 w 5760"/>
                <a:gd name="T17" fmla="*/ 55 h 445"/>
                <a:gd name="T18" fmla="*/ 4788 w 5760"/>
                <a:gd name="T19" fmla="*/ 78 h 445"/>
                <a:gd name="T20" fmla="*/ 4692 w 5760"/>
                <a:gd name="T21" fmla="*/ 88 h 445"/>
                <a:gd name="T22" fmla="*/ 4614 w 5760"/>
                <a:gd name="T23" fmla="*/ 74 h 445"/>
                <a:gd name="T24" fmla="*/ 4550 w 5760"/>
                <a:gd name="T25" fmla="*/ 25 h 445"/>
                <a:gd name="T26" fmla="*/ 4466 w 5760"/>
                <a:gd name="T27" fmla="*/ 9 h 445"/>
                <a:gd name="T28" fmla="*/ 4362 w 5760"/>
                <a:gd name="T29" fmla="*/ 39 h 445"/>
                <a:gd name="T30" fmla="*/ 4188 w 5760"/>
                <a:gd name="T31" fmla="*/ 74 h 445"/>
                <a:gd name="T32" fmla="*/ 3972 w 5760"/>
                <a:gd name="T33" fmla="*/ 78 h 445"/>
                <a:gd name="T34" fmla="*/ 3762 w 5760"/>
                <a:gd name="T35" fmla="*/ 78 h 445"/>
                <a:gd name="T36" fmla="*/ 3606 w 5760"/>
                <a:gd name="T37" fmla="*/ 74 h 445"/>
                <a:gd name="T38" fmla="*/ 3546 w 5760"/>
                <a:gd name="T39" fmla="*/ 50 h 445"/>
                <a:gd name="T40" fmla="*/ 3480 w 5760"/>
                <a:gd name="T41" fmla="*/ 44 h 445"/>
                <a:gd name="T42" fmla="*/ 3432 w 5760"/>
                <a:gd name="T43" fmla="*/ 55 h 445"/>
                <a:gd name="T44" fmla="*/ 3372 w 5760"/>
                <a:gd name="T45" fmla="*/ 74 h 445"/>
                <a:gd name="T46" fmla="*/ 3000 w 5760"/>
                <a:gd name="T47" fmla="*/ 88 h 445"/>
                <a:gd name="T48" fmla="*/ 2820 w 5760"/>
                <a:gd name="T49" fmla="*/ 104 h 445"/>
                <a:gd name="T50" fmla="*/ 2718 w 5760"/>
                <a:gd name="T51" fmla="*/ 93 h 445"/>
                <a:gd name="T52" fmla="*/ 2686 w 5760"/>
                <a:gd name="T53" fmla="*/ 56 h 445"/>
                <a:gd name="T54" fmla="*/ 2634 w 5760"/>
                <a:gd name="T55" fmla="*/ 50 h 445"/>
                <a:gd name="T56" fmla="*/ 2534 w 5760"/>
                <a:gd name="T57" fmla="*/ 74 h 445"/>
                <a:gd name="T58" fmla="*/ 2420 w 5760"/>
                <a:gd name="T59" fmla="*/ 85 h 445"/>
                <a:gd name="T60" fmla="*/ 2298 w 5760"/>
                <a:gd name="T61" fmla="*/ 74 h 445"/>
                <a:gd name="T62" fmla="*/ 2250 w 5760"/>
                <a:gd name="T63" fmla="*/ 70 h 445"/>
                <a:gd name="T64" fmla="*/ 2161 w 5760"/>
                <a:gd name="T65" fmla="*/ 3 h 445"/>
                <a:gd name="T66" fmla="*/ 2024 w 5760"/>
                <a:gd name="T67" fmla="*/ 64 h 445"/>
                <a:gd name="T68" fmla="*/ 1770 w 5760"/>
                <a:gd name="T69" fmla="*/ 78 h 445"/>
                <a:gd name="T70" fmla="*/ 1536 w 5760"/>
                <a:gd name="T71" fmla="*/ 74 h 445"/>
                <a:gd name="T72" fmla="*/ 1458 w 5760"/>
                <a:gd name="T73" fmla="*/ 74 h 445"/>
                <a:gd name="T74" fmla="*/ 1404 w 5760"/>
                <a:gd name="T75" fmla="*/ 50 h 445"/>
                <a:gd name="T76" fmla="*/ 1350 w 5760"/>
                <a:gd name="T77" fmla="*/ 44 h 445"/>
                <a:gd name="T78" fmla="*/ 1284 w 5760"/>
                <a:gd name="T79" fmla="*/ 55 h 445"/>
                <a:gd name="T80" fmla="*/ 1116 w 5760"/>
                <a:gd name="T81" fmla="*/ 83 h 445"/>
                <a:gd name="T82" fmla="*/ 948 w 5760"/>
                <a:gd name="T83" fmla="*/ 119 h 445"/>
                <a:gd name="T84" fmla="*/ 708 w 5760"/>
                <a:gd name="T85" fmla="*/ 114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8 h 445"/>
                <a:gd name="T100" fmla="*/ 90 w 5760"/>
                <a:gd name="T101" fmla="*/ 88 h 445"/>
                <a:gd name="T102" fmla="*/ 0 w 5760"/>
                <a:gd name="T103" fmla="*/ 74 h 445"/>
                <a:gd name="T104" fmla="*/ 5688 w 5760"/>
                <a:gd name="T105" fmla="*/ 373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l-PL" sz="1800"/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A1844378-DAFA-45BB-BADB-85F9CE321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21 w 5770"/>
                <a:gd name="T1" fmla="*/ 42 h 174"/>
                <a:gd name="T2" fmla="*/ 4723 w 5770"/>
                <a:gd name="T3" fmla="*/ 85 h 174"/>
                <a:gd name="T4" fmla="*/ 4592 w 5770"/>
                <a:gd name="T5" fmla="*/ 67 h 174"/>
                <a:gd name="T6" fmla="*/ 4550 w 5770"/>
                <a:gd name="T7" fmla="*/ 29 h 174"/>
                <a:gd name="T8" fmla="*/ 4430 w 5770"/>
                <a:gd name="T9" fmla="*/ 29 h 174"/>
                <a:gd name="T10" fmla="*/ 4138 w 5770"/>
                <a:gd name="T11" fmla="*/ 73 h 174"/>
                <a:gd name="T12" fmla="*/ 3767 w 5770"/>
                <a:gd name="T13" fmla="*/ 79 h 174"/>
                <a:gd name="T14" fmla="*/ 3569 w 5770"/>
                <a:gd name="T15" fmla="*/ 48 h 174"/>
                <a:gd name="T16" fmla="*/ 3462 w 5770"/>
                <a:gd name="T17" fmla="*/ 36 h 174"/>
                <a:gd name="T18" fmla="*/ 3288 w 5770"/>
                <a:gd name="T19" fmla="*/ 67 h 174"/>
                <a:gd name="T20" fmla="*/ 2822 w 5770"/>
                <a:gd name="T21" fmla="*/ 100 h 174"/>
                <a:gd name="T22" fmla="*/ 2679 w 5770"/>
                <a:gd name="T23" fmla="*/ 67 h 174"/>
                <a:gd name="T24" fmla="*/ 2595 w 5770"/>
                <a:gd name="T25" fmla="*/ 64 h 174"/>
                <a:gd name="T26" fmla="*/ 2392 w 5770"/>
                <a:gd name="T27" fmla="*/ 85 h 174"/>
                <a:gd name="T28" fmla="*/ 2254 w 5770"/>
                <a:gd name="T29" fmla="*/ 60 h 174"/>
                <a:gd name="T30" fmla="*/ 2127 w 5770"/>
                <a:gd name="T31" fmla="*/ 29 h 174"/>
                <a:gd name="T32" fmla="*/ 1923 w 5770"/>
                <a:gd name="T33" fmla="*/ 79 h 174"/>
                <a:gd name="T34" fmla="*/ 1501 w 5770"/>
                <a:gd name="T35" fmla="*/ 70 h 174"/>
                <a:gd name="T36" fmla="*/ 1405 w 5770"/>
                <a:gd name="T37" fmla="*/ 36 h 174"/>
                <a:gd name="T38" fmla="*/ 1309 w 5770"/>
                <a:gd name="T39" fmla="*/ 36 h 174"/>
                <a:gd name="T40" fmla="*/ 1034 w 5770"/>
                <a:gd name="T41" fmla="*/ 100 h 174"/>
                <a:gd name="T42" fmla="*/ 652 w 5770"/>
                <a:gd name="T43" fmla="*/ 100 h 174"/>
                <a:gd name="T44" fmla="*/ 442 w 5770"/>
                <a:gd name="T45" fmla="*/ 42 h 174"/>
                <a:gd name="T46" fmla="*/ 377 w 5770"/>
                <a:gd name="T47" fmla="*/ 29 h 174"/>
                <a:gd name="T48" fmla="*/ 305 w 5770"/>
                <a:gd name="T49" fmla="*/ 73 h 174"/>
                <a:gd name="T50" fmla="*/ 144 w 5770"/>
                <a:gd name="T51" fmla="*/ 90 h 174"/>
                <a:gd name="T52" fmla="*/ 0 w 5770"/>
                <a:gd name="T53" fmla="*/ 67 h 174"/>
                <a:gd name="T54" fmla="*/ 167 w 5770"/>
                <a:gd name="T55" fmla="*/ 79 h 174"/>
                <a:gd name="T56" fmla="*/ 323 w 5770"/>
                <a:gd name="T57" fmla="*/ 60 h 174"/>
                <a:gd name="T58" fmla="*/ 383 w 5770"/>
                <a:gd name="T59" fmla="*/ 24 h 174"/>
                <a:gd name="T60" fmla="*/ 460 w 5770"/>
                <a:gd name="T61" fmla="*/ 36 h 174"/>
                <a:gd name="T62" fmla="*/ 706 w 5770"/>
                <a:gd name="T63" fmla="*/ 96 h 174"/>
                <a:gd name="T64" fmla="*/ 1076 w 5770"/>
                <a:gd name="T65" fmla="*/ 79 h 174"/>
                <a:gd name="T66" fmla="*/ 1321 w 5770"/>
                <a:gd name="T67" fmla="*/ 29 h 174"/>
                <a:gd name="T68" fmla="*/ 1417 w 5770"/>
                <a:gd name="T69" fmla="*/ 29 h 174"/>
                <a:gd name="T70" fmla="*/ 1537 w 5770"/>
                <a:gd name="T71" fmla="*/ 64 h 174"/>
                <a:gd name="T72" fmla="*/ 1947 w 5770"/>
                <a:gd name="T73" fmla="*/ 67 h 174"/>
                <a:gd name="T74" fmla="*/ 2211 w 5770"/>
                <a:gd name="T75" fmla="*/ 3 h 174"/>
                <a:gd name="T76" fmla="*/ 2326 w 5770"/>
                <a:gd name="T77" fmla="*/ 70 h 174"/>
                <a:gd name="T78" fmla="*/ 2535 w 5770"/>
                <a:gd name="T79" fmla="*/ 67 h 174"/>
                <a:gd name="T80" fmla="*/ 2691 w 5770"/>
                <a:gd name="T81" fmla="*/ 24 h 174"/>
                <a:gd name="T82" fmla="*/ 2768 w 5770"/>
                <a:gd name="T83" fmla="*/ 85 h 174"/>
                <a:gd name="T84" fmla="*/ 3079 w 5770"/>
                <a:gd name="T85" fmla="*/ 70 h 174"/>
                <a:gd name="T86" fmla="*/ 3438 w 5770"/>
                <a:gd name="T87" fmla="*/ 29 h 174"/>
                <a:gd name="T88" fmla="*/ 3534 w 5770"/>
                <a:gd name="T89" fmla="*/ 29 h 174"/>
                <a:gd name="T90" fmla="*/ 3683 w 5770"/>
                <a:gd name="T91" fmla="*/ 64 h 174"/>
                <a:gd name="T92" fmla="*/ 4030 w 5770"/>
                <a:gd name="T93" fmla="*/ 70 h 174"/>
                <a:gd name="T94" fmla="*/ 4371 w 5770"/>
                <a:gd name="T95" fmla="*/ 29 h 174"/>
                <a:gd name="T96" fmla="*/ 4526 w 5770"/>
                <a:gd name="T97" fmla="*/ 6 h 174"/>
                <a:gd name="T98" fmla="*/ 4580 w 5770"/>
                <a:gd name="T99" fmla="*/ 36 h 174"/>
                <a:gd name="T100" fmla="*/ 4676 w 5770"/>
                <a:gd name="T101" fmla="*/ 73 h 174"/>
                <a:gd name="T102" fmla="*/ 4855 w 5770"/>
                <a:gd name="T103" fmla="*/ 60 h 174"/>
                <a:gd name="T104" fmla="*/ 5046 w 5770"/>
                <a:gd name="T105" fmla="*/ 14 h 174"/>
                <a:gd name="T106" fmla="*/ 5208 w 5770"/>
                <a:gd name="T107" fmla="*/ 9 h 174"/>
                <a:gd name="T108" fmla="*/ 5381 w 5770"/>
                <a:gd name="T109" fmla="*/ 29 h 174"/>
                <a:gd name="T110" fmla="*/ 5393 w 5770"/>
                <a:gd name="T111" fmla="*/ 48 h 174"/>
                <a:gd name="T112" fmla="*/ 5584 w 5770"/>
                <a:gd name="T113" fmla="*/ 64 h 174"/>
                <a:gd name="T114" fmla="*/ 5638 w 5770"/>
                <a:gd name="T115" fmla="*/ 70 h 174"/>
                <a:gd name="T116" fmla="*/ 5405 w 5770"/>
                <a:gd name="T117" fmla="*/ 64 h 174"/>
                <a:gd name="T118" fmla="*/ 5381 w 5770"/>
                <a:gd name="T119" fmla="*/ 36 h 174"/>
                <a:gd name="T120" fmla="*/ 5321 w 5770"/>
                <a:gd name="T121" fmla="*/ 29 h 174"/>
                <a:gd name="T122" fmla="*/ 5147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l-PL" sz="1800"/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B304DEE8-3C5C-4C4C-A7AE-71CF7BBC2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45685C18-26FD-4D21-8297-BEAC65FB5D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E3E4A604-04FF-4D3B-8B72-09EAF1D299E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AC96216B-A073-4E57-A49A-012837A8B5D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D93CEA36-EE79-44EA-A87E-2E78B416FE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A40E9F70-ED24-49E8-9CD9-4B197054E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86663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>
            <a:extLst>
              <a:ext uri="{FF2B5EF4-FFF2-40B4-BE49-F238E27FC236}">
                <a16:creationId xmlns:a16="http://schemas.microsoft.com/office/drawing/2014/main" id="{01BF2955-C02C-4CD1-81EC-7AC65CE60FA5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3080" name="Rectangle 2">
              <a:extLst>
                <a:ext uri="{FF2B5EF4-FFF2-40B4-BE49-F238E27FC236}">
                  <a16:creationId xmlns:a16="http://schemas.microsoft.com/office/drawing/2014/main" id="{AD92A43D-6D84-44DD-98AE-28DBCE23B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1" name="Rectangle 3">
              <a:extLst>
                <a:ext uri="{FF2B5EF4-FFF2-40B4-BE49-F238E27FC236}">
                  <a16:creationId xmlns:a16="http://schemas.microsoft.com/office/drawing/2014/main" id="{72231BE5-7C8E-43DB-8752-BE9B6E4F5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2" name="Rectangle 4">
              <a:extLst>
                <a:ext uri="{FF2B5EF4-FFF2-40B4-BE49-F238E27FC236}">
                  <a16:creationId xmlns:a16="http://schemas.microsoft.com/office/drawing/2014/main" id="{3F5A3F5A-3724-4F4F-B6BF-5466459C9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3" name="Rectangle 5">
              <a:extLst>
                <a:ext uri="{FF2B5EF4-FFF2-40B4-BE49-F238E27FC236}">
                  <a16:creationId xmlns:a16="http://schemas.microsoft.com/office/drawing/2014/main" id="{62C0EA76-C722-49C7-9E78-442AFFA01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4" name="Rectangle 6">
              <a:extLst>
                <a:ext uri="{FF2B5EF4-FFF2-40B4-BE49-F238E27FC236}">
                  <a16:creationId xmlns:a16="http://schemas.microsoft.com/office/drawing/2014/main" id="{1729BFA7-80FC-445F-A01B-01E187D08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5" name="Rectangle 7">
              <a:extLst>
                <a:ext uri="{FF2B5EF4-FFF2-40B4-BE49-F238E27FC236}">
                  <a16:creationId xmlns:a16="http://schemas.microsoft.com/office/drawing/2014/main" id="{2840AD45-A65D-44C8-9723-A43D79C65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6" name="Rectangle 8">
              <a:extLst>
                <a:ext uri="{FF2B5EF4-FFF2-40B4-BE49-F238E27FC236}">
                  <a16:creationId xmlns:a16="http://schemas.microsoft.com/office/drawing/2014/main" id="{0C635829-FCBD-4A2D-BF69-298EE33BA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7" name="Rectangle 9">
              <a:extLst>
                <a:ext uri="{FF2B5EF4-FFF2-40B4-BE49-F238E27FC236}">
                  <a16:creationId xmlns:a16="http://schemas.microsoft.com/office/drawing/2014/main" id="{B944689C-A007-49F4-B4ED-C711A3FAC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8" name="Rectangle 10">
              <a:extLst>
                <a:ext uri="{FF2B5EF4-FFF2-40B4-BE49-F238E27FC236}">
                  <a16:creationId xmlns:a16="http://schemas.microsoft.com/office/drawing/2014/main" id="{98562535-7F6F-4925-ADBD-6458E38F8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F5C9CF01-3554-4863-81FE-DE73111BE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F79374E5-3406-47E2-B98D-096572F02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1" name="Rectangle 13">
              <a:extLst>
                <a:ext uri="{FF2B5EF4-FFF2-40B4-BE49-F238E27FC236}">
                  <a16:creationId xmlns:a16="http://schemas.microsoft.com/office/drawing/2014/main" id="{7DF51837-1AA6-4EA0-BF1D-A2F0AC5A6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2" name="Rectangle 14">
              <a:extLst>
                <a:ext uri="{FF2B5EF4-FFF2-40B4-BE49-F238E27FC236}">
                  <a16:creationId xmlns:a16="http://schemas.microsoft.com/office/drawing/2014/main" id="{EA8DE53F-7598-4BF9-9D8B-717795FC9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3" name="Rectangle 15">
              <a:extLst>
                <a:ext uri="{FF2B5EF4-FFF2-40B4-BE49-F238E27FC236}">
                  <a16:creationId xmlns:a16="http://schemas.microsoft.com/office/drawing/2014/main" id="{83D22DCB-EEC4-4578-A5FD-CA4C6655E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4" name="Rectangle 16">
              <a:extLst>
                <a:ext uri="{FF2B5EF4-FFF2-40B4-BE49-F238E27FC236}">
                  <a16:creationId xmlns:a16="http://schemas.microsoft.com/office/drawing/2014/main" id="{45D2B4F1-7FDA-4998-85D6-066A10131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5" name="Rectangle 17">
              <a:extLst>
                <a:ext uri="{FF2B5EF4-FFF2-40B4-BE49-F238E27FC236}">
                  <a16:creationId xmlns:a16="http://schemas.microsoft.com/office/drawing/2014/main" id="{F2FE7195-D8B9-4E5A-ACCE-F9CA55F2F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6" name="Rectangle 18">
              <a:extLst>
                <a:ext uri="{FF2B5EF4-FFF2-40B4-BE49-F238E27FC236}">
                  <a16:creationId xmlns:a16="http://schemas.microsoft.com/office/drawing/2014/main" id="{7DF3F140-A13B-40F4-A7DF-561B3025D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7" name="Rectangle 19">
              <a:extLst>
                <a:ext uri="{FF2B5EF4-FFF2-40B4-BE49-F238E27FC236}">
                  <a16:creationId xmlns:a16="http://schemas.microsoft.com/office/drawing/2014/main" id="{5503208A-B8FA-4198-9044-467C857E1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8" name="Rectangle 20">
              <a:extLst>
                <a:ext uri="{FF2B5EF4-FFF2-40B4-BE49-F238E27FC236}">
                  <a16:creationId xmlns:a16="http://schemas.microsoft.com/office/drawing/2014/main" id="{060BF046-7CDC-4599-B1AF-2A62F0353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9" name="Freeform 21">
              <a:extLst>
                <a:ext uri="{FF2B5EF4-FFF2-40B4-BE49-F238E27FC236}">
                  <a16:creationId xmlns:a16="http://schemas.microsoft.com/office/drawing/2014/main" id="{E754A966-3CB2-416D-A74B-77EB18204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5 w 5760"/>
                <a:gd name="T1" fmla="*/ 74 h 445"/>
                <a:gd name="T2" fmla="*/ 5433 w 5760"/>
                <a:gd name="T3" fmla="*/ 74 h 445"/>
                <a:gd name="T4" fmla="*/ 5379 w 5760"/>
                <a:gd name="T5" fmla="*/ 74 h 445"/>
                <a:gd name="T6" fmla="*/ 5373 w 5760"/>
                <a:gd name="T7" fmla="*/ 65 h 445"/>
                <a:gd name="T8" fmla="*/ 5367 w 5760"/>
                <a:gd name="T9" fmla="*/ 44 h 445"/>
                <a:gd name="T10" fmla="*/ 5339 w 5760"/>
                <a:gd name="T11" fmla="*/ 18 h 445"/>
                <a:gd name="T12" fmla="*/ 5257 w 5760"/>
                <a:gd name="T13" fmla="*/ 7 h 445"/>
                <a:gd name="T14" fmla="*/ 4976 w 5760"/>
                <a:gd name="T15" fmla="*/ 22 h 445"/>
                <a:gd name="T16" fmla="*/ 4911 w 5760"/>
                <a:gd name="T17" fmla="*/ 55 h 445"/>
                <a:gd name="T18" fmla="*/ 4786 w 5760"/>
                <a:gd name="T19" fmla="*/ 77 h 445"/>
                <a:gd name="T20" fmla="*/ 4690 w 5760"/>
                <a:gd name="T21" fmla="*/ 87 h 445"/>
                <a:gd name="T22" fmla="*/ 4612 w 5760"/>
                <a:gd name="T23" fmla="*/ 74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186 w 5760"/>
                <a:gd name="T31" fmla="*/ 74 h 445"/>
                <a:gd name="T32" fmla="*/ 3970 w 5760"/>
                <a:gd name="T33" fmla="*/ 77 h 445"/>
                <a:gd name="T34" fmla="*/ 3760 w 5760"/>
                <a:gd name="T35" fmla="*/ 77 h 445"/>
                <a:gd name="T36" fmla="*/ 3604 w 5760"/>
                <a:gd name="T37" fmla="*/ 74 h 445"/>
                <a:gd name="T38" fmla="*/ 3544 w 5760"/>
                <a:gd name="T39" fmla="*/ 50 h 445"/>
                <a:gd name="T40" fmla="*/ 3478 w 5760"/>
                <a:gd name="T41" fmla="*/ 44 h 445"/>
                <a:gd name="T42" fmla="*/ 3430 w 5760"/>
                <a:gd name="T43" fmla="*/ 55 h 445"/>
                <a:gd name="T44" fmla="*/ 3370 w 5760"/>
                <a:gd name="T45" fmla="*/ 74 h 445"/>
                <a:gd name="T46" fmla="*/ 2998 w 5760"/>
                <a:gd name="T47" fmla="*/ 87 h 445"/>
                <a:gd name="T48" fmla="*/ 2819 w 5760"/>
                <a:gd name="T49" fmla="*/ 103 h 445"/>
                <a:gd name="T50" fmla="*/ 2717 w 5760"/>
                <a:gd name="T51" fmla="*/ 92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74 h 445"/>
                <a:gd name="T58" fmla="*/ 2419 w 5760"/>
                <a:gd name="T59" fmla="*/ 84 h 445"/>
                <a:gd name="T60" fmla="*/ 2297 w 5760"/>
                <a:gd name="T61" fmla="*/ 74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77 h 445"/>
                <a:gd name="T70" fmla="*/ 1535 w 5760"/>
                <a:gd name="T71" fmla="*/ 74 h 445"/>
                <a:gd name="T72" fmla="*/ 1457 w 5760"/>
                <a:gd name="T73" fmla="*/ 74 h 445"/>
                <a:gd name="T74" fmla="*/ 1403 w 5760"/>
                <a:gd name="T75" fmla="*/ 50 h 445"/>
                <a:gd name="T76" fmla="*/ 1349 w 5760"/>
                <a:gd name="T77" fmla="*/ 44 h 445"/>
                <a:gd name="T78" fmla="*/ 1283 w 5760"/>
                <a:gd name="T79" fmla="*/ 55 h 445"/>
                <a:gd name="T80" fmla="*/ 1115 w 5760"/>
                <a:gd name="T81" fmla="*/ 82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7 h 445"/>
                <a:gd name="T100" fmla="*/ 90 w 5760"/>
                <a:gd name="T101" fmla="*/ 87 h 445"/>
                <a:gd name="T102" fmla="*/ 0 w 5760"/>
                <a:gd name="T103" fmla="*/ 74 h 445"/>
                <a:gd name="T104" fmla="*/ 5685 w 5760"/>
                <a:gd name="T105" fmla="*/ 370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  <p:sp>
          <p:nvSpPr>
            <p:cNvPr id="3100" name="Freeform 22">
              <a:extLst>
                <a:ext uri="{FF2B5EF4-FFF2-40B4-BE49-F238E27FC236}">
                  <a16:creationId xmlns:a16="http://schemas.microsoft.com/office/drawing/2014/main" id="{FE0F665E-894D-4771-B742-278CAB4E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18 w 5770"/>
                <a:gd name="T1" fmla="*/ 41 h 174"/>
                <a:gd name="T2" fmla="*/ 4721 w 5770"/>
                <a:gd name="T3" fmla="*/ 84 h 174"/>
                <a:gd name="T4" fmla="*/ 4590 w 5770"/>
                <a:gd name="T5" fmla="*/ 66 h 174"/>
                <a:gd name="T6" fmla="*/ 4548 w 5770"/>
                <a:gd name="T7" fmla="*/ 29 h 174"/>
                <a:gd name="T8" fmla="*/ 4428 w 5770"/>
                <a:gd name="T9" fmla="*/ 29 h 174"/>
                <a:gd name="T10" fmla="*/ 4136 w 5770"/>
                <a:gd name="T11" fmla="*/ 72 h 174"/>
                <a:gd name="T12" fmla="*/ 3765 w 5770"/>
                <a:gd name="T13" fmla="*/ 78 h 174"/>
                <a:gd name="T14" fmla="*/ 3567 w 5770"/>
                <a:gd name="T15" fmla="*/ 47 h 174"/>
                <a:gd name="T16" fmla="*/ 3460 w 5770"/>
                <a:gd name="T17" fmla="*/ 35 h 174"/>
                <a:gd name="T18" fmla="*/ 3286 w 5770"/>
                <a:gd name="T19" fmla="*/ 66 h 174"/>
                <a:gd name="T20" fmla="*/ 2821 w 5770"/>
                <a:gd name="T21" fmla="*/ 98 h 174"/>
                <a:gd name="T22" fmla="*/ 2678 w 5770"/>
                <a:gd name="T23" fmla="*/ 66 h 174"/>
                <a:gd name="T24" fmla="*/ 2594 w 5770"/>
                <a:gd name="T25" fmla="*/ 63 h 174"/>
                <a:gd name="T26" fmla="*/ 2391 w 5770"/>
                <a:gd name="T27" fmla="*/ 84 h 174"/>
                <a:gd name="T28" fmla="*/ 2253 w 5770"/>
                <a:gd name="T29" fmla="*/ 59 h 174"/>
                <a:gd name="T30" fmla="*/ 2126 w 5770"/>
                <a:gd name="T31" fmla="*/ 29 h 174"/>
                <a:gd name="T32" fmla="*/ 1922 w 5770"/>
                <a:gd name="T33" fmla="*/ 78 h 174"/>
                <a:gd name="T34" fmla="*/ 1500 w 5770"/>
                <a:gd name="T35" fmla="*/ 69 h 174"/>
                <a:gd name="T36" fmla="*/ 1404 w 5770"/>
                <a:gd name="T37" fmla="*/ 35 h 174"/>
                <a:gd name="T38" fmla="*/ 1308 w 5770"/>
                <a:gd name="T39" fmla="*/ 35 h 174"/>
                <a:gd name="T40" fmla="*/ 1033 w 5770"/>
                <a:gd name="T41" fmla="*/ 98 h 174"/>
                <a:gd name="T42" fmla="*/ 652 w 5770"/>
                <a:gd name="T43" fmla="*/ 98 h 174"/>
                <a:gd name="T44" fmla="*/ 442 w 5770"/>
                <a:gd name="T45" fmla="*/ 41 h 174"/>
                <a:gd name="T46" fmla="*/ 377 w 5770"/>
                <a:gd name="T47" fmla="*/ 29 h 174"/>
                <a:gd name="T48" fmla="*/ 305 w 5770"/>
                <a:gd name="T49" fmla="*/ 72 h 174"/>
                <a:gd name="T50" fmla="*/ 144 w 5770"/>
                <a:gd name="T51" fmla="*/ 88 h 174"/>
                <a:gd name="T52" fmla="*/ 0 w 5770"/>
                <a:gd name="T53" fmla="*/ 66 h 174"/>
                <a:gd name="T54" fmla="*/ 167 w 5770"/>
                <a:gd name="T55" fmla="*/ 78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35 h 174"/>
                <a:gd name="T62" fmla="*/ 706 w 5770"/>
                <a:gd name="T63" fmla="*/ 94 h 174"/>
                <a:gd name="T64" fmla="*/ 1075 w 5770"/>
                <a:gd name="T65" fmla="*/ 78 h 174"/>
                <a:gd name="T66" fmla="*/ 1320 w 5770"/>
                <a:gd name="T67" fmla="*/ 29 h 174"/>
                <a:gd name="T68" fmla="*/ 1416 w 5770"/>
                <a:gd name="T69" fmla="*/ 29 h 174"/>
                <a:gd name="T70" fmla="*/ 1536 w 5770"/>
                <a:gd name="T71" fmla="*/ 63 h 174"/>
                <a:gd name="T72" fmla="*/ 1946 w 5770"/>
                <a:gd name="T73" fmla="*/ 66 h 174"/>
                <a:gd name="T74" fmla="*/ 2210 w 5770"/>
                <a:gd name="T75" fmla="*/ 3 h 174"/>
                <a:gd name="T76" fmla="*/ 2325 w 5770"/>
                <a:gd name="T77" fmla="*/ 69 h 174"/>
                <a:gd name="T78" fmla="*/ 2534 w 5770"/>
                <a:gd name="T79" fmla="*/ 66 h 174"/>
                <a:gd name="T80" fmla="*/ 2690 w 5770"/>
                <a:gd name="T81" fmla="*/ 24 h 174"/>
                <a:gd name="T82" fmla="*/ 2767 w 5770"/>
                <a:gd name="T83" fmla="*/ 84 h 174"/>
                <a:gd name="T84" fmla="*/ 3077 w 5770"/>
                <a:gd name="T85" fmla="*/ 69 h 174"/>
                <a:gd name="T86" fmla="*/ 3436 w 5770"/>
                <a:gd name="T87" fmla="*/ 29 h 174"/>
                <a:gd name="T88" fmla="*/ 3532 w 5770"/>
                <a:gd name="T89" fmla="*/ 29 h 174"/>
                <a:gd name="T90" fmla="*/ 3681 w 5770"/>
                <a:gd name="T91" fmla="*/ 63 h 174"/>
                <a:gd name="T92" fmla="*/ 4028 w 5770"/>
                <a:gd name="T93" fmla="*/ 69 h 174"/>
                <a:gd name="T94" fmla="*/ 4369 w 5770"/>
                <a:gd name="T95" fmla="*/ 29 h 174"/>
                <a:gd name="T96" fmla="*/ 4524 w 5770"/>
                <a:gd name="T97" fmla="*/ 6 h 174"/>
                <a:gd name="T98" fmla="*/ 4578 w 5770"/>
                <a:gd name="T99" fmla="*/ 35 h 174"/>
                <a:gd name="T100" fmla="*/ 4674 w 5770"/>
                <a:gd name="T101" fmla="*/ 72 h 174"/>
                <a:gd name="T102" fmla="*/ 4852 w 5770"/>
                <a:gd name="T103" fmla="*/ 59 h 174"/>
                <a:gd name="T104" fmla="*/ 5043 w 5770"/>
                <a:gd name="T105" fmla="*/ 14 h 174"/>
                <a:gd name="T106" fmla="*/ 5205 w 5770"/>
                <a:gd name="T107" fmla="*/ 9 h 174"/>
                <a:gd name="T108" fmla="*/ 5378 w 5770"/>
                <a:gd name="T109" fmla="*/ 29 h 174"/>
                <a:gd name="T110" fmla="*/ 5390 w 5770"/>
                <a:gd name="T111" fmla="*/ 47 h 174"/>
                <a:gd name="T112" fmla="*/ 5581 w 5770"/>
                <a:gd name="T113" fmla="*/ 63 h 174"/>
                <a:gd name="T114" fmla="*/ 5635 w 5770"/>
                <a:gd name="T115" fmla="*/ 69 h 174"/>
                <a:gd name="T116" fmla="*/ 5402 w 5770"/>
                <a:gd name="T117" fmla="*/ 63 h 174"/>
                <a:gd name="T118" fmla="*/ 5378 w 5770"/>
                <a:gd name="T119" fmla="*/ 35 h 174"/>
                <a:gd name="T120" fmla="*/ 5318 w 5770"/>
                <a:gd name="T121" fmla="*/ 29 h 174"/>
                <a:gd name="T122" fmla="*/ 5144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B9D67A51-5C6D-4241-AA80-EAA7BD958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339"/>
            <a:ext cx="10966451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DECF169B-7A2C-456C-BCB9-32D41E9E7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66451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779A6284-CFE4-485D-9409-726052C7595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4E2EC746-3D6F-4B4E-A3BF-3B147B64F0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E5DA48-B411-4952-BE00-2B7D6B9A745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029EE6BF-FAD5-47D5-8A44-404BFDC19A9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0"/>
            <a:ext cx="2838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56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5BB83D98-C60B-47FD-987D-274C8BDAB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7772400" cy="33337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2800" dirty="0"/>
              <a:t>Prawo rzymskie – ochrona praw prywatnych 2</a:t>
            </a:r>
            <a:endParaRPr lang="pl-PL" sz="2800" i="1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5A5D600-4CD8-48E1-BE94-532FB7DE7BB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57175" y="752475"/>
            <a:ext cx="12087225" cy="6105526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latin typeface="Arial" panose="020B0604020202020204" pitchFamily="34" charset="0"/>
              </a:rPr>
              <a:t>Katedra Prawa Cywilnego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2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Konsultacje:</a:t>
            </a:r>
            <a:r>
              <a:rPr lang="pl-PL" sz="2200" dirty="0">
                <a:latin typeface="Arial" panose="020B0604020202020204" pitchFamily="34" charset="0"/>
              </a:rPr>
              <a:t> wtorek, godz. 16.30-18.00 (MS </a:t>
            </a:r>
            <a:r>
              <a:rPr lang="pl-PL" sz="2200" dirty="0" err="1">
                <a:latin typeface="Arial" panose="020B0604020202020204" pitchFamily="34" charset="0"/>
              </a:rPr>
              <a:t>Teams</a:t>
            </a:r>
            <a:r>
              <a:rPr lang="pl-PL" sz="2200" dirty="0"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2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Kontakt</a:t>
            </a:r>
            <a:r>
              <a:rPr lang="pl-PL" sz="2200" dirty="0">
                <a:latin typeface="Arial" panose="020B0604020202020204" pitchFamily="34" charset="0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200" dirty="0">
                <a:latin typeface="Arial" panose="020B0604020202020204" pitchFamily="34" charset="0"/>
              </a:rPr>
              <a:t>E-mail: </a:t>
            </a:r>
            <a:r>
              <a:rPr lang="it-IT" sz="2200" dirty="0">
                <a:latin typeface="Arial" panose="020B0604020202020204" pitchFamily="34" charset="0"/>
                <a:hlinkClick r:id="rId3"/>
              </a:rPr>
              <a:t>jacek.wiewiorowski@prawo.ug.edu.pl</a:t>
            </a:r>
            <a:endParaRPr lang="pl-PL" sz="22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200" dirty="0">
                <a:latin typeface="Arial" panose="020B0604020202020204" pitchFamily="34" charset="0"/>
              </a:rPr>
              <a:t>Telefon: +48 58 523 29 50</a:t>
            </a:r>
            <a:endParaRPr lang="pl-PL" sz="22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latin typeface="Arial" panose="020B0604020202020204" pitchFamily="34" charset="0"/>
              </a:rPr>
              <a:t>Pokój  4039 </a:t>
            </a:r>
            <a:r>
              <a:rPr lang="pl-PL" sz="2200" dirty="0" err="1">
                <a:latin typeface="Arial" panose="020B0604020202020204" pitchFamily="34" charset="0"/>
              </a:rPr>
              <a:t>WPiA</a:t>
            </a:r>
            <a:r>
              <a:rPr lang="pl-PL" sz="2200" dirty="0">
                <a:latin typeface="Arial" panose="020B0604020202020204" pitchFamily="34" charset="0"/>
              </a:rPr>
              <a:t> UG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2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Strona Zakładu Prawa Rzymskiego</a:t>
            </a:r>
            <a:r>
              <a:rPr lang="pl-PL" sz="2200" dirty="0">
                <a:latin typeface="Arial" panose="020B0604020202020204" pitchFamily="34" charset="0"/>
              </a:rPr>
              <a:t>:  http://www.praworzymskie.ug.edu.pl/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2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Dalsze informacje</a:t>
            </a:r>
            <a:r>
              <a:rPr lang="pl-PL" sz="2200" dirty="0">
                <a:latin typeface="Arial" panose="020B0604020202020204" pitchFamily="34" charset="0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200" dirty="0">
                <a:latin typeface="Arial" panose="020B0604020202020204" pitchFamily="34" charset="0"/>
              </a:rPr>
              <a:t>http://prawo.ug.edu.pl/pracownik/59485/jacek_wiewiorowski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-258618"/>
            <a:ext cx="12118109" cy="6055411"/>
          </a:xfrm>
        </p:spPr>
        <p:txBody>
          <a:bodyPr/>
          <a:lstStyle/>
          <a:p>
            <a:pPr marL="0" indent="0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Trzy fazy kształtowania procesu rzymskiego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/>
            <a:r>
              <a:rPr lang="pl-PL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LEGISACKYJNY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Comitia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populi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Romani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(później też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concilia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plebis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plebiscita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287 p.n.e.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Hortensia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l-PL" sz="21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(przedmiot suwerennej władzy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cives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Romanus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następowała konsumpcja skargi</a:t>
            </a:r>
          </a:p>
          <a:p>
            <a:pPr marL="285750" indent="-285750">
              <a:buFontTx/>
              <a:buChar char="-"/>
            </a:pP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personam -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konsumpcja uprawnienia procesowego i konsumpcja roszczenia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bis in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idem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pl-PL" sz="21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przymus wdania się w spór</a:t>
            </a:r>
          </a:p>
          <a:p>
            <a:pPr marL="285750" indent="-285750">
              <a:buFontTx/>
              <a:buChar char="-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Aebutia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[a.149-125? p.n.e.] równolegle z dopuszczeniem </a:t>
            </a:r>
            <a:r>
              <a:rPr lang="pl-PL" sz="2100" dirty="0" err="1">
                <a:latin typeface="Arial" panose="020B0604020202020204" pitchFamily="34" charset="0"/>
                <a:cs typeface="Arial" panose="020B0604020202020204" pitchFamily="34" charset="0"/>
              </a:rPr>
              <a:t>formularnego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17 r. p.n.e. – tylko sąd </a:t>
            </a:r>
            <a:r>
              <a:rPr lang="pl-PL" sz="2100" dirty="0" err="1">
                <a:latin typeface="Arial" panose="020B0604020202020204" pitchFamily="34" charset="0"/>
                <a:cs typeface="Arial" panose="020B0604020202020204" pitchFamily="34" charset="0"/>
              </a:rPr>
              <a:t>centumwiralny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(wysoka wartość przedmiotu sporu) oraz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damnum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infectum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(stąd popularność </a:t>
            </a:r>
            <a:r>
              <a:rPr lang="pl-PL" sz="2100" dirty="0" err="1">
                <a:latin typeface="Arial" panose="020B0604020202020204" pitchFamily="34" charset="0"/>
                <a:cs typeface="Arial" panose="020B0604020202020204" pitchFamily="34" charset="0"/>
              </a:rPr>
              <a:t>pozaprocesowych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cautio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damni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infecti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missio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in bona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/>
            <a:r>
              <a:rPr lang="pl-PL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FORMUŁKOWY (FORMULARNY)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– współwystępowanie z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cognitio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ordinem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korzenie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formalnie zniesiony C. 2.57.1. (a. 342)</a:t>
            </a:r>
          </a:p>
          <a:p>
            <a:pPr marL="0" indent="0"/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wykształcenie się podziału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skargi cywilne i pretorskie </a:t>
            </a:r>
            <a:r>
              <a:rPr lang="pl-PL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jak pretorskie środki ochrony </a:t>
            </a:r>
            <a:r>
              <a:rPr lang="pl-PL" sz="21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pozaprocesowej</a:t>
            </a:r>
            <a:r>
              <a:rPr lang="pl-PL" sz="21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były instrumentami rozwoju prawa</a:t>
            </a:r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); inne - </a:t>
            </a:r>
            <a:r>
              <a:rPr lang="fr-FR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 stricti iuris </a:t>
            </a:r>
            <a:r>
              <a:rPr lang="fr-FR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fr-FR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 bonae fidei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skargi odszkodowawcze (</a:t>
            </a:r>
            <a:r>
              <a:rPr lang="pl-PL" sz="21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reipersekutoryjne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karne (penalne) oraz mieszane</a:t>
            </a:r>
          </a:p>
          <a:p>
            <a:pPr marL="0" indent="0"/>
            <a:r>
              <a:rPr lang="pl-PL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KOGNITORYJNY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1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cognitio</a:t>
            </a:r>
            <a:r>
              <a:rPr lang="pl-PL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pl-PL" sz="21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ordinem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– początkowo fideikomisy, namiestnicy – schyłek Republiki; osobiste sądownictwo cesarza, prowincje –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iudex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ordinarius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iudex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extraordinarius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(delegowani) – hierarchia urzędów cesarskich (pojawienie się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apellatio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227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129309"/>
            <a:ext cx="11970327" cy="5998441"/>
          </a:xfrm>
        </p:spPr>
        <p:txBody>
          <a:bodyPr/>
          <a:lstStyle/>
          <a:p>
            <a:pPr marL="0" indent="0"/>
            <a:r>
              <a:rPr lang="pl-PL" sz="2200" b="1" dirty="0">
                <a:solidFill>
                  <a:srgbClr val="FFFF00"/>
                </a:solidFill>
              </a:rPr>
              <a:t>PROCES LEGISACKYJNY</a:t>
            </a:r>
            <a:r>
              <a:rPr lang="pl-PL" sz="2200" dirty="0"/>
              <a:t> (rekonstruowany dzięki </a:t>
            </a:r>
            <a:r>
              <a:rPr lang="pl-PL" sz="2200" i="1" dirty="0" err="1"/>
              <a:t>Institutiones</a:t>
            </a:r>
            <a:r>
              <a:rPr lang="pl-PL" sz="2200" i="1" dirty="0"/>
              <a:t> Gai</a:t>
            </a:r>
            <a:r>
              <a:rPr lang="pl-PL" sz="2200" dirty="0"/>
              <a:t> – ok 160 r.) – ścisła ustna recytacja formuł prawnych zawartych w ustawach oraz sformalizowane gesty</a:t>
            </a:r>
          </a:p>
          <a:p>
            <a:pPr marL="0" indent="0"/>
            <a:r>
              <a:rPr lang="pl-PL" sz="2200" b="1" u="sng" dirty="0">
                <a:solidFill>
                  <a:srgbClr val="FFFF00"/>
                </a:solidFill>
              </a:rPr>
              <a:t>zasądzenie mogło opiewać tylko na określoną wartość/ później sumę pieniężną (</a:t>
            </a:r>
            <a:r>
              <a:rPr lang="pl-PL" sz="2200" b="1" i="1" u="sng" dirty="0" err="1">
                <a:solidFill>
                  <a:srgbClr val="FFFF00"/>
                </a:solidFill>
              </a:rPr>
              <a:t>condemnatio</a:t>
            </a:r>
            <a:r>
              <a:rPr lang="pl-PL" sz="2200" b="1" i="1" u="sng" dirty="0">
                <a:solidFill>
                  <a:srgbClr val="FFFF00"/>
                </a:solidFill>
              </a:rPr>
              <a:t> </a:t>
            </a:r>
            <a:r>
              <a:rPr lang="pl-PL" sz="2200" b="1" i="1" u="sng" dirty="0" err="1">
                <a:solidFill>
                  <a:srgbClr val="FFFF00"/>
                </a:solidFill>
              </a:rPr>
              <a:t>pecuniaria</a:t>
            </a:r>
            <a:r>
              <a:rPr lang="pl-PL" sz="2200" b="1" u="sng" dirty="0">
                <a:solidFill>
                  <a:srgbClr val="FFFF00"/>
                </a:solidFill>
              </a:rPr>
              <a:t>) i stąd  niebezpieczeństwo </a:t>
            </a:r>
            <a:r>
              <a:rPr lang="pl-PL" sz="2200" b="1" i="1" u="sng" dirty="0" err="1">
                <a:solidFill>
                  <a:srgbClr val="FFFF00"/>
                </a:solidFill>
              </a:rPr>
              <a:t>pluris</a:t>
            </a:r>
            <a:r>
              <a:rPr lang="pl-PL" sz="2200" b="1" i="1" u="sng" dirty="0">
                <a:solidFill>
                  <a:srgbClr val="FFFF00"/>
                </a:solidFill>
              </a:rPr>
              <a:t> </a:t>
            </a:r>
            <a:r>
              <a:rPr lang="pl-PL" sz="2200" b="1" i="1" u="sng" dirty="0" err="1">
                <a:solidFill>
                  <a:srgbClr val="FFFF00"/>
                </a:solidFill>
              </a:rPr>
              <a:t>petitio</a:t>
            </a:r>
            <a:endParaRPr lang="pl-PL" sz="2200" b="1" i="1" dirty="0">
              <a:solidFill>
                <a:srgbClr val="FFFF00"/>
              </a:solidFill>
            </a:endParaRPr>
          </a:p>
          <a:p>
            <a:pPr marL="0" indent="0"/>
            <a:r>
              <a:rPr lang="pl-PL" sz="2200" b="1" dirty="0">
                <a:solidFill>
                  <a:srgbClr val="FFC000"/>
                </a:solidFill>
              </a:rPr>
              <a:t>Proces rozpoznawczy</a:t>
            </a:r>
            <a:endParaRPr lang="pl-PL" sz="2200" b="1" dirty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r>
              <a:rPr lang="pl-PL" sz="2200" b="1" i="1" dirty="0">
                <a:solidFill>
                  <a:schemeClr val="bg1"/>
                </a:solidFill>
              </a:rPr>
              <a:t>legis </a:t>
            </a:r>
            <a:r>
              <a:rPr lang="pl-PL" sz="2200" b="1" i="1" dirty="0" err="1">
                <a:solidFill>
                  <a:schemeClr val="bg1"/>
                </a:solidFill>
              </a:rPr>
              <a:t>actio</a:t>
            </a:r>
            <a:r>
              <a:rPr lang="pl-PL" sz="2200" b="1" i="1" dirty="0">
                <a:solidFill>
                  <a:schemeClr val="bg1"/>
                </a:solidFill>
              </a:rPr>
              <a:t> </a:t>
            </a:r>
            <a:r>
              <a:rPr lang="pl-PL" sz="2200" b="1" i="1" dirty="0" err="1"/>
              <a:t>sacramento</a:t>
            </a:r>
            <a:r>
              <a:rPr lang="pl-PL" sz="2200" b="1" i="1" dirty="0"/>
              <a:t> </a:t>
            </a:r>
            <a:r>
              <a:rPr lang="pl-PL" sz="2200" b="1" dirty="0"/>
              <a:t>- </a:t>
            </a:r>
            <a:r>
              <a:rPr lang="pl-PL" sz="2200" dirty="0"/>
              <a:t>skarga ogólna (</a:t>
            </a:r>
            <a:r>
              <a:rPr lang="pl-PL" sz="2200" i="1" dirty="0"/>
              <a:t>in rem </a:t>
            </a:r>
            <a:r>
              <a:rPr lang="pl-PL" sz="2200" dirty="0"/>
              <a:t>oraz </a:t>
            </a:r>
            <a:r>
              <a:rPr lang="pl-PL" sz="2200" i="1" dirty="0" err="1"/>
              <a:t>l.a.s</a:t>
            </a:r>
            <a:r>
              <a:rPr lang="pl-PL" sz="2200" dirty="0"/>
              <a:t> – zaprzeczenie) – wysokość </a:t>
            </a:r>
            <a:r>
              <a:rPr lang="pl-PL" sz="2200" i="1" dirty="0" err="1"/>
              <a:t>sacramentum</a:t>
            </a:r>
            <a:r>
              <a:rPr lang="pl-PL" sz="2200" dirty="0"/>
              <a:t> w zależności od wartości przedmiotu sporu </a:t>
            </a:r>
          </a:p>
          <a:p>
            <a:pPr marL="285750" indent="-285750">
              <a:buFontTx/>
              <a:buChar char="-"/>
            </a:pPr>
            <a:r>
              <a:rPr lang="pl-PL" sz="2200" b="1" i="1" dirty="0"/>
              <a:t>legis </a:t>
            </a:r>
            <a:r>
              <a:rPr lang="pl-PL" sz="2200" b="1" i="1" dirty="0" err="1"/>
              <a:t>actio</a:t>
            </a:r>
            <a:r>
              <a:rPr lang="pl-PL" sz="2200" b="1" i="1" dirty="0"/>
              <a:t> per </a:t>
            </a:r>
            <a:r>
              <a:rPr lang="pl-PL" sz="2200" b="1" i="1" dirty="0" err="1"/>
              <a:t>iudicis</a:t>
            </a:r>
            <a:r>
              <a:rPr lang="pl-PL" sz="2200" b="1" i="1" dirty="0"/>
              <a:t> </a:t>
            </a:r>
            <a:r>
              <a:rPr lang="pl-PL" sz="2200" b="1" i="1" dirty="0" err="1"/>
              <a:t>postulationem</a:t>
            </a:r>
            <a:r>
              <a:rPr lang="pl-PL" sz="2200" dirty="0"/>
              <a:t> – domaganie się arbitra w wypadku </a:t>
            </a:r>
            <a:r>
              <a:rPr lang="pl-PL" sz="2200" i="1" dirty="0" err="1"/>
              <a:t>sponsio</a:t>
            </a:r>
            <a:r>
              <a:rPr lang="pl-PL" sz="2200" i="1" dirty="0"/>
              <a:t> </a:t>
            </a:r>
            <a:r>
              <a:rPr lang="pl-PL" sz="2200" dirty="0"/>
              <a:t>oraz skarga działowa (nieruchomości - </a:t>
            </a:r>
            <a:r>
              <a:rPr lang="pl-PL" sz="2200" i="1" dirty="0"/>
              <a:t>legis </a:t>
            </a:r>
            <a:r>
              <a:rPr lang="pl-PL" sz="2200" i="1" dirty="0" err="1"/>
              <a:t>actio</a:t>
            </a:r>
            <a:r>
              <a:rPr lang="pl-PL" sz="2200" i="1" dirty="0"/>
              <a:t> per </a:t>
            </a:r>
            <a:r>
              <a:rPr lang="pl-PL" sz="2200" i="1" dirty="0" err="1"/>
              <a:t>arbitris</a:t>
            </a:r>
            <a:r>
              <a:rPr lang="pl-PL" sz="2200" i="1" dirty="0"/>
              <a:t> </a:t>
            </a:r>
            <a:r>
              <a:rPr lang="pl-PL" sz="2200" i="1" dirty="0" err="1"/>
              <a:t>postulationem</a:t>
            </a:r>
            <a:r>
              <a:rPr lang="pl-PL" sz="2200" dirty="0"/>
              <a:t>)</a:t>
            </a:r>
            <a:endParaRPr lang="pl-PL" sz="2200" i="1" dirty="0"/>
          </a:p>
          <a:p>
            <a:pPr marL="285750" indent="-285750">
              <a:buFontTx/>
              <a:buChar char="-"/>
            </a:pPr>
            <a:r>
              <a:rPr lang="pl-PL" sz="2200" b="1" i="1" dirty="0"/>
              <a:t>legis </a:t>
            </a:r>
            <a:r>
              <a:rPr lang="pl-PL" sz="2200" b="1" i="1" dirty="0" err="1"/>
              <a:t>actio</a:t>
            </a:r>
            <a:r>
              <a:rPr lang="pl-PL" sz="2200" b="1" i="1" dirty="0"/>
              <a:t> per </a:t>
            </a:r>
            <a:r>
              <a:rPr lang="pl-PL" sz="2200" b="1" i="1" dirty="0" err="1"/>
              <a:t>condictionem</a:t>
            </a:r>
            <a:r>
              <a:rPr lang="pl-PL" sz="2200" b="1" dirty="0"/>
              <a:t> </a:t>
            </a:r>
            <a:r>
              <a:rPr lang="pl-PL" sz="2200" dirty="0"/>
              <a:t>(III w. p.n.e.) - nie podawano podstawy prawnej, a rozpoznanie kwestii przez sędziego odraczano o 30 dni – </a:t>
            </a:r>
            <a:r>
              <a:rPr lang="pl-PL" sz="2200" i="1" dirty="0"/>
              <a:t>certa res, certa pecunia</a:t>
            </a:r>
          </a:p>
          <a:p>
            <a:pPr marL="285750" indent="-285750">
              <a:buFontTx/>
              <a:buChar char="-"/>
            </a:pPr>
            <a:endParaRPr lang="pl-PL" sz="2200" i="1" dirty="0"/>
          </a:p>
          <a:p>
            <a:pPr marL="0" indent="0"/>
            <a:r>
              <a:rPr lang="pl-PL" sz="2200" b="1" dirty="0">
                <a:solidFill>
                  <a:srgbClr val="FFC000"/>
                </a:solidFill>
              </a:rPr>
              <a:t>P</a:t>
            </a:r>
            <a:r>
              <a:rPr lang="pt-BR" sz="2200" b="1" dirty="0">
                <a:solidFill>
                  <a:srgbClr val="FFC000"/>
                </a:solidFill>
              </a:rPr>
              <a:t>ostępowani</a:t>
            </a:r>
            <a:r>
              <a:rPr lang="pl-PL" sz="2200" b="1" dirty="0">
                <a:solidFill>
                  <a:srgbClr val="FFC000"/>
                </a:solidFill>
              </a:rPr>
              <a:t>e</a:t>
            </a:r>
            <a:r>
              <a:rPr lang="pt-BR" sz="2200" b="1" dirty="0">
                <a:solidFill>
                  <a:srgbClr val="FFC000"/>
                </a:solidFill>
              </a:rPr>
              <a:t> egzekucyjne</a:t>
            </a:r>
            <a:r>
              <a:rPr lang="pl-PL" sz="2200" b="1" dirty="0">
                <a:solidFill>
                  <a:srgbClr val="FFC000"/>
                </a:solidFill>
              </a:rPr>
              <a:t> </a:t>
            </a:r>
            <a:r>
              <a:rPr lang="pl-PL" sz="2200" dirty="0">
                <a:solidFill>
                  <a:schemeClr val="bg1"/>
                </a:solidFill>
              </a:rPr>
              <a:t>– w rękach zwycięzcy procesowego</a:t>
            </a:r>
          </a:p>
          <a:p>
            <a:pPr marL="285750" indent="-285750">
              <a:buFontTx/>
              <a:buChar char="-"/>
            </a:pPr>
            <a:r>
              <a:rPr lang="pt-BR" sz="2200" b="1" i="1" dirty="0"/>
              <a:t>legis actio per manus iniectionem </a:t>
            </a:r>
            <a:r>
              <a:rPr lang="pl-PL" sz="2200" i="1" dirty="0"/>
              <a:t>– </a:t>
            </a:r>
            <a:r>
              <a:rPr lang="pl-PL" sz="2200" dirty="0"/>
              <a:t>pozasądowe ‚położenie ręki’, powtarzane przed pretorem</a:t>
            </a:r>
          </a:p>
          <a:p>
            <a:pPr marL="285750" indent="-285750">
              <a:buFontTx/>
              <a:buChar char="-"/>
            </a:pPr>
            <a:r>
              <a:rPr lang="pt-BR" sz="2200" b="1" i="1" dirty="0"/>
              <a:t>legis actio per pignoris capionem</a:t>
            </a:r>
            <a:r>
              <a:rPr lang="pl-PL" sz="2200" b="1" i="1" dirty="0"/>
              <a:t> </a:t>
            </a:r>
            <a:r>
              <a:rPr lang="pl-PL" sz="2200" dirty="0"/>
              <a:t>(zabieranie zastawu – </a:t>
            </a:r>
            <a:r>
              <a:rPr lang="pl-PL" sz="2200" i="1" dirty="0" err="1"/>
              <a:t>pignus</a:t>
            </a:r>
            <a:r>
              <a:rPr lang="pl-PL" sz="2200" dirty="0"/>
              <a:t>)</a:t>
            </a:r>
            <a:endParaRPr lang="pl-PL" sz="2200" i="1" dirty="0"/>
          </a:p>
          <a:p>
            <a:pPr marL="0" indent="0"/>
            <a:endParaRPr lang="pl-PL" sz="2200" dirty="0"/>
          </a:p>
          <a:p>
            <a:pPr marL="0" indent="0"/>
            <a:endParaRPr lang="pl-PL" sz="2200" b="1" dirty="0"/>
          </a:p>
          <a:p>
            <a:pPr marL="0" indent="0"/>
            <a:endParaRPr lang="pl-PL" sz="2200" b="1" dirty="0"/>
          </a:p>
          <a:p>
            <a:pPr marL="0" indent="0"/>
            <a:endParaRPr lang="pl-PL" sz="2200" b="1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9867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1" y="-184727"/>
            <a:ext cx="10968567" cy="6312477"/>
          </a:xfrm>
        </p:spPr>
        <p:txBody>
          <a:bodyPr/>
          <a:lstStyle/>
          <a:p>
            <a:pPr marL="0" indent="0"/>
            <a:endParaRPr lang="pl-PL" sz="2400" dirty="0"/>
          </a:p>
          <a:p>
            <a:pPr marL="0" indent="0"/>
            <a:r>
              <a:rPr lang="pl-PL" sz="2400" b="1" dirty="0"/>
              <a:t>Proces FORMUŁKOWY (FORMULARNY – </a:t>
            </a:r>
            <a:r>
              <a:rPr lang="pl-PL" sz="2400" b="1" i="1" dirty="0"/>
              <a:t>per </a:t>
            </a:r>
            <a:r>
              <a:rPr lang="pl-PL" sz="2400" b="1" i="1" dirty="0" err="1"/>
              <a:t>formulas</a:t>
            </a:r>
            <a:r>
              <a:rPr lang="pl-PL" sz="2400" b="1" dirty="0"/>
              <a:t>) - </a:t>
            </a:r>
            <a:r>
              <a:rPr lang="pl-PL" sz="2400" dirty="0"/>
              <a:t>formułę słowną zastąpiła formuła pisemna, zamykająca odformalizowane, ustne postępowanie w fazie </a:t>
            </a:r>
            <a:r>
              <a:rPr lang="pl-PL" sz="2400" i="1" dirty="0"/>
              <a:t>in iure</a:t>
            </a:r>
            <a:r>
              <a:rPr lang="pl-PL" sz="2400" dirty="0"/>
              <a:t> (obligatoryjna obecność stron) – uwaga: Italia – a prowincje?</a:t>
            </a:r>
          </a:p>
          <a:p>
            <a:pPr marL="0" indent="0"/>
            <a:r>
              <a:rPr lang="pl-PL" sz="2400" dirty="0"/>
              <a:t> </a:t>
            </a:r>
            <a:r>
              <a:rPr lang="pl-PL" sz="2400" dirty="0">
                <a:solidFill>
                  <a:srgbClr val="FFFF00"/>
                </a:solidFill>
              </a:rPr>
              <a:t>zasądzenie mogło opiewać na sumę pieniężną (</a:t>
            </a:r>
            <a:r>
              <a:rPr lang="pl-PL" sz="2400" i="1" dirty="0" err="1">
                <a:solidFill>
                  <a:srgbClr val="FFFF00"/>
                </a:solidFill>
              </a:rPr>
              <a:t>condemnatio</a:t>
            </a:r>
            <a:r>
              <a:rPr lang="pl-PL" sz="2400" i="1" dirty="0">
                <a:solidFill>
                  <a:srgbClr val="FFFF00"/>
                </a:solidFill>
              </a:rPr>
              <a:t> </a:t>
            </a:r>
            <a:r>
              <a:rPr lang="pl-PL" sz="2400" i="1" dirty="0" err="1">
                <a:solidFill>
                  <a:srgbClr val="FFFF00"/>
                </a:solidFill>
              </a:rPr>
              <a:t>pecuniaria</a:t>
            </a:r>
            <a:r>
              <a:rPr lang="pl-PL" sz="2400" dirty="0">
                <a:solidFill>
                  <a:srgbClr val="FFFF00"/>
                </a:solidFill>
              </a:rPr>
              <a:t>) – </a:t>
            </a:r>
            <a:r>
              <a:rPr lang="pl-PL" sz="2400" b="1" i="1" dirty="0" err="1">
                <a:solidFill>
                  <a:srgbClr val="FFFF00"/>
                </a:solidFill>
              </a:rPr>
              <a:t>taxatio</a:t>
            </a:r>
            <a:r>
              <a:rPr lang="pl-PL" sz="2400" b="1" dirty="0">
                <a:solidFill>
                  <a:srgbClr val="FFFF00"/>
                </a:solidFill>
              </a:rPr>
              <a:t> pretora</a:t>
            </a:r>
            <a:r>
              <a:rPr lang="pl-PL" sz="2400" dirty="0">
                <a:solidFill>
                  <a:srgbClr val="FFFF00"/>
                </a:solidFill>
              </a:rPr>
              <a:t>; niebezpieczeństwo </a:t>
            </a:r>
            <a:r>
              <a:rPr lang="pl-PL" sz="2400" b="1" i="1" dirty="0" err="1">
                <a:solidFill>
                  <a:srgbClr val="FFFF00"/>
                </a:solidFill>
              </a:rPr>
              <a:t>pluris</a:t>
            </a:r>
            <a:r>
              <a:rPr lang="pl-PL" sz="2400" b="1" i="1" dirty="0">
                <a:solidFill>
                  <a:srgbClr val="FFFF00"/>
                </a:solidFill>
              </a:rPr>
              <a:t> </a:t>
            </a:r>
            <a:r>
              <a:rPr lang="pl-PL" sz="2400" b="1" i="1" dirty="0" err="1">
                <a:solidFill>
                  <a:srgbClr val="FFFF00"/>
                </a:solidFill>
              </a:rPr>
              <a:t>petitio</a:t>
            </a:r>
            <a:endParaRPr lang="pl-PL" sz="2400" b="1" i="1" dirty="0">
              <a:solidFill>
                <a:srgbClr val="FFFF00"/>
              </a:solidFill>
            </a:endParaRPr>
          </a:p>
          <a:p>
            <a:pPr marL="0" indent="0"/>
            <a:endParaRPr lang="pl-PL" sz="2400" b="1" i="1" dirty="0">
              <a:solidFill>
                <a:srgbClr val="FFFF00"/>
              </a:solidFill>
            </a:endParaRPr>
          </a:p>
          <a:p>
            <a:pPr marL="0" indent="0"/>
            <a:r>
              <a:rPr lang="pl-PL" sz="2400" b="1" dirty="0">
                <a:solidFill>
                  <a:srgbClr val="FFFF00"/>
                </a:solidFill>
              </a:rPr>
              <a:t>Specjalizacja i pomnożenie formuł procesowych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funkcję ogólnej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sacramento</a:t>
            </a:r>
            <a:r>
              <a:rPr lang="pl-PL" sz="2400" i="1" dirty="0">
                <a:solidFill>
                  <a:schemeClr val="bg1"/>
                </a:solidFill>
              </a:rPr>
              <a:t> in rem</a:t>
            </a:r>
            <a:r>
              <a:rPr lang="pl-PL" sz="2400" dirty="0">
                <a:solidFill>
                  <a:schemeClr val="bg1"/>
                </a:solidFill>
              </a:rPr>
              <a:t> spełniały skargi </a:t>
            </a:r>
            <a:r>
              <a:rPr lang="pl-PL" sz="2400" i="1" dirty="0">
                <a:solidFill>
                  <a:schemeClr val="bg1"/>
                </a:solidFill>
              </a:rPr>
              <a:t>rei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, </a:t>
            </a:r>
            <a:r>
              <a:rPr lang="pl-PL" sz="2400" i="1" dirty="0" err="1">
                <a:solidFill>
                  <a:schemeClr val="bg1"/>
                </a:solidFill>
              </a:rPr>
              <a:t>hereditatis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petitio</a:t>
            </a:r>
            <a:r>
              <a:rPr lang="pl-PL" sz="2400" i="1" dirty="0">
                <a:solidFill>
                  <a:schemeClr val="bg1"/>
                </a:solidFill>
              </a:rPr>
              <a:t>,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ususfructus</a:t>
            </a:r>
            <a:r>
              <a:rPr lang="pl-PL" sz="2400" dirty="0">
                <a:solidFill>
                  <a:schemeClr val="bg1"/>
                </a:solidFill>
              </a:rPr>
              <a:t> i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servitutis</a:t>
            </a:r>
            <a:endParaRPr lang="pl-PL" sz="2400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pl-PL" sz="2400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funkcję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per </a:t>
            </a:r>
            <a:r>
              <a:rPr lang="pl-PL" sz="2400" i="1" dirty="0" err="1">
                <a:solidFill>
                  <a:schemeClr val="bg1"/>
                </a:solidFill>
              </a:rPr>
              <a:t>iudicis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arbitrive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postulationem</a:t>
            </a:r>
            <a:r>
              <a:rPr lang="pl-PL" sz="2400" dirty="0">
                <a:solidFill>
                  <a:schemeClr val="bg1"/>
                </a:solidFill>
              </a:rPr>
              <a:t> spełniały skargi działowe: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familiae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erciscundae</a:t>
            </a:r>
            <a:r>
              <a:rPr lang="pl-PL" sz="2400" dirty="0">
                <a:solidFill>
                  <a:schemeClr val="bg1"/>
                </a:solidFill>
              </a:rPr>
              <a:t> oraz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communi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dividundo</a:t>
            </a:r>
            <a:endParaRPr lang="pl-PL" sz="2400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pl-PL" sz="2400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funkcję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per </a:t>
            </a:r>
            <a:r>
              <a:rPr lang="pl-PL" sz="2400" i="1" dirty="0" err="1">
                <a:solidFill>
                  <a:schemeClr val="bg1"/>
                </a:solidFill>
              </a:rPr>
              <a:t>condictionem</a:t>
            </a:r>
            <a:r>
              <a:rPr lang="pl-PL" sz="2400" dirty="0">
                <a:solidFill>
                  <a:schemeClr val="bg1"/>
                </a:solidFill>
              </a:rPr>
              <a:t> – wnoszone nie tylko na podstawie stypulacji </a:t>
            </a:r>
            <a:r>
              <a:rPr lang="pl-PL" sz="2400" i="1" dirty="0" err="1">
                <a:solidFill>
                  <a:schemeClr val="bg1"/>
                </a:solidFill>
              </a:rPr>
              <a:t>condictio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certae</a:t>
            </a:r>
            <a:r>
              <a:rPr lang="pl-PL" sz="2400" i="1" dirty="0">
                <a:solidFill>
                  <a:schemeClr val="bg1"/>
                </a:solidFill>
              </a:rPr>
              <a:t> rei</a:t>
            </a:r>
            <a:r>
              <a:rPr lang="pl-PL" sz="2400" dirty="0">
                <a:solidFill>
                  <a:schemeClr val="bg1"/>
                </a:solidFill>
              </a:rPr>
              <a:t> i </a:t>
            </a:r>
            <a:r>
              <a:rPr lang="pl-PL" sz="2400" i="1" dirty="0">
                <a:solidFill>
                  <a:schemeClr val="bg1"/>
                </a:solidFill>
              </a:rPr>
              <a:t>conditio </a:t>
            </a:r>
            <a:r>
              <a:rPr lang="pl-PL" sz="2400" i="1" dirty="0" err="1">
                <a:solidFill>
                  <a:schemeClr val="bg1"/>
                </a:solidFill>
              </a:rPr>
              <a:t>certae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pecuniae</a:t>
            </a:r>
            <a:endParaRPr lang="pl-PL" sz="2400" dirty="0">
              <a:solidFill>
                <a:schemeClr val="bg1"/>
              </a:solidFill>
            </a:endParaRPr>
          </a:p>
          <a:p>
            <a:pPr marL="0" indent="0"/>
            <a:endParaRPr lang="pl-PL" sz="2400" b="1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3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-184727"/>
            <a:ext cx="11393441" cy="6312477"/>
          </a:xfrm>
        </p:spPr>
        <p:txBody>
          <a:bodyPr/>
          <a:lstStyle/>
          <a:p>
            <a:pPr marL="0" indent="0"/>
            <a:endParaRPr lang="pl-PL" sz="2400" dirty="0"/>
          </a:p>
          <a:p>
            <a:pPr marL="0" indent="0"/>
            <a:r>
              <a:rPr lang="pl-PL" sz="2400" b="1" dirty="0">
                <a:solidFill>
                  <a:srgbClr val="FFFF00"/>
                </a:solidFill>
              </a:rPr>
              <a:t>Budowa formuły/formułki procesowej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nominatio</a:t>
            </a:r>
            <a:r>
              <a:rPr lang="pl-PL" sz="2400" dirty="0">
                <a:solidFill>
                  <a:schemeClr val="bg1"/>
                </a:solidFill>
              </a:rPr>
              <a:t> - wyznaczała sędziego (np. </a:t>
            </a:r>
            <a:r>
              <a:rPr lang="pl-PL" sz="2400" i="1" dirty="0">
                <a:solidFill>
                  <a:schemeClr val="bg1"/>
                </a:solidFill>
              </a:rPr>
              <a:t>Titus </a:t>
            </a:r>
            <a:r>
              <a:rPr lang="pl-PL" sz="2400" i="1" dirty="0" err="1">
                <a:solidFill>
                  <a:schemeClr val="bg1"/>
                </a:solidFill>
              </a:rPr>
              <a:t>iudex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esto</a:t>
            </a:r>
            <a:r>
              <a:rPr lang="pl-PL" sz="240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intentio</a:t>
            </a:r>
            <a:r>
              <a:rPr lang="pl-PL" sz="2400" dirty="0">
                <a:solidFill>
                  <a:schemeClr val="bg1"/>
                </a:solidFill>
              </a:rPr>
              <a:t> – opisywała żądania powoda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demonstratio</a:t>
            </a:r>
            <a:r>
              <a:rPr lang="pl-PL" sz="2400" dirty="0">
                <a:solidFill>
                  <a:schemeClr val="bg1"/>
                </a:solidFill>
              </a:rPr>
              <a:t> - wskazywała sprawę, o którą toczył się spór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condemnatio</a:t>
            </a:r>
            <a:r>
              <a:rPr lang="pl-PL" sz="2400" dirty="0">
                <a:solidFill>
                  <a:schemeClr val="bg1"/>
                </a:solidFill>
              </a:rPr>
              <a:t> - udzielała sędziemu prywatnemu władzy zasądzenia lub uwolnienia pozwanego albo </a:t>
            </a:r>
            <a:r>
              <a:rPr lang="pl-PL" sz="2400" i="1" dirty="0" err="1">
                <a:solidFill>
                  <a:schemeClr val="bg1"/>
                </a:solidFill>
              </a:rPr>
              <a:t>adiudicatio</a:t>
            </a:r>
            <a:r>
              <a:rPr lang="pl-PL" sz="2400" dirty="0">
                <a:solidFill>
                  <a:schemeClr val="bg1"/>
                </a:solidFill>
              </a:rPr>
              <a:t> (pozwalała sędziemu przysądzić rzecz któremuś z uczestników sporu lub dokonania jej podziału między strony)</a:t>
            </a:r>
          </a:p>
          <a:p>
            <a:pPr marL="0" indent="0"/>
            <a:endParaRPr lang="pl-PL" sz="2400" dirty="0">
              <a:solidFill>
                <a:schemeClr val="bg1"/>
              </a:solidFill>
            </a:endParaRPr>
          </a:p>
          <a:p>
            <a:pPr marL="0" indent="0"/>
            <a:r>
              <a:rPr lang="pl-PL" sz="2400" dirty="0">
                <a:solidFill>
                  <a:srgbClr val="FFFF00"/>
                </a:solidFill>
              </a:rPr>
              <a:t>Nadzwyczajnymi elementami mogły być</a:t>
            </a:r>
            <a:r>
              <a:rPr lang="pl-PL" sz="2400" dirty="0">
                <a:solidFill>
                  <a:schemeClr val="bg1"/>
                </a:solidFill>
              </a:rPr>
              <a:t> :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praescriptio</a:t>
            </a:r>
            <a:r>
              <a:rPr lang="pl-PL" sz="2400" i="1" dirty="0">
                <a:solidFill>
                  <a:schemeClr val="bg1"/>
                </a:solidFill>
              </a:rPr>
              <a:t> pro </a:t>
            </a:r>
            <a:r>
              <a:rPr lang="pl-PL" sz="2400" i="1" dirty="0" err="1">
                <a:solidFill>
                  <a:schemeClr val="bg1"/>
                </a:solidFill>
              </a:rPr>
              <a:t>actore</a:t>
            </a:r>
            <a:r>
              <a:rPr lang="pl-PL" sz="2400" dirty="0">
                <a:solidFill>
                  <a:schemeClr val="bg1"/>
                </a:solidFill>
              </a:rPr>
              <a:t> - zastrzeżenie w interesie powoda – wprowadzana po </a:t>
            </a:r>
            <a:r>
              <a:rPr lang="pl-PL" sz="2400" i="1" dirty="0" err="1">
                <a:solidFill>
                  <a:schemeClr val="bg1"/>
                </a:solidFill>
              </a:rPr>
              <a:t>nominatio</a:t>
            </a:r>
            <a:endParaRPr lang="pl-PL" sz="2400" i="1" dirty="0">
              <a:solidFill>
                <a:schemeClr val="bg1"/>
              </a:solidFill>
            </a:endParaRPr>
          </a:p>
          <a:p>
            <a:pPr marL="0" indent="0"/>
            <a:r>
              <a:rPr lang="pl-PL" sz="2400" i="1" dirty="0" err="1">
                <a:solidFill>
                  <a:srgbClr val="FFC000"/>
                </a:solidFill>
              </a:rPr>
              <a:t>exceptio</a:t>
            </a:r>
            <a:r>
              <a:rPr lang="pl-PL" sz="2400" dirty="0">
                <a:solidFill>
                  <a:schemeClr val="bg1"/>
                </a:solidFill>
              </a:rPr>
              <a:t> - zastrzeżenie w interesie pozwanego  - peremptoryjne i dylatoryjne</a:t>
            </a:r>
            <a:endParaRPr lang="pl-PL" sz="2400" dirty="0">
              <a:solidFill>
                <a:srgbClr val="FFC000"/>
              </a:solidFill>
            </a:endParaRP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replicatio</a:t>
            </a:r>
            <a:r>
              <a:rPr lang="pl-PL" sz="2400" dirty="0">
                <a:solidFill>
                  <a:schemeClr val="bg1"/>
                </a:solidFill>
              </a:rPr>
              <a:t> - odpowiedź powoda na ekscepcję pozwanego, </a:t>
            </a:r>
            <a:r>
              <a:rPr lang="pl-PL" sz="2400" i="1" dirty="0" err="1">
                <a:solidFill>
                  <a:schemeClr val="bg1"/>
                </a:solidFill>
              </a:rPr>
              <a:t>duplicatio</a:t>
            </a:r>
            <a:r>
              <a:rPr lang="pl-PL" sz="2400" dirty="0">
                <a:solidFill>
                  <a:schemeClr val="bg1"/>
                </a:solidFill>
              </a:rPr>
              <a:t> - odpowiedź pozwanego na replikę powoda; ewentualnie </a:t>
            </a:r>
            <a:r>
              <a:rPr lang="pl-PL" sz="2400" i="1" dirty="0" err="1">
                <a:solidFill>
                  <a:schemeClr val="bg1"/>
                </a:solidFill>
              </a:rPr>
              <a:t>triplicatio</a:t>
            </a:r>
            <a:r>
              <a:rPr lang="pl-PL" sz="2400" dirty="0">
                <a:solidFill>
                  <a:schemeClr val="bg1"/>
                </a:solidFill>
              </a:rPr>
              <a:t> - odpowiedź powoda na duplikę pozwanego</a:t>
            </a:r>
          </a:p>
          <a:p>
            <a:pPr marL="0" indent="0"/>
            <a:endParaRPr lang="pl-PL" sz="2400" dirty="0">
              <a:solidFill>
                <a:schemeClr val="bg1"/>
              </a:solidFill>
            </a:endParaRPr>
          </a:p>
          <a:p>
            <a:pPr marL="0" indent="0"/>
            <a:endParaRPr lang="pl-PL" sz="2400" b="1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7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175491"/>
            <a:ext cx="11393441" cy="6548581"/>
          </a:xfrm>
        </p:spPr>
        <p:txBody>
          <a:bodyPr/>
          <a:lstStyle/>
          <a:p>
            <a:r>
              <a:rPr lang="pl-PL" sz="2400" b="1" dirty="0">
                <a:solidFill>
                  <a:srgbClr val="FFFF00"/>
                </a:solidFill>
              </a:rPr>
              <a:t>Przebieg postępowania: </a:t>
            </a:r>
          </a:p>
          <a:p>
            <a:pPr marL="0" indent="0"/>
            <a:r>
              <a:rPr lang="pl-PL" sz="2400" b="1" i="1" dirty="0">
                <a:solidFill>
                  <a:srgbClr val="FFFF00"/>
                </a:solidFill>
              </a:rPr>
              <a:t>IN IURE</a:t>
            </a:r>
            <a:r>
              <a:rPr lang="pl-PL" sz="2400" b="1" dirty="0">
                <a:solidFill>
                  <a:srgbClr val="FFFF00"/>
                </a:solidFill>
              </a:rPr>
              <a:t> </a:t>
            </a:r>
            <a:r>
              <a:rPr lang="pl-PL" sz="2400" i="1" dirty="0">
                <a:solidFill>
                  <a:schemeClr val="bg1"/>
                </a:solidFill>
              </a:rPr>
              <a:t>in </a:t>
            </a:r>
            <a:r>
              <a:rPr lang="pl-PL" sz="2400" i="1" dirty="0" err="1">
                <a:solidFill>
                  <a:schemeClr val="bg1"/>
                </a:solidFill>
              </a:rPr>
              <a:t>ius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vocatio</a:t>
            </a:r>
            <a:r>
              <a:rPr lang="pl-PL" sz="2400" i="1" dirty="0">
                <a:solidFill>
                  <a:schemeClr val="bg1"/>
                </a:solidFill>
              </a:rPr>
              <a:t> (</a:t>
            </a:r>
            <a:r>
              <a:rPr lang="pl-PL" sz="2400" i="1" dirty="0" err="1">
                <a:solidFill>
                  <a:schemeClr val="bg1"/>
                </a:solidFill>
              </a:rPr>
              <a:t>vadimonium</a:t>
            </a:r>
            <a:r>
              <a:rPr lang="pl-PL" sz="2400" i="1" dirty="0">
                <a:solidFill>
                  <a:schemeClr val="bg1"/>
                </a:solidFill>
              </a:rPr>
              <a:t>)</a:t>
            </a:r>
            <a:r>
              <a:rPr lang="pl-PL" sz="2400" dirty="0">
                <a:solidFill>
                  <a:schemeClr val="bg1"/>
                </a:solidFill>
              </a:rPr>
              <a:t>; </a:t>
            </a:r>
            <a:r>
              <a:rPr lang="pl-PL" sz="2400" i="1" dirty="0">
                <a:solidFill>
                  <a:schemeClr val="bg1"/>
                </a:solidFill>
              </a:rPr>
              <a:t>editio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; </a:t>
            </a:r>
            <a:r>
              <a:rPr lang="pl-PL" sz="2400" i="1" dirty="0" err="1">
                <a:solidFill>
                  <a:schemeClr val="bg1"/>
                </a:solidFill>
              </a:rPr>
              <a:t>postulatio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 (ewentualnie </a:t>
            </a:r>
            <a:r>
              <a:rPr lang="pl-PL" sz="2400" i="1" dirty="0" err="1">
                <a:solidFill>
                  <a:schemeClr val="bg1"/>
                </a:solidFill>
              </a:rPr>
              <a:t>denegatio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); </a:t>
            </a:r>
            <a:r>
              <a:rPr lang="pl-PL" sz="2400" i="1" dirty="0" err="1">
                <a:solidFill>
                  <a:schemeClr val="bg1"/>
                </a:solidFill>
              </a:rPr>
              <a:t>confessio</a:t>
            </a:r>
            <a:r>
              <a:rPr lang="pl-PL" sz="2400" i="1" dirty="0">
                <a:solidFill>
                  <a:schemeClr val="bg1"/>
                </a:solidFill>
              </a:rPr>
              <a:t> in iure</a:t>
            </a:r>
            <a:r>
              <a:rPr lang="pl-PL" sz="2400" dirty="0">
                <a:solidFill>
                  <a:schemeClr val="bg1"/>
                </a:solidFill>
              </a:rPr>
              <a:t> – w konsekwencji zawarcie </a:t>
            </a:r>
            <a:r>
              <a:rPr lang="pl-PL" sz="2400" i="1" dirty="0" err="1">
                <a:solidFill>
                  <a:schemeClr val="bg1"/>
                </a:solidFill>
              </a:rPr>
              <a:t>transactio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albo </a:t>
            </a:r>
            <a:r>
              <a:rPr lang="pl-PL" sz="2400" i="1" dirty="0" err="1">
                <a:solidFill>
                  <a:schemeClr val="bg1"/>
                </a:solidFill>
              </a:rPr>
              <a:t>iusiurandum</a:t>
            </a:r>
            <a:r>
              <a:rPr lang="pl-PL" sz="2400" i="1" dirty="0">
                <a:solidFill>
                  <a:schemeClr val="bg1"/>
                </a:solidFill>
              </a:rPr>
              <a:t> in iure </a:t>
            </a:r>
            <a:r>
              <a:rPr lang="pl-PL" sz="2400" dirty="0">
                <a:solidFill>
                  <a:schemeClr val="bg1"/>
                </a:solidFill>
              </a:rPr>
              <a:t>(przysięga); </a:t>
            </a:r>
            <a:r>
              <a:rPr lang="pl-PL" sz="2400" i="1" dirty="0" err="1">
                <a:solidFill>
                  <a:schemeClr val="bg1"/>
                </a:solidFill>
              </a:rPr>
              <a:t>indefensio</a:t>
            </a:r>
            <a:r>
              <a:rPr lang="pl-PL" sz="2400" dirty="0">
                <a:solidFill>
                  <a:schemeClr val="bg1"/>
                </a:solidFill>
              </a:rPr>
              <a:t> lub </a:t>
            </a:r>
            <a:r>
              <a:rPr lang="pl-PL" sz="2400" i="1" dirty="0" err="1">
                <a:solidFill>
                  <a:schemeClr val="bg1"/>
                </a:solidFill>
              </a:rPr>
              <a:t>negatio</a:t>
            </a:r>
            <a:r>
              <a:rPr lang="pl-PL" sz="2400" dirty="0">
                <a:solidFill>
                  <a:schemeClr val="bg1"/>
                </a:solidFill>
              </a:rPr>
              <a:t> lub </a:t>
            </a:r>
            <a:r>
              <a:rPr lang="pl-PL" sz="2400" i="1" dirty="0" err="1">
                <a:solidFill>
                  <a:schemeClr val="bg1"/>
                </a:solidFill>
              </a:rPr>
              <a:t>exceptio</a:t>
            </a:r>
            <a:r>
              <a:rPr lang="pl-PL" sz="2400" i="1" dirty="0">
                <a:solidFill>
                  <a:schemeClr val="bg1"/>
                </a:solidFill>
              </a:rPr>
              <a:t>; </a:t>
            </a:r>
            <a:r>
              <a:rPr lang="pl-PL" sz="2400" i="1" dirty="0" err="1">
                <a:solidFill>
                  <a:schemeClr val="bg1"/>
                </a:solidFill>
              </a:rPr>
              <a:t>litis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contestatio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(skutki – m.in. </a:t>
            </a:r>
            <a:r>
              <a:rPr lang="pl-PL" sz="2400" i="1" dirty="0" err="1">
                <a:solidFill>
                  <a:schemeClr val="bg1"/>
                </a:solidFill>
              </a:rPr>
              <a:t>ne</a:t>
            </a:r>
            <a:r>
              <a:rPr lang="pl-PL" sz="2400" i="1" dirty="0">
                <a:solidFill>
                  <a:schemeClr val="bg1"/>
                </a:solidFill>
              </a:rPr>
              <a:t> bis in </a:t>
            </a:r>
            <a:r>
              <a:rPr lang="pl-PL" sz="2400" i="1" dirty="0" err="1">
                <a:solidFill>
                  <a:schemeClr val="bg1"/>
                </a:solidFill>
              </a:rPr>
              <a:t>idem</a:t>
            </a:r>
            <a:r>
              <a:rPr lang="pl-PL" sz="2400" dirty="0">
                <a:solidFill>
                  <a:schemeClr val="bg1"/>
                </a:solidFill>
              </a:rPr>
              <a:t>)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</a:p>
          <a:p>
            <a:pPr marL="0" indent="0"/>
            <a:r>
              <a:rPr lang="pl-PL" sz="2400" b="1" i="1" dirty="0">
                <a:solidFill>
                  <a:srgbClr val="FFFF00"/>
                </a:solidFill>
              </a:rPr>
              <a:t>APUD IUDICEM </a:t>
            </a:r>
            <a:r>
              <a:rPr lang="pl-PL" sz="2400" dirty="0">
                <a:solidFill>
                  <a:schemeClr val="bg1"/>
                </a:solidFill>
              </a:rPr>
              <a:t>postępowanie dowodowe (swobodna ocena dowodów); obecność co najmniej jednej ze stron; </a:t>
            </a:r>
            <a:r>
              <a:rPr lang="pl-PL" sz="2400" i="1" dirty="0" err="1">
                <a:solidFill>
                  <a:schemeClr val="bg1"/>
                </a:solidFill>
              </a:rPr>
              <a:t>sententia</a:t>
            </a:r>
            <a:r>
              <a:rPr lang="pl-PL" sz="2400" dirty="0">
                <a:solidFill>
                  <a:schemeClr val="bg1"/>
                </a:solidFill>
              </a:rPr>
              <a:t> (nie podlegająca zmianie) i ewentualnie </a:t>
            </a:r>
            <a:r>
              <a:rPr lang="pl-PL" sz="2400" i="1" dirty="0" err="1">
                <a:solidFill>
                  <a:schemeClr val="bg1"/>
                </a:solidFill>
              </a:rPr>
              <a:t>obligatio</a:t>
            </a:r>
            <a:r>
              <a:rPr lang="pl-PL" sz="2400" i="1" dirty="0">
                <a:solidFill>
                  <a:schemeClr val="bg1"/>
                </a:solidFill>
              </a:rPr>
              <a:t> iudicata </a:t>
            </a:r>
            <a:r>
              <a:rPr lang="pl-PL" sz="2400" dirty="0">
                <a:solidFill>
                  <a:schemeClr val="bg1"/>
                </a:solidFill>
              </a:rPr>
              <a:t>(30. dni – pod sankcją </a:t>
            </a:r>
            <a:r>
              <a:rPr lang="pl-PL" sz="2400" i="1" dirty="0" err="1">
                <a:solidFill>
                  <a:schemeClr val="bg1"/>
                </a:solidFill>
              </a:rPr>
              <a:t>duplum</a:t>
            </a:r>
            <a:r>
              <a:rPr lang="pl-PL" sz="2400" dirty="0">
                <a:solidFill>
                  <a:schemeClr val="bg1"/>
                </a:solidFill>
              </a:rPr>
              <a:t>) – </a:t>
            </a:r>
            <a:r>
              <a:rPr lang="pl-PL" sz="2400" dirty="0" err="1">
                <a:solidFill>
                  <a:schemeClr val="bg1"/>
                </a:solidFill>
              </a:rPr>
              <a:t>formularny</a:t>
            </a:r>
            <a:r>
              <a:rPr lang="pl-PL" sz="2400" dirty="0">
                <a:solidFill>
                  <a:schemeClr val="bg1"/>
                </a:solidFill>
              </a:rPr>
              <a:t>: </a:t>
            </a:r>
            <a:r>
              <a:rPr lang="pl-PL" sz="2400" i="1" dirty="0" err="1">
                <a:solidFill>
                  <a:srgbClr val="FFC000"/>
                </a:solidFill>
              </a:rPr>
              <a:t>Condemnatio</a:t>
            </a:r>
            <a:r>
              <a:rPr lang="pl-PL" sz="2400" i="1" dirty="0">
                <a:solidFill>
                  <a:srgbClr val="FFC000"/>
                </a:solidFill>
              </a:rPr>
              <a:t> </a:t>
            </a:r>
            <a:r>
              <a:rPr lang="pl-PL" sz="2400" i="1" dirty="0" err="1">
                <a:solidFill>
                  <a:srgbClr val="FFC000"/>
                </a:solidFill>
              </a:rPr>
              <a:t>pecuniaria</a:t>
            </a:r>
            <a:r>
              <a:rPr lang="pl-PL" sz="2400" dirty="0">
                <a:solidFill>
                  <a:srgbClr val="FFC000"/>
                </a:solidFill>
              </a:rPr>
              <a:t> </a:t>
            </a:r>
          </a:p>
          <a:p>
            <a:pPr marL="0" indent="0"/>
            <a:r>
              <a:rPr lang="pl-PL" sz="2400" b="1" dirty="0">
                <a:solidFill>
                  <a:srgbClr val="FFFF00"/>
                </a:solidFill>
              </a:rPr>
              <a:t>EGZEKUCJA </a:t>
            </a:r>
          </a:p>
          <a:p>
            <a:pPr marL="0" indent="0"/>
            <a:r>
              <a:rPr lang="pl-PL" sz="2400" b="1" dirty="0" err="1">
                <a:solidFill>
                  <a:schemeClr val="bg1"/>
                </a:solidFill>
              </a:rPr>
              <a:t>legisakcyjny</a:t>
            </a:r>
            <a:r>
              <a:rPr lang="pl-PL" sz="2400" dirty="0">
                <a:solidFill>
                  <a:schemeClr val="bg1"/>
                </a:solidFill>
              </a:rPr>
              <a:t>: za pomocą </a:t>
            </a:r>
            <a:r>
              <a:rPr lang="pl-PL" sz="2400" i="1" u="sng" dirty="0">
                <a:solidFill>
                  <a:schemeClr val="bg1"/>
                </a:solidFill>
              </a:rPr>
              <a:t>legis </a:t>
            </a:r>
            <a:r>
              <a:rPr lang="pl-PL" sz="2400" i="1" u="sng" dirty="0" err="1">
                <a:solidFill>
                  <a:schemeClr val="bg1"/>
                </a:solidFill>
              </a:rPr>
              <a:t>actio</a:t>
            </a:r>
            <a:r>
              <a:rPr lang="pl-PL" sz="2400" i="1" u="sng" dirty="0">
                <a:solidFill>
                  <a:schemeClr val="bg1"/>
                </a:solidFill>
              </a:rPr>
              <a:t> per </a:t>
            </a:r>
            <a:r>
              <a:rPr lang="pl-PL" sz="2400" i="1" u="sng" dirty="0" err="1">
                <a:solidFill>
                  <a:schemeClr val="bg1"/>
                </a:solidFill>
              </a:rPr>
              <a:t>manus</a:t>
            </a:r>
            <a:r>
              <a:rPr lang="pl-PL" sz="2400" i="1" u="sng" dirty="0">
                <a:solidFill>
                  <a:schemeClr val="bg1"/>
                </a:solidFill>
              </a:rPr>
              <a:t> </a:t>
            </a:r>
            <a:r>
              <a:rPr lang="pl-PL" sz="2400" i="1" u="sng" dirty="0" err="1">
                <a:solidFill>
                  <a:schemeClr val="bg1"/>
                </a:solidFill>
              </a:rPr>
              <a:t>iniectionem</a:t>
            </a:r>
            <a:endParaRPr lang="pl-PL" sz="2400" u="sng" dirty="0">
              <a:solidFill>
                <a:schemeClr val="bg1"/>
              </a:solidFill>
            </a:endParaRPr>
          </a:p>
          <a:p>
            <a:pPr marL="0" indent="0"/>
            <a:r>
              <a:rPr lang="pl-PL" sz="2400" b="1" dirty="0" err="1">
                <a:solidFill>
                  <a:schemeClr val="bg1"/>
                </a:solidFill>
              </a:rPr>
              <a:t>formularny</a:t>
            </a:r>
            <a:r>
              <a:rPr lang="pl-PL" sz="2400" dirty="0">
                <a:solidFill>
                  <a:schemeClr val="bg1"/>
                </a:solidFill>
              </a:rPr>
              <a:t>: egzekucja uniwersalna majątkowa – osobny proces (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iudicanti</a:t>
            </a:r>
            <a:r>
              <a:rPr lang="pl-PL" sz="2400" dirty="0">
                <a:solidFill>
                  <a:schemeClr val="bg1"/>
                </a:solidFill>
              </a:rPr>
              <a:t>) – </a:t>
            </a:r>
            <a:r>
              <a:rPr lang="pl-PL" sz="2400" i="1" dirty="0" err="1">
                <a:solidFill>
                  <a:schemeClr val="bg1"/>
                </a:solidFill>
              </a:rPr>
              <a:t>missio</a:t>
            </a:r>
            <a:r>
              <a:rPr lang="pl-PL" sz="2400" i="1" dirty="0">
                <a:solidFill>
                  <a:schemeClr val="bg1"/>
                </a:solidFill>
              </a:rPr>
              <a:t> in bona</a:t>
            </a:r>
            <a:r>
              <a:rPr lang="pl-PL" sz="2400" dirty="0">
                <a:solidFill>
                  <a:schemeClr val="bg1"/>
                </a:solidFill>
              </a:rPr>
              <a:t> pod sankcją infamii (30 lub 15 dni) i sprzedaż licytacyjna (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dirty="0">
                <a:solidFill>
                  <a:schemeClr val="bg1"/>
                </a:solidFill>
              </a:rPr>
              <a:t>) – przywilej </a:t>
            </a:r>
            <a:r>
              <a:rPr lang="pl-PL" sz="2400" i="1" dirty="0" err="1">
                <a:solidFill>
                  <a:schemeClr val="bg1"/>
                </a:solidFill>
              </a:rPr>
              <a:t>cessio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</a:t>
            </a:r>
            <a:r>
              <a:rPr lang="pl-PL" sz="2400" i="1" dirty="0" err="1">
                <a:solidFill>
                  <a:schemeClr val="bg1"/>
                </a:solidFill>
              </a:rPr>
              <a:t>beneficium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compententiae</a:t>
            </a:r>
            <a:r>
              <a:rPr lang="pl-PL" sz="2400" i="1" dirty="0">
                <a:solidFill>
                  <a:schemeClr val="bg1"/>
                </a:solidFill>
              </a:rPr>
              <a:t> - </a:t>
            </a:r>
            <a:r>
              <a:rPr lang="pl-PL" sz="2400" dirty="0">
                <a:solidFill>
                  <a:schemeClr val="bg1"/>
                </a:solidFill>
              </a:rPr>
              <a:t>początek pryncypatu) oraz </a:t>
            </a:r>
            <a:r>
              <a:rPr lang="pl-PL" sz="2400" i="1" dirty="0" err="1">
                <a:solidFill>
                  <a:schemeClr val="bg1"/>
                </a:solidFill>
              </a:rPr>
              <a:t>distractio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(egzekucja syngularna w miejsce uniwersalnej: senatorowie, II w. upowszechnienie); odpowiedzialność sędziego</a:t>
            </a:r>
          </a:p>
          <a:p>
            <a:pPr marL="0" indent="0"/>
            <a:endParaRPr lang="pl-PL" sz="2400" dirty="0">
              <a:solidFill>
                <a:schemeClr val="bg1"/>
              </a:solidFill>
            </a:endParaRPr>
          </a:p>
          <a:p>
            <a:pPr marL="0" indent="0"/>
            <a:endParaRPr lang="pl-PL" sz="2400" b="1" dirty="0">
              <a:solidFill>
                <a:srgbClr val="FFFF00"/>
              </a:solidFill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673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09" y="138545"/>
            <a:ext cx="11684000" cy="6585528"/>
          </a:xfrm>
        </p:spPr>
        <p:txBody>
          <a:bodyPr/>
          <a:lstStyle/>
          <a:p>
            <a:r>
              <a:rPr lang="pl-PL" sz="2450" b="1" dirty="0">
                <a:solidFill>
                  <a:srgbClr val="FFFF00"/>
                </a:solidFill>
              </a:rPr>
              <a:t>Przebieg postępowania: </a:t>
            </a:r>
          </a:p>
          <a:p>
            <a:pPr marL="0" indent="0"/>
            <a:r>
              <a:rPr lang="pl-PL" sz="2450" b="1" dirty="0">
                <a:solidFill>
                  <a:srgbClr val="FFFF00"/>
                </a:solidFill>
              </a:rPr>
              <a:t>Proces kognicyjny</a:t>
            </a:r>
            <a:r>
              <a:rPr lang="pl-PL" sz="2450" dirty="0">
                <a:solidFill>
                  <a:srgbClr val="FFFF00"/>
                </a:solidFill>
              </a:rPr>
              <a:t> </a:t>
            </a:r>
            <a:r>
              <a:rPr lang="pl-PL" sz="2450" dirty="0">
                <a:solidFill>
                  <a:schemeClr val="bg1"/>
                </a:solidFill>
              </a:rPr>
              <a:t>– </a:t>
            </a:r>
            <a:r>
              <a:rPr lang="pl-PL" sz="2450" b="1" dirty="0">
                <a:solidFill>
                  <a:schemeClr val="bg1"/>
                </a:solidFill>
              </a:rPr>
              <a:t>brak faz</a:t>
            </a:r>
            <a:r>
              <a:rPr lang="pl-PL" sz="2450" dirty="0">
                <a:solidFill>
                  <a:schemeClr val="bg1"/>
                </a:solidFill>
              </a:rPr>
              <a:t> (</a:t>
            </a:r>
            <a:r>
              <a:rPr lang="pl-PL" sz="2450" dirty="0" err="1">
                <a:solidFill>
                  <a:schemeClr val="bg1"/>
                </a:solidFill>
              </a:rPr>
              <a:t>litiskontestacja</a:t>
            </a:r>
            <a:r>
              <a:rPr lang="pl-PL" sz="2450" dirty="0">
                <a:solidFill>
                  <a:schemeClr val="bg1"/>
                </a:solidFill>
              </a:rPr>
              <a:t> nie powoduje konsumpcji skargi – istotne dopiero wydanie wyroku) – oraz </a:t>
            </a:r>
            <a:r>
              <a:rPr lang="pl-PL" sz="2450" b="1" dirty="0">
                <a:solidFill>
                  <a:schemeClr val="bg1"/>
                </a:solidFill>
              </a:rPr>
              <a:t>urzędniczy wymiar sprawiedliwości</a:t>
            </a:r>
          </a:p>
          <a:p>
            <a:pPr marL="0" indent="0"/>
            <a:endParaRPr lang="pl-PL" sz="2450" i="1" dirty="0">
              <a:solidFill>
                <a:schemeClr val="bg1"/>
              </a:solidFill>
            </a:endParaRP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postępowanie dowodowe – ‚legalna teoria dowodowa’; </a:t>
            </a:r>
            <a:r>
              <a:rPr lang="pl-PL" sz="2450" i="1" dirty="0" err="1">
                <a:solidFill>
                  <a:schemeClr val="bg1"/>
                </a:solidFill>
              </a:rPr>
              <a:t>praesumptiones</a:t>
            </a:r>
            <a:r>
              <a:rPr lang="pl-PL" sz="2450" i="1" dirty="0">
                <a:solidFill>
                  <a:schemeClr val="bg1"/>
                </a:solidFill>
              </a:rPr>
              <a:t> iuris </a:t>
            </a:r>
            <a:r>
              <a:rPr lang="pl-PL" sz="2450" i="1" dirty="0" err="1">
                <a:solidFill>
                  <a:schemeClr val="bg1"/>
                </a:solidFill>
              </a:rPr>
              <a:t>ac</a:t>
            </a:r>
            <a:r>
              <a:rPr lang="pl-PL" sz="2450" i="1" dirty="0">
                <a:solidFill>
                  <a:schemeClr val="bg1"/>
                </a:solidFill>
              </a:rPr>
              <a:t> de iure? 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możliwość zasądzenia wydania rzeczy (odstąpienie od </a:t>
            </a:r>
            <a:r>
              <a:rPr lang="pl-PL" sz="2450" i="1" dirty="0" err="1">
                <a:solidFill>
                  <a:schemeClr val="bg1"/>
                </a:solidFill>
              </a:rPr>
              <a:t>condemnatio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  <a:r>
              <a:rPr lang="pl-PL" sz="2450" i="1" dirty="0" err="1">
                <a:solidFill>
                  <a:schemeClr val="bg1"/>
                </a:solidFill>
              </a:rPr>
              <a:t>pecuniaria</a:t>
            </a:r>
            <a:r>
              <a:rPr lang="pl-PL" sz="245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Zaoczne postępowanie, apelacja (suspensywność i </a:t>
            </a:r>
            <a:r>
              <a:rPr lang="pl-PL" sz="2450" dirty="0" err="1">
                <a:solidFill>
                  <a:schemeClr val="bg1"/>
                </a:solidFill>
              </a:rPr>
              <a:t>dewolutywność</a:t>
            </a:r>
            <a:r>
              <a:rPr lang="pl-PL" sz="2450" dirty="0">
                <a:solidFill>
                  <a:schemeClr val="bg1"/>
                </a:solidFill>
              </a:rPr>
              <a:t>) i zakaz </a:t>
            </a:r>
            <a:r>
              <a:rPr lang="pl-PL" sz="2450" i="1" dirty="0" err="1">
                <a:solidFill>
                  <a:schemeClr val="bg1"/>
                </a:solidFill>
              </a:rPr>
              <a:t>reformationis</a:t>
            </a:r>
            <a:r>
              <a:rPr lang="pl-PL" sz="2450" i="1" dirty="0">
                <a:solidFill>
                  <a:schemeClr val="bg1"/>
                </a:solidFill>
              </a:rPr>
              <a:t> in </a:t>
            </a:r>
            <a:r>
              <a:rPr lang="pl-PL" sz="2450" i="1" dirty="0" err="1">
                <a:solidFill>
                  <a:schemeClr val="bg1"/>
                </a:solidFill>
              </a:rPr>
              <a:t>peius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postępowanie egzekucyjne publiczne: syngularna i ewentualnie uniwersalna a nawet osobista 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interdykty – zrównane z </a:t>
            </a:r>
            <a:r>
              <a:rPr lang="pl-PL" sz="2450" i="1" dirty="0" err="1">
                <a:solidFill>
                  <a:schemeClr val="bg1"/>
                </a:solidFill>
              </a:rPr>
              <a:t>actiones</a:t>
            </a:r>
            <a:r>
              <a:rPr lang="pl-PL" sz="2450" dirty="0">
                <a:solidFill>
                  <a:schemeClr val="bg1"/>
                </a:solidFill>
              </a:rPr>
              <a:t> (zachowana odrębność terminologiczna) </a:t>
            </a:r>
          </a:p>
          <a:p>
            <a:pPr marL="0" indent="0"/>
            <a:r>
              <a:rPr lang="pl-PL" sz="24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</a:t>
            </a:r>
            <a:r>
              <a:rPr lang="pl-PL" sz="245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reskryptowy</a:t>
            </a:r>
            <a:endParaRPr lang="pl-PL" sz="2450" dirty="0">
              <a:solidFill>
                <a:schemeClr val="bg1"/>
              </a:solidFill>
            </a:endParaRPr>
          </a:p>
          <a:p>
            <a:pPr marL="0" indent="0"/>
            <a:r>
              <a:rPr lang="pl-PL" sz="2450" dirty="0">
                <a:solidFill>
                  <a:srgbClr val="FFC000"/>
                </a:solidFill>
              </a:rPr>
              <a:t>zmiany kalendarza sądowego</a:t>
            </a:r>
            <a:r>
              <a:rPr lang="pl-PL" sz="2450" dirty="0">
                <a:solidFill>
                  <a:schemeClr val="bg1"/>
                </a:solidFill>
              </a:rPr>
              <a:t> (</a:t>
            </a:r>
            <a:r>
              <a:rPr lang="pl-PL" sz="2450" i="1" dirty="0" err="1">
                <a:solidFill>
                  <a:schemeClr val="bg1"/>
                </a:solidFill>
              </a:rPr>
              <a:t>dies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  <a:r>
              <a:rPr lang="pl-PL" sz="2450" i="1" dirty="0" err="1">
                <a:solidFill>
                  <a:schemeClr val="bg1"/>
                </a:solidFill>
              </a:rPr>
              <a:t>fasti</a:t>
            </a:r>
            <a:r>
              <a:rPr lang="pl-PL" sz="2450" i="1" dirty="0">
                <a:solidFill>
                  <a:schemeClr val="bg1"/>
                </a:solidFill>
              </a:rPr>
              <a:t>/</a:t>
            </a:r>
            <a:r>
              <a:rPr lang="pl-PL" sz="2450" i="1" dirty="0" err="1">
                <a:solidFill>
                  <a:schemeClr val="bg1"/>
                </a:solidFill>
              </a:rPr>
              <a:t>nefasti</a:t>
            </a:r>
            <a:r>
              <a:rPr lang="pl-PL" sz="2450" dirty="0">
                <a:solidFill>
                  <a:schemeClr val="bg1"/>
                </a:solidFill>
              </a:rPr>
              <a:t>)– chrześcijaństwo (</a:t>
            </a:r>
            <a:r>
              <a:rPr lang="pl-PL" sz="2450" i="1" dirty="0" err="1">
                <a:solidFill>
                  <a:schemeClr val="bg1"/>
                </a:solidFill>
              </a:rPr>
              <a:t>dies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  <a:r>
              <a:rPr lang="pl-PL" sz="2450" i="1" dirty="0" err="1">
                <a:solidFill>
                  <a:schemeClr val="bg1"/>
                </a:solidFill>
              </a:rPr>
              <a:t>solis</a:t>
            </a:r>
            <a:r>
              <a:rPr lang="pl-PL" sz="2450" dirty="0">
                <a:solidFill>
                  <a:schemeClr val="bg1"/>
                </a:solidFill>
              </a:rPr>
              <a:t>/niedziela? inne święta) </a:t>
            </a:r>
          </a:p>
          <a:p>
            <a:pPr marL="0" indent="0"/>
            <a:endParaRPr lang="pl-PL" sz="2450" b="1" dirty="0">
              <a:solidFill>
                <a:srgbClr val="FFFF00"/>
              </a:solidFill>
            </a:endParaRPr>
          </a:p>
          <a:p>
            <a:endParaRPr lang="pl-PL" sz="2450" dirty="0"/>
          </a:p>
        </p:txBody>
      </p:sp>
    </p:spTree>
    <p:extLst>
      <p:ext uri="{BB962C8B-B14F-4D97-AF65-F5344CB8AC3E}">
        <p14:creationId xmlns:p14="http://schemas.microsoft.com/office/powerpoint/2010/main" val="22697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-1"/>
            <a:ext cx="10968567" cy="295565"/>
          </a:xfrm>
        </p:spPr>
        <p:txBody>
          <a:bodyPr/>
          <a:lstStyle/>
          <a:p>
            <a:r>
              <a:rPr lang="pl-PL" sz="2800" dirty="0"/>
              <a:t>Proces rzymski - prywatny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397164"/>
            <a:ext cx="11393441" cy="6460836"/>
          </a:xfrm>
        </p:spPr>
        <p:txBody>
          <a:bodyPr/>
          <a:lstStyle/>
          <a:p>
            <a:r>
              <a:rPr lang="pl-PL" sz="3000" dirty="0">
                <a:solidFill>
                  <a:schemeClr val="bg1"/>
                </a:solidFill>
              </a:rPr>
              <a:t> </a:t>
            </a:r>
            <a:r>
              <a:rPr lang="pl-PL" sz="3000" b="1" dirty="0">
                <a:solidFill>
                  <a:srgbClr val="FFFF00"/>
                </a:solidFill>
              </a:rPr>
              <a:t>Zasady procesowe</a:t>
            </a:r>
            <a:r>
              <a:rPr lang="pl-PL" sz="3000" dirty="0">
                <a:solidFill>
                  <a:srgbClr val="FFFF00"/>
                </a:solidFill>
              </a:rPr>
              <a:t> </a:t>
            </a:r>
          </a:p>
          <a:p>
            <a:r>
              <a:rPr lang="pl-PL" sz="3000" b="1" dirty="0">
                <a:solidFill>
                  <a:schemeClr val="bg1"/>
                </a:solidFill>
              </a:rPr>
              <a:t>skargowość i dyspozycyjność</a:t>
            </a:r>
          </a:p>
          <a:p>
            <a:r>
              <a:rPr lang="pl-PL" sz="3000" b="1" dirty="0">
                <a:solidFill>
                  <a:schemeClr val="bg1"/>
                </a:solidFill>
              </a:rPr>
              <a:t>kontradyktoryjność </a:t>
            </a:r>
          </a:p>
          <a:p>
            <a:r>
              <a:rPr lang="pl-PL" sz="3000" b="1" dirty="0">
                <a:solidFill>
                  <a:schemeClr val="bg1"/>
                </a:solidFill>
              </a:rPr>
              <a:t>jawność </a:t>
            </a:r>
            <a:r>
              <a:rPr lang="pl-PL" sz="3000" dirty="0">
                <a:solidFill>
                  <a:schemeClr val="bg1"/>
                </a:solidFill>
              </a:rPr>
              <a:t>(fora, bazyliki, miejsca stron na sali sądowej – kognicyjny) </a:t>
            </a:r>
          </a:p>
          <a:p>
            <a:r>
              <a:rPr lang="pl-PL" sz="3000" b="1" dirty="0">
                <a:solidFill>
                  <a:schemeClr val="bg1"/>
                </a:solidFill>
              </a:rPr>
              <a:t>ustność</a:t>
            </a:r>
            <a:r>
              <a:rPr lang="pl-PL" sz="3000" dirty="0">
                <a:solidFill>
                  <a:schemeClr val="bg1"/>
                </a:solidFill>
              </a:rPr>
              <a:t> (formułkowy – pisemna formułka; kognicyjny – pisemne pisma procesowe, wezwanie do sądu)</a:t>
            </a:r>
          </a:p>
          <a:p>
            <a:r>
              <a:rPr lang="pl-PL" sz="3000" b="1" dirty="0">
                <a:solidFill>
                  <a:schemeClr val="bg1"/>
                </a:solidFill>
              </a:rPr>
              <a:t>równość</a:t>
            </a:r>
            <a:r>
              <a:rPr lang="pl-PL" sz="3000" dirty="0">
                <a:solidFill>
                  <a:schemeClr val="bg1"/>
                </a:solidFill>
              </a:rPr>
              <a:t> (</a:t>
            </a:r>
            <a:r>
              <a:rPr lang="pl-PL" sz="3000" i="1" dirty="0" err="1">
                <a:solidFill>
                  <a:schemeClr val="bg1"/>
                </a:solidFill>
              </a:rPr>
              <a:t>cives</a:t>
            </a:r>
            <a:r>
              <a:rPr lang="pl-PL" sz="3000" i="1" dirty="0">
                <a:solidFill>
                  <a:schemeClr val="bg1"/>
                </a:solidFill>
              </a:rPr>
              <a:t> </a:t>
            </a:r>
            <a:r>
              <a:rPr lang="pl-PL" sz="3000" i="1" dirty="0" err="1">
                <a:solidFill>
                  <a:schemeClr val="bg1"/>
                </a:solidFill>
              </a:rPr>
              <a:t>Romani</a:t>
            </a:r>
            <a:r>
              <a:rPr lang="pl-PL" sz="3000" dirty="0">
                <a:solidFill>
                  <a:schemeClr val="bg1"/>
                </a:solidFill>
              </a:rPr>
              <a:t> - jedna z przyczyn </a:t>
            </a:r>
            <a:r>
              <a:rPr lang="pl-PL" sz="3000" dirty="0" err="1">
                <a:solidFill>
                  <a:schemeClr val="bg1"/>
                </a:solidFill>
              </a:rPr>
              <a:t>inkluzywizmu</a:t>
            </a:r>
            <a:r>
              <a:rPr lang="pl-PL" sz="3000" dirty="0">
                <a:solidFill>
                  <a:schemeClr val="bg1"/>
                </a:solidFill>
              </a:rPr>
              <a:t> obywatelstwa rzymskiego) –Zasada: </a:t>
            </a:r>
            <a:r>
              <a:rPr lang="pl-PL" sz="3000" i="1" dirty="0" err="1">
                <a:solidFill>
                  <a:schemeClr val="bg1"/>
                </a:solidFill>
              </a:rPr>
              <a:t>audiatur</a:t>
            </a:r>
            <a:r>
              <a:rPr lang="pl-PL" sz="3000" i="1" dirty="0">
                <a:solidFill>
                  <a:schemeClr val="bg1"/>
                </a:solidFill>
              </a:rPr>
              <a:t> et </a:t>
            </a:r>
            <a:r>
              <a:rPr lang="pl-PL" sz="3000" i="1" dirty="0" err="1">
                <a:solidFill>
                  <a:schemeClr val="bg1"/>
                </a:solidFill>
              </a:rPr>
              <a:t>altera</a:t>
            </a:r>
            <a:r>
              <a:rPr lang="pl-PL" sz="3000" i="1" dirty="0">
                <a:solidFill>
                  <a:schemeClr val="bg1"/>
                </a:solidFill>
              </a:rPr>
              <a:t>  pars</a:t>
            </a:r>
          </a:p>
          <a:p>
            <a:r>
              <a:rPr lang="pl-PL" sz="3000" b="1" dirty="0">
                <a:solidFill>
                  <a:schemeClr val="bg1"/>
                </a:solidFill>
              </a:rPr>
              <a:t>bezpośredniość</a:t>
            </a:r>
            <a:r>
              <a:rPr lang="pl-PL" sz="3000" dirty="0">
                <a:solidFill>
                  <a:schemeClr val="bg1"/>
                </a:solidFill>
              </a:rPr>
              <a:t> (zachwianie w procesie kognicyjnym) </a:t>
            </a:r>
          </a:p>
          <a:p>
            <a:r>
              <a:rPr lang="pl-PL" sz="3000" b="1" dirty="0">
                <a:solidFill>
                  <a:schemeClr val="bg1"/>
                </a:solidFill>
              </a:rPr>
              <a:t>bezpłatność</a:t>
            </a:r>
            <a:r>
              <a:rPr lang="pl-PL" sz="3000" dirty="0">
                <a:solidFill>
                  <a:schemeClr val="bg1"/>
                </a:solidFill>
              </a:rPr>
              <a:t> (ryzyko: kary dla procesujących się lekkomyślnie i ostracyzm; zmiana – okres poklasyczny)</a:t>
            </a:r>
          </a:p>
        </p:txBody>
      </p:sp>
    </p:spTree>
    <p:extLst>
      <p:ext uri="{BB962C8B-B14F-4D97-AF65-F5344CB8AC3E}">
        <p14:creationId xmlns:p14="http://schemas.microsoft.com/office/powerpoint/2010/main" val="328925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09AA56-330B-441C-A47E-1D39E3EA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77900"/>
            <a:ext cx="8224838" cy="1030288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/>
              <a:t>Kolejny wykład: </a:t>
            </a:r>
            <a:r>
              <a:rPr lang="pl-PL" sz="3150" i="1"/>
              <a:t>Osoby i czynności prawne </a:t>
            </a:r>
            <a:r>
              <a:rPr lang="pl-PL" sz="3150"/>
              <a:t>(wskazówki bibliograficzne)</a:t>
            </a:r>
            <a:endParaRPr lang="pl-PL" sz="3150" i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A25BD-83CE-4F0B-85CB-DFF36E90B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81201" y="2057401"/>
            <a:ext cx="8224838" cy="3394472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</a:rPr>
              <a:t>T. </a:t>
            </a:r>
            <a:r>
              <a:rPr lang="pl-PL" sz="2400" dirty="0" err="1">
                <a:effectLst/>
              </a:rPr>
              <a:t>Giaro</a:t>
            </a:r>
            <a:r>
              <a:rPr lang="pl-PL" sz="2400" dirty="0">
                <a:effectLst/>
              </a:rPr>
              <a:t>, W. </a:t>
            </a:r>
            <a:r>
              <a:rPr lang="pl-PL" sz="2400" dirty="0" err="1">
                <a:effectLst/>
              </a:rPr>
              <a:t>Dajczak</a:t>
            </a:r>
            <a:r>
              <a:rPr lang="pl-PL" sz="2400" dirty="0">
                <a:effectLst/>
              </a:rPr>
              <a:t>, F. </a:t>
            </a:r>
            <a:r>
              <a:rPr lang="pl-PL" sz="2400" dirty="0" err="1">
                <a:effectLst/>
              </a:rPr>
              <a:t>Longchamps</a:t>
            </a:r>
            <a:r>
              <a:rPr lang="pl-PL" sz="2400" dirty="0">
                <a:effectLst/>
              </a:rPr>
              <a:t> de </a:t>
            </a:r>
            <a:r>
              <a:rPr lang="pl-PL" sz="2400" dirty="0" err="1">
                <a:effectLst/>
              </a:rPr>
              <a:t>Bérier</a:t>
            </a:r>
            <a:r>
              <a:rPr lang="pl-PL" sz="2400" dirty="0">
                <a:effectLst/>
              </a:rPr>
              <a:t>, </a:t>
            </a:r>
            <a:r>
              <a:rPr lang="pl-PL" sz="2400" i="1" dirty="0">
                <a:effectLst/>
              </a:rPr>
              <a:t>Prawo rzymskie. U podstaw prawa prywatnego</a:t>
            </a:r>
            <a:r>
              <a:rPr lang="pl-PL" sz="2400" dirty="0">
                <a:effectLst/>
              </a:rPr>
              <a:t>, Warszawa 2018, s. 127-152, 191-213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highlight>
                <a:srgbClr val="FFFF00"/>
              </a:highlight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</a:rPr>
              <a:t>K. Kolańczyk, </a:t>
            </a:r>
            <a:r>
              <a:rPr lang="pl-PL" sz="2400" i="1" dirty="0">
                <a:effectLst/>
              </a:rPr>
              <a:t>Prawo rzymskie</a:t>
            </a:r>
            <a:r>
              <a:rPr lang="pl-PL" sz="2400" dirty="0">
                <a:effectLst/>
              </a:rPr>
              <a:t>, Warszawa 2007, paragrafy 77-87 (PRAWO OSOBOWE)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1190</Words>
  <Application>Microsoft Office PowerPoint</Application>
  <PresentationFormat>Panoramiczny</PresentationFormat>
  <Paragraphs>94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29_Motyw pakietu Office</vt:lpstr>
      <vt:lpstr>3_Motyw pakietu Office</vt:lpstr>
      <vt:lpstr>6_Motyw pakietu Office</vt:lpstr>
      <vt:lpstr>Prawo rzymskie – ochrona praw prywatnych 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Proces rzymski - prywatny</vt:lpstr>
      <vt:lpstr>Kolejny wykład: Osoby i czynności prawne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- przedmiot wykładu</dc:title>
  <dc:creator>Jacek Wiewiorowski</dc:creator>
  <cp:lastModifiedBy>Jacek Wiewiorowski</cp:lastModifiedBy>
  <cp:revision>199</cp:revision>
  <dcterms:created xsi:type="dcterms:W3CDTF">2017-02-20T17:10:26Z</dcterms:created>
  <dcterms:modified xsi:type="dcterms:W3CDTF">2021-10-24T17:47:10Z</dcterms:modified>
</cp:coreProperties>
</file>