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  <p:sldMasterId id="2147484150" r:id="rId2"/>
    <p:sldMasterId id="2147484162" r:id="rId3"/>
    <p:sldMasterId id="2147484187" r:id="rId4"/>
  </p:sldMasterIdLst>
  <p:notesMasterIdLst>
    <p:notesMasterId r:id="rId19"/>
  </p:notesMasterIdLst>
  <p:sldIdLst>
    <p:sldId id="327" r:id="rId5"/>
    <p:sldId id="335" r:id="rId6"/>
    <p:sldId id="328" r:id="rId7"/>
    <p:sldId id="336" r:id="rId8"/>
    <p:sldId id="289" r:id="rId9"/>
    <p:sldId id="319" r:id="rId10"/>
    <p:sldId id="290" r:id="rId11"/>
    <p:sldId id="291" r:id="rId12"/>
    <p:sldId id="292" r:id="rId13"/>
    <p:sldId id="320" r:id="rId14"/>
    <p:sldId id="322" r:id="rId15"/>
    <p:sldId id="321" r:id="rId16"/>
    <p:sldId id="323" r:id="rId17"/>
    <p:sldId id="337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8BE84-760B-4186-A819-F9BD6565CDD6}" type="datetimeFigureOut">
              <a:rPr lang="pl-PL" smtClean="0"/>
              <a:t>20.10.2025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DED11-EC60-43F3-95F3-532C96B039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439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27DEF894-2C80-417A-B7CE-AD6515DE1F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857F39F-2743-4A29-8E25-71373F5AB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609575-82ED-3CEE-BA33-52C5C8817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0005629-D11E-1AB8-83EF-2733126E5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0985DE-1054-D3AC-8D23-B1600F04B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2B9729C-1780-9F59-69CC-F92E6142A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83EF390-615C-3655-4EE6-6DFB4EA3D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16365-B129-4A08-8C63-D39650553DF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6843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3E88DC-6CB4-A639-2110-1A0DEFF9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3F212FC-C2F5-448A-F587-782EEF79E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FCE901B-87DE-578B-8B76-FCF59A01F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D36DC7-021E-18E8-8931-9FF3B5375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3786A6A-C2C5-0B4D-D9A5-EC7C3F4BC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DA0A69-9066-41C0-BFF0-67EDC6DAA2E2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8968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371BAEB-7EF2-7627-12CD-5AD7E7D24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E1C6BD5-3C91-98EF-1AF5-AB8B232AB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C72207-5925-FC83-07E4-5876019B1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591435-E933-AC7E-F82F-4403C83D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621EF5-B3FE-6EB6-8103-BFC0DDED9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553EB-ACDC-4AE2-AADD-F2A36E1D9897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22852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9864DC9-C0AB-480B-9053-86802489189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0832CED8-7E2A-45BF-9455-B432D96BF3C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4563FAF0-9230-48C3-B7AC-1B4E387A382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72B8A-0B26-4B75-BB76-35CCF2C8AA0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17021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19A6CE-57BD-4715-88CC-E95D27C4E98B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44841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49C63-5DF4-425C-A711-833065B9CD42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195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BB0EE3-A0C5-406F-AE72-60775550B307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41775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71D26F-F654-43BF-81F1-F92618E9A1AB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51321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0BD2C4-D647-4ECA-BE3B-D00C5E4224D6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02180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3C829-3685-429C-906D-83089FAE6A6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08031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AB8B3-B2CB-4CCC-AB98-086A763C6D0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3637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C6ABD8-CEA7-B4E4-1AE4-458DD9BEE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C586FB-6E51-5D3D-DCF6-3470E96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ED673D6-2B99-3513-AC13-CF2D0947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5749361-873E-900E-94B8-9D5DB9FC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F917E62-EEAC-4D1A-F2F4-1012DFAF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4E7A1-7771-4456-B7F1-FDE6475F0D5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278536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F6520D-E682-45D8-B4BA-4D29B9A2AF0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4292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B9A7C-FE62-44C1-8AAD-1123DC28BBF2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53425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111E72-5522-469B-9606-0013305AB41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44817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B956E-B5A5-4E71-866D-7746FC9D645B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84281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E6ED9E83-84FE-4608-B8C9-D08947C776C5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415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8C7293B3-2150-4557-9972-A74861A2B8DE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5094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50B5BE05-E394-43CC-865F-AE1EAD653CF7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09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3042FF24-27C4-44A1-8957-C4BAF97B9B43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0879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3A043DB4-44DC-4205-A31E-05971A37E869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498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FAE76486-BBC7-4830-8DAC-3A3A040A6CCE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2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9BB973-7D3D-2A67-67EF-165BCAB1D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653A02C-1915-DC2A-14B1-747D38058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F57A53-70E5-0F9E-E5F4-4AD0CB56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2C96CD6-8749-7683-AA15-CDBBEDF28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15DD0E-E113-F601-4CCF-D2CC1EE0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0170A-BC93-42A3-9095-0A300C3B8BEB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634830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3EB8FC5E-E257-499F-8B5E-B23B6C088CC4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5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AB967B7A-4A3C-47CA-BC05-A4C86575BF9B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250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E37807D6-3845-449A-B8D6-13C23F8507BE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1212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BAEA9CCC-7162-4152-AE2C-9416EF0E08DD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3950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B9C36495-DA3B-4BF1-9F7D-CD7B085C8B28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600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CB7F-8262-5677-B9E6-823CFAC3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35987-6DDA-AE48-A3CB-6E7C0BC03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C928D-3B2E-6357-76EA-F9EBEA557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1BB1D-78F6-4B49-AE59-074493C93AA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653609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4EFA5-E57C-6F75-88C8-C62DA436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B970A-72E9-103F-0698-DD21D5A1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A9DFB-8483-24B7-1F77-0CF3FD23A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5C56B-20FB-41D6-B6EC-FFB6C396391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621083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E239-224F-C3F0-6C56-326C27768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240AB-6795-1B84-AB9C-6209EBAC2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706A3-F877-1881-0518-77E88EA7D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7F1DD-3697-41E8-B9BB-4D38B974C62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60563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CFFC7E-FCAD-D88E-F657-2B4F0C50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71811C-372C-7688-EBC7-6491264B9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4042C0-6642-3B98-B6D7-DDF07079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2C6CF-0FD3-4BA5-88EF-0AFC0C750CB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255777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48023F4-EC8D-B429-77E7-FC93434CD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A870C0A-B647-FC9E-8EEF-92B657652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B7B044-2EC5-ED89-6EBA-84D1BDB84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852BD-FFC5-4059-988C-D4EF4EEE256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5220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98A95D-C578-CE6A-EE28-A18F967DF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DE8403-9868-F620-CB5A-3B252E7B89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BBF3DCC-A2CD-5AA8-EFF1-493EE6106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F16B6BE-7F26-F600-AB7D-1A974E399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9CF89A-C2E6-407D-F8A7-047F23834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50F7605-06EB-0F22-9D87-E6B93B63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0F93D-EAF0-4BBD-A7DB-0700A34CC83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783385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6EB5460-9E46-F581-02F0-A46E29842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0CBECE-5E4A-8310-E72E-A23AB294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C4CBD2D-3278-1029-73ED-01D5FCF9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C292A-9C98-4D1B-8CE7-4F27AFCD199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026865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372A337-FD96-7AA0-91AD-FB41AFB8F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8C0E63-D817-45AA-BD60-B977347B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E0B6EB-8AE3-4B5F-A367-F23388A6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5188A-D8F4-4CBC-9E2F-3BB81022945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447712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AEB0F9C-1C2C-3FF1-1D6A-2F35AAEF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ACE05D4-1DCA-6044-267F-7948A0ECE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A078FC-AD67-A5C5-8F31-94028EF57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E0808-F8F8-4EDE-B97D-0A188E8D9B5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05613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211426-F456-67EA-626C-0ECE04B2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E76DB3-180B-4ED6-9644-139B26D9F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5335B8-82E6-E730-2107-78B6363DF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51828-4E88-4E34-8FDD-B1328C7735B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561832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8ACB5-07A9-A7D1-5233-75EBFEA42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648B3-8A4A-37E0-0515-CA62EAFD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4A919-CB22-8AF0-4228-2CDE31783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853A-27F6-4DB8-9FF3-763A3BE9B45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704466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5BFE8-5459-D976-39B6-A661492D2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38B4F-12DB-751D-513F-22684EB31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F3CD4-8EF8-AE99-30DB-9B40A2D25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8C680-B41D-40C4-BD48-5AE7DC7F9A3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9221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FFF956-F1AB-B3A7-89C7-D9A8D9A7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EDAC466-8A91-188B-E699-1185B1CB9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9125C08-46A0-E7B7-F1D0-D5AAAFCD7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8A07C8A-49AD-39F5-3F03-DA8CF75B4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5643A27-342A-1A67-C648-616E9A3F5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88D1B80-9506-181F-3A41-71A16EBEA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51C5A22-2E9C-1231-44A8-9552E196C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19B2A9C-6CE1-023C-1357-DD4447D40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145750-24C0-41E3-B441-2E5CCB93090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800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F96676-55EE-F920-FD67-CED49ED0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E08A84B-34B0-1A85-CE30-5CDE39FF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8F1376F-A206-1A08-F2F2-BF1B1919C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CA1B1F4-9207-9DD3-9CDD-363B648E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A731D-7195-4238-A6DA-2470ED0657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5138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5B1055E-6CF5-0CD2-0B77-A5162321F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8882E15-E663-7F07-E634-A6DAEAF4E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8E33C2A-4121-51F7-96B6-9F0CD1754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AF47C-0C0D-4F7F-990F-461A7CB7C8E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3692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847EEF-0BC4-87BA-BD8E-D78B5C5F5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21729F-04D5-1BF3-591E-0A9CE77B0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23DD87C-F84D-2010-CAF7-273EF684E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37439A8-18E7-347A-9303-A3FD23CAB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E82EE42-5FA9-F146-01A8-F3C4A9C0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06BF132-1FCC-8BDA-8C95-A77EE2685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7BA2D-8D3F-4466-9C3C-9D7F66A172C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3243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C71263-A9C6-80B0-6817-56E1EB108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B826E9B-AA9D-97EE-D01B-1F761CF2A0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5DC0179-C94D-FAC5-5393-E7F227366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E8EA444-A3D4-F12D-E91F-2177C2F2E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7B855EB-6DAA-B241-66A7-AD0F0CDB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866FDDA-A354-8262-D8F6-B65CD8B0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3808E-83C6-40A1-AFE1-F7304BB60069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6985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EF2FF3C-F063-09E2-022B-9EF1D1228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17929F-9626-8287-F43E-4C00CB414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8EF7D15-5D57-FDE8-E956-ED0735D42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C97B54-75B5-63D9-EC51-72F5E0692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EF2033-DDA8-A5FE-C488-69F6F80C5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B65DB14E-FF8D-4389-A114-F3A5EEF65399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4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  <p:sldLayoutId id="21474841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B65DB14E-FF8D-4389-A114-F3A5EEF65399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09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1" r:id="rId1"/>
    <p:sldLayoutId id="2147484152" r:id="rId2"/>
    <p:sldLayoutId id="2147484153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endParaRPr lang="pl-PL" altLang="pl-PL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defRPr/>
            </a:pPr>
            <a:fld id="{B65DB14E-FF8D-4389-A114-F3A5EEF65399}" type="slidenum">
              <a:rPr lang="pl-PL" altLang="pl-PL" smtClean="0">
                <a:latin typeface="Arial" panose="020B0604020202020204" pitchFamily="34" charset="0"/>
              </a:rPr>
              <a:pPr defTabSz="44926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825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64" r:id="rId2"/>
    <p:sldLayoutId id="2147484165" r:id="rId3"/>
    <p:sldLayoutId id="2147484166" r:id="rId4"/>
    <p:sldLayoutId id="2147484167" r:id="rId5"/>
    <p:sldLayoutId id="2147484168" r:id="rId6"/>
    <p:sldLayoutId id="2147484169" r:id="rId7"/>
    <p:sldLayoutId id="2147484170" r:id="rId8"/>
    <p:sldLayoutId id="2147484171" r:id="rId9"/>
    <p:sldLayoutId id="2147484172" r:id="rId10"/>
    <p:sldLayoutId id="21474841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6764F14F-9BD3-D902-EE71-34C47E91B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  <a:endParaRPr lang="en-US" altLang="pl-PL"/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1D19F325-60EF-36CF-CE7A-F1F79B863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  <a:endParaRPr lang="en-US" alt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4E51B-F8A8-F3A1-FA8D-C892BC7446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B2A81-DB72-155E-1E3A-ED2726EF6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FCCF0-E92B-A324-A2DD-33628A0CBF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25B7E3-7378-4384-AECD-A0D615B7D45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9217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%3ameeting_MTE3Y2ZjNzYtYzJiYS00ODM1LWE3ZDUtOWMwMGEwOTgzYTll%40thread.v2/0?context=%7b%22Tid%22%3a%222d9a5a9f-69b7-4940-a1a6-af55f35ba069%22%2c%22Oid%22%3a%22c7c36e68-500b-45ca-a104-6b5cd7098bed%22%7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jacek.wiewiorowski@prawo.ug.edu.p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5BB83D98-C60B-47FD-987D-274C8BDAB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" y="1"/>
            <a:ext cx="12100560" cy="752474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Prawo rzymskie – Kształtowanie i ochrona praw prywatnych</a:t>
            </a:r>
            <a:endParaRPr lang="pl-PL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D5A5D600-4CD8-48E1-BE94-532FB7DE7BB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4775" y="752475"/>
            <a:ext cx="12087225" cy="6105525"/>
          </a:xfrm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dr hab. Jacek Wiewiorowski, profesor uczelni 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Kierownik Zakładu Prawa Rzymskiego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Katedra Prawa Cywilnego </a:t>
            </a:r>
            <a:r>
              <a:rPr kumimoji="0" lang="pl-PL" sz="2000" b="0" i="0" u="none" strike="noStrike" kern="0" cap="none" spc="0" normalizeH="0" baseline="0" noProof="0" dirty="0" err="1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WPiA</a:t>
            </a: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 UG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endParaRPr kumimoji="0" lang="pl-PL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Konsultacje: poniedziałek, godz. 17.15-18.45, pokój 4039/MS </a:t>
            </a:r>
            <a:r>
              <a:rPr kumimoji="0" lang="pl-PL" sz="2000" b="0" i="0" u="none" strike="noStrike" kern="0" cap="none" spc="0" normalizeH="0" baseline="0" noProof="0" dirty="0" err="1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Teams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Link: 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endParaRPr kumimoji="0" lang="pl-PL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Kontakt: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 typeface="Times New Roman" panose="02020603050405020304" pitchFamily="18" charset="0"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it-IT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E-mail: </a:t>
            </a:r>
            <a:r>
              <a:rPr kumimoji="0" lang="it-IT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jacek.wiewiorowski@prawo.ug.edu.pl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it-IT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Telefon: +48 58 523 29 50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uLnTx/>
              <a:uFillTx/>
              <a:latin typeface="Arial" panose="020B0604020202020204" pitchFamily="34" charset="0"/>
              <a:ea typeface="+mn-ea"/>
              <a:cs typeface="Arial"/>
            </a:endParaRP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Pokój  4039 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E-mail do sekretariatu: sekretariat04@prawo.ug.edu.pl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Telefon do sekretariatu: +48 58 523 28 51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Strona Zakładu Prawa Rzymskiego:  http://www.praworzymskie.ug.edu.pl/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Dalsze informacje:</a:t>
            </a:r>
          </a:p>
          <a:p>
            <a:pPr marL="0" marR="0" lvl="0" indent="0" algn="l" defTabSz="449263" rtl="0" eaLnBrk="1" fontAlgn="base" latinLnBrk="0" hangingPunct="1">
              <a:lnSpc>
                <a:spcPct val="80000"/>
              </a:lnSpc>
              <a:spcBef>
                <a:spcPts val="500"/>
              </a:spcBef>
              <a:spcAft>
                <a:spcPct val="0"/>
              </a:spcAft>
              <a:buClrTx/>
              <a:buSzPct val="8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kumimoji="0" lang="pl-PL" sz="2000" b="0" i="0" u="none" strike="noStrike" kern="0" cap="none" spc="0" normalizeH="0" baseline="0" noProof="0" dirty="0">
                <a:ln>
                  <a:noFill/>
                </a:ln>
                <a:uLnTx/>
                <a:uFillTx/>
                <a:latin typeface="Arial" panose="020B0604020202020204" pitchFamily="34" charset="0"/>
                <a:ea typeface="+mn-ea"/>
                <a:cs typeface="Arial"/>
              </a:rPr>
              <a:t>http://prawo.ug.edu.pl/pracownik/59485/jacek_wiewiorowski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4727" y="-184727"/>
            <a:ext cx="11393441" cy="6312477"/>
          </a:xfrm>
        </p:spPr>
        <p:txBody>
          <a:bodyPr>
            <a:noAutofit/>
          </a:bodyPr>
          <a:lstStyle/>
          <a:p>
            <a:pPr marL="0" indent="0"/>
            <a:endParaRPr lang="pl-PL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Budowa formuły/formułki procesowej</a:t>
            </a:r>
          </a:p>
          <a:p>
            <a:pPr marL="0" indent="0"/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nominatio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wyznaczała sędziego (np. 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Titus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iudex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intentio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– opisywała żądania powoda</a:t>
            </a:r>
          </a:p>
          <a:p>
            <a:pPr marL="0" indent="0"/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demonstratio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wskazywała sprawę, o którą toczył się spór</a:t>
            </a:r>
          </a:p>
          <a:p>
            <a:pPr marL="0" indent="0"/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condemnatio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udzielała sędziemu prywatnemu władzy zasądzenia lub uwolnienia pozwanego albo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adiudicatio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(pozwalała sędziemu przysądzić rzecz któremuś z uczestników sporu lub dokonania jej podziału między strony)</a:t>
            </a:r>
          </a:p>
          <a:p>
            <a:pPr marL="0" indent="0"/>
            <a:endParaRPr lang="pl-PL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Nadzwyczajnymi elementami mogły być :</a:t>
            </a:r>
          </a:p>
          <a:p>
            <a:pPr marL="0" indent="0"/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praescriptio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pro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actore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zastrzeżenie w interesie powoda – wprowadzana po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nominatio</a:t>
            </a:r>
            <a:endParaRPr lang="pl-PL" sz="25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5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zastrzeżenie w interesie pozwanego  - peremptoryjne i dylatoryjne</a:t>
            </a:r>
          </a:p>
          <a:p>
            <a:pPr marL="0" indent="0"/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replicatio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odpowiedź powoda na ekscepcję pozwanego,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duplicatio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odpowiedź pozwanego na replikę powoda; ewentualnie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triplicatio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- odpowiedź powoda na duplikę pozwanego</a:t>
            </a:r>
          </a:p>
          <a:p>
            <a:pPr marL="0" indent="0"/>
            <a:endParaRPr lang="pl-PL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477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4727" y="175491"/>
            <a:ext cx="11393441" cy="6548581"/>
          </a:xfrm>
        </p:spPr>
        <p:txBody>
          <a:bodyPr/>
          <a:lstStyle/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Przebieg postępowania</a:t>
            </a:r>
          </a:p>
          <a:p>
            <a:pPr marL="0" indent="0"/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IURE</a:t>
            </a: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vocatio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ewentiualnie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vadimonium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editio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actionis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postulatio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actionis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(ewentualnie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denegatio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actionis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24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confessio</a:t>
            </a:r>
            <a:r>
              <a:rPr lang="pl-PL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 in iure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– w konsekwencji zawarcie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transactio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albo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iusiurandum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in iure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(przysięga);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indefensio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negatio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lub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exceptio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litis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contestatio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(skutki – m.in.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bis in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idem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/>
            <a:r>
              <a:rPr lang="pl-PL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APUD IUDICEM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postępowanie dowodowe (swobodna ocena dowodów); obecność co najmniej jednej ze stron;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sententia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(nie podlegająca zmianie) i ewentualnie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obligatio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iudicata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(30. dni – pod sankcją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duplum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formularny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condemnatio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pecuniaria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EGZEKUCJA </a:t>
            </a:r>
          </a:p>
          <a:p>
            <a:pPr marL="0" indent="0"/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legisakcyjny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za pomocą </a:t>
            </a:r>
            <a:r>
              <a:rPr lang="pl-PL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4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4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manus</a:t>
            </a:r>
            <a:r>
              <a:rPr lang="pl-PL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iniectionem</a:t>
            </a:r>
            <a:endParaRPr lang="pl-PL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formularny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: egzekucja uniwersalna majątkowa – osobny proces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iudicanti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missio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in bona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pod sankcją infamii (30 lub 15 dni) i sprzedaż licytacyjna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– przywilej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cessio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beneficium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compententiae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początek pryncypatu) oraz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distractio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bonorum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(egzekucja syngularna w miejsce uniwersalnej: senatorowie, II w. upowszechnienie); odpowiedzialność sędziego</a:t>
            </a:r>
          </a:p>
          <a:p>
            <a:pPr marL="0" indent="0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734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0909" y="138545"/>
            <a:ext cx="11684000" cy="6585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500" b="1" dirty="0">
                <a:latin typeface="Arial" panose="020B0604020202020204" pitchFamily="34" charset="0"/>
                <a:cs typeface="Arial" panose="020B0604020202020204" pitchFamily="34" charset="0"/>
              </a:rPr>
              <a:t>Przebieg postępowania</a:t>
            </a:r>
          </a:p>
          <a:p>
            <a:pPr marL="0" indent="0">
              <a:buNone/>
            </a:pPr>
            <a:r>
              <a:rPr lang="pl-PL" sz="2500" b="1" dirty="0">
                <a:latin typeface="Arial" panose="020B0604020202020204" pitchFamily="34" charset="0"/>
                <a:cs typeface="Arial" panose="020B0604020202020204" pitchFamily="34" charset="0"/>
              </a:rPr>
              <a:t>Proces kognicyjny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500" b="1" dirty="0">
                <a:latin typeface="Arial" panose="020B0604020202020204" pitchFamily="34" charset="0"/>
                <a:cs typeface="Arial" panose="020B0604020202020204" pitchFamily="34" charset="0"/>
              </a:rPr>
              <a:t>brak faz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500" dirty="0" err="1">
                <a:latin typeface="Arial" panose="020B0604020202020204" pitchFamily="34" charset="0"/>
                <a:cs typeface="Arial" panose="020B0604020202020204" pitchFamily="34" charset="0"/>
              </a:rPr>
              <a:t>litiskontestacja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nie powoduje konsumpcji skargi – istotne dopiero wydanie wyroku) – oraz </a:t>
            </a:r>
            <a:r>
              <a:rPr lang="pl-PL" sz="2500" b="1" dirty="0">
                <a:latin typeface="Arial" panose="020B0604020202020204" pitchFamily="34" charset="0"/>
                <a:cs typeface="Arial" panose="020B0604020202020204" pitchFamily="34" charset="0"/>
              </a:rPr>
              <a:t>urzędniczy wymiar sprawiedliwości</a:t>
            </a: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postępowanie dowodowe – ‚legalna teoria dowodowa’;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praesumptiones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iuris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de iure? 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(domniemanie prawne)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możliwość zasądzenia wydania rzeczy (odstąpienie od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condemnatio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pecuniaria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Zaoczne postępowanie, apelacja (suspensywność i </a:t>
            </a:r>
            <a:r>
              <a:rPr lang="pl-PL" sz="2500" dirty="0" err="1">
                <a:latin typeface="Arial" panose="020B0604020202020204" pitchFamily="34" charset="0"/>
                <a:cs typeface="Arial" panose="020B0604020202020204" pitchFamily="34" charset="0"/>
              </a:rPr>
              <a:t>dewolutywność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) i zakaz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reformationis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peius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postępowanie egzekucyjne publiczne: syngularna i ewentualnie uniwersalna a nawet osobista </a:t>
            </a: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interdykty – zrównane z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 (zachowana odrębność terminologiczna) </a:t>
            </a:r>
          </a:p>
          <a:p>
            <a:pPr marL="0" indent="0"/>
            <a:endParaRPr lang="pl-PL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</a:t>
            </a:r>
            <a:r>
              <a:rPr lang="pl-PL" sz="25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reskryptowy</a:t>
            </a:r>
            <a:endParaRPr lang="pl-PL" sz="2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zmiany kalendarza sądowego (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dies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fasti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nefasti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)– chrześcijaństwo (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dies</a:t>
            </a:r>
            <a:r>
              <a:rPr lang="pl-PL" sz="25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500" i="1" dirty="0" err="1">
                <a:latin typeface="Arial" panose="020B0604020202020204" pitchFamily="34" charset="0"/>
                <a:cs typeface="Arial" panose="020B0604020202020204" pitchFamily="34" charset="0"/>
              </a:rPr>
              <a:t>solis</a:t>
            </a:r>
            <a:r>
              <a:rPr lang="pl-PL" sz="2500" dirty="0">
                <a:latin typeface="Arial" panose="020B0604020202020204" pitchFamily="34" charset="0"/>
                <a:cs typeface="Arial" panose="020B0604020202020204" pitchFamily="34" charset="0"/>
              </a:rPr>
              <a:t>/niedziela? inne święta) </a:t>
            </a:r>
          </a:p>
          <a:p>
            <a:pPr marL="0" indent="0"/>
            <a:endParaRPr lang="pl-PL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70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1" y="-1"/>
            <a:ext cx="10968567" cy="295565"/>
          </a:xfrm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rzymski - prywatny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4727" y="397164"/>
            <a:ext cx="11393441" cy="6460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Zasady procesowe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(dyskusyjne)</a:t>
            </a:r>
          </a:p>
          <a:p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skargowość i dyspozycyjność</a:t>
            </a:r>
          </a:p>
          <a:p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kontradyktoryjność </a:t>
            </a:r>
          </a:p>
          <a:p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jawność 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(fora, bazyliki, miejsca stron na sali sądowej – kognicyjny) </a:t>
            </a:r>
          </a:p>
          <a:p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ustność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(formułkowy – pisemna formułka; kognicyjny – pisemne pisma procesowe, wezwanie do sądu)</a:t>
            </a:r>
          </a:p>
          <a:p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równość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cives</a:t>
            </a:r>
            <a:r>
              <a:rPr lang="pl-PL" sz="3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Romani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- jedna z przyczyn </a:t>
            </a:r>
            <a:r>
              <a:rPr lang="pl-PL" sz="3000" dirty="0" err="1">
                <a:latin typeface="Arial" panose="020B0604020202020204" pitchFamily="34" charset="0"/>
                <a:cs typeface="Arial" panose="020B0604020202020204" pitchFamily="34" charset="0"/>
              </a:rPr>
              <a:t>inkluzywizmu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obywatelstwa rzymskiego) </a:t>
            </a:r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bezpośredniość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(też koncentracja materiału procesowego; zachwianie w procesie kognicyjnym) </a:t>
            </a:r>
          </a:p>
          <a:p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bezpłatność</a:t>
            </a: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 (ryzyko: kary dla procesujących się lekkomyślnie i ostracyzm; zmiana – okres poklasyczny)</a:t>
            </a:r>
          </a:p>
        </p:txBody>
      </p:sp>
    </p:spTree>
    <p:extLst>
      <p:ext uri="{BB962C8B-B14F-4D97-AF65-F5344CB8AC3E}">
        <p14:creationId xmlns:p14="http://schemas.microsoft.com/office/powerpoint/2010/main" val="3289253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09AA56-330B-441C-A47E-1D39E3EA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182880"/>
            <a:ext cx="11623040" cy="1825308"/>
          </a:xfrm>
        </p:spPr>
        <p:txBody>
          <a:bodyPr>
            <a:normAutofit/>
          </a:bodyPr>
          <a:lstStyle/>
          <a:p>
            <a:pPr defTabSz="336947">
              <a:defRPr/>
            </a:pP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Kolejny wykład: </a:t>
            </a:r>
            <a:r>
              <a:rPr lang="pl-PL" sz="3150" i="1" dirty="0">
                <a:latin typeface="Arial" panose="020B0604020202020204" pitchFamily="34" charset="0"/>
                <a:cs typeface="Arial" panose="020B0604020202020204" pitchFamily="34" charset="0"/>
              </a:rPr>
              <a:t>Kształtowanie praw prywatnych – osoby </a:t>
            </a: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EA25BD-83CE-4F0B-85CB-DFF36E90B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1" y="2057401"/>
            <a:ext cx="8224838" cy="3394472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Warszawa 2018/2023</a:t>
            </a:r>
            <a:r>
              <a:rPr lang="pl-PL" sz="2400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s. 127-146, 191-213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Warszawa 2021, s. 203-244 (paragrafy 77-86)  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599271-ADAF-5DB9-754F-0DAB021B0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60338"/>
            <a:ext cx="7164388" cy="5699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>
                <a:solidFill>
                  <a:srgbClr val="FF0000"/>
                </a:solidFill>
                <a:latin typeface="Arial" panose="020B0604020202020204" pitchFamily="34" charset="0"/>
              </a:rPr>
              <a:t>Analiza tekstu źródłowego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FA5CA9-7F57-FCD0-CC6F-F6E63B9AF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" y="836614"/>
            <a:ext cx="7416800" cy="5861048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D. 50.17.29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Paulus libro octavo ad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Sabinum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Quod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initio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vitiosum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potest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tractu</a:t>
            </a:r>
            <a:r>
              <a:rPr lang="pl-PL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temporis </a:t>
            </a:r>
            <a:r>
              <a:rPr lang="pl-PL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convalescere</a:t>
            </a:r>
            <a:r>
              <a:rPr lang="pl-PL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„Paulus w księdze ósmej Komentarza do pism </a:t>
            </a:r>
            <a:r>
              <a:rPr lang="pl-PL" sz="2100" dirty="0" err="1">
                <a:latin typeface="Arial" panose="020B0604020202020204" pitchFamily="34" charset="0"/>
                <a:cs typeface="Arial" panose="020B0604020202020204" pitchFamily="34" charset="0"/>
              </a:rPr>
              <a:t>Sabinusa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: Co jest od początku wadliwe (nieważne), nie może stać się ważne wskutek upływu czasu (zajścia późniejszych okoliczności)”.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D. 1.3.10.</a:t>
            </a: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Iulianus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libro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LVIIII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digestorum</a:t>
            </a:r>
            <a:r>
              <a:rPr lang="en-US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leges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senatus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consulta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scribi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possunt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omnes casus qui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quandoque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inciderint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comprehendantur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sufficit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plerumque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accidunt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contineri</a:t>
            </a:r>
            <a:r>
              <a:rPr lang="en-US" sz="21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1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„Julian w księdze pięćdziesiątej dziewiątej digestów. Ani ustawy ani uchwały senatu nie mogą być tak napisane, aby objęły wszystkie przypadki, które kiedykolwiek się wydarzą; wystarczy jednak aby obejmowały te, które przeważnie mają miejsce.” 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pl-PL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4" name="pole tekstowe 4">
            <a:extLst>
              <a:ext uri="{FF2B5EF4-FFF2-40B4-BE49-F238E27FC236}">
                <a16:creationId xmlns:a16="http://schemas.microsoft.com/office/drawing/2014/main" id="{65B6A2A6-FD6C-82BD-DBDD-E8E664F33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578" y="2"/>
            <a:ext cx="3958182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Schemat analizy: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	</a:t>
            </a:r>
            <a:r>
              <a:rPr kumimoji="0" lang="pl-PL" alt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Określenie miejsca tekstu w dyskusji prawników rzymskich (miejsce w tekście źródłowym oraz informacja podana w </a:t>
            </a:r>
            <a:r>
              <a:rPr kumimoji="0" lang="pl-PL" altLang="pl-PL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inscriptio</a:t>
            </a:r>
            <a:r>
              <a:rPr kumimoji="0" lang="pl-PL" altLang="pl-PL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plus informacje o jurystach – niekiedy informacje w tekście).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	Rekonstrukcja omawianego w tekście stanu faktycznego (rzeczywisty lub hipotetyczny stan faktyczny).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	Wskazanie problemu prawnego będącego przedmiotem oceny (kwestia niejasna, dyskusyjna).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	Nazwanie zasad rozstrzygnięcia (</a:t>
            </a:r>
            <a:r>
              <a:rPr kumimoji="0" lang="pl-PL" altLang="pl-PL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rationes</a:t>
            </a:r>
            <a:r>
              <a:rPr kumimoji="0" lang="pl-PL" altLang="pl-PL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altLang="pl-PL" sz="1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decidendi</a:t>
            </a:r>
            <a:r>
              <a:rPr kumimoji="0" lang="pl-PL" alt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przyjętych przez jurystów, ich ocena i znaczenie oraz wykorzystanie w tradycji romanistycznej.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7655E689-352B-C8DD-E38B-1D464EFB178B}"/>
              </a:ext>
            </a:extLst>
          </p:cNvPr>
          <p:cNvSpPr txBox="1"/>
          <p:nvPr/>
        </p:nvSpPr>
        <p:spPr>
          <a:xfrm>
            <a:off x="8255479" y="4744528"/>
            <a:ext cx="175116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JWiewiorowski_RegulyPrawaRzymskiegoAAktualnePolskieProblemyUstrojowe_CzasKultury_4_2020.pdf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E28C63D-0BD4-F704-4ECE-E32B0DDBE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6139" y="4656017"/>
            <a:ext cx="1390650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32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1C8875-7F98-6DD5-5C30-93C0C38A2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95223"/>
            <a:ext cx="10099039" cy="6262777"/>
          </a:xfrm>
        </p:spPr>
        <p:txBody>
          <a:bodyPr>
            <a:noAutofit/>
          </a:bodyPr>
          <a:lstStyle/>
          <a:p>
            <a:pPr marL="0" indent="0" defTabSz="336947">
              <a:buNone/>
              <a:defRPr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Pozasądowa ochrona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defTabSz="336947">
              <a:defRPr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pierwotny etap – </a:t>
            </a:r>
            <a:r>
              <a:rPr lang="pl-PL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pomoc własna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kontrola nadużyć samopomocy o charakterze zaczepnym –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granice związane z wrodzonym poczuciem sprawiedliwości?</a:t>
            </a:r>
          </a:p>
          <a:p>
            <a:pPr marL="285750" indent="-285750" defTabSz="336947">
              <a:buFontTx/>
              <a:buChar char="-"/>
              <a:defRPr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interdykt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de vi armata –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przeciwdziałanie nadużyciom u schyłku Republiki rzymskiej;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leges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Iuliae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vi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; systemowe zakwestionowanie poza wyjątkami: Justynian I (kształtowanie granic ‚obrony koniecznej’) </a:t>
            </a:r>
          </a:p>
          <a:p>
            <a:pPr marL="0" indent="0" defTabSz="336947">
              <a:defRPr/>
            </a:pP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Transcactio</a:t>
            </a:r>
            <a:r>
              <a:rPr lang="pl-PL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ugoda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naturalny sposób zakończenia sporu - </a:t>
            </a:r>
            <a:r>
              <a:rPr lang="pl-PL" sz="2400" u="sng" dirty="0">
                <a:latin typeface="Arial" panose="020B0604020202020204" pitchFamily="34" charset="0"/>
                <a:cs typeface="Arial" panose="020B0604020202020204" pitchFamily="34" charset="0"/>
              </a:rPr>
              <a:t>nie była odrębną instytucją prawną (odrębna umową w okresie poklasycznym: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praescriptis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verbis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defTabSz="336947">
              <a:buNone/>
              <a:defRPr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wspierana w prawie pretorskim jako pozasądowy sposób kończenia sporu (kontrola warunków ugody w przypadku 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deliktów prywatnych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(przestępstw prywatnych) – kradzież 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furtum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rabunek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rapina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 czy zniewagi (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iniuria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): infamia dotykała jednak sprawcę nawet w razie </a:t>
            </a:r>
            <a:r>
              <a:rPr lang="pl-P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transactio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z pokrzywdzonym</a:t>
            </a:r>
          </a:p>
          <a:p>
            <a:pPr marL="0" indent="0" defTabSz="336947">
              <a:defRPr/>
            </a:pPr>
            <a:r>
              <a:rPr lang="pl-PL" sz="24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Compromissum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- kompromis:</a:t>
            </a:r>
            <a:r>
              <a:rPr lang="pl-PL" sz="2400" i="1" dirty="0">
                <a:latin typeface="Arial" panose="020B0604020202020204" pitchFamily="34" charset="0"/>
                <a:cs typeface="Arial" panose="020B0604020202020204" pitchFamily="34" charset="0"/>
              </a:rPr>
              <a:t> szczegółowe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regulacje okres poklasyczny</a:t>
            </a:r>
          </a:p>
          <a:p>
            <a:pPr marL="0" indent="0" defTabSz="336947">
              <a:buNone/>
              <a:defRPr/>
            </a:pP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pole tekstowe 4">
            <a:extLst>
              <a:ext uri="{FF2B5EF4-FFF2-40B4-BE49-F238E27FC236}">
                <a16:creationId xmlns:a16="http://schemas.microsoft.com/office/drawing/2014/main" id="{8C644161-4BFC-3984-D28D-E339161AC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Kształtowanie i ochrona praw prywatnych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2FC81B7-C574-95F7-7428-7E0C61300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8040" y="0"/>
            <a:ext cx="2323960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E88DC2-D681-43D9-238C-A85B0E2DF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1353800" cy="480264"/>
          </a:xfrm>
        </p:spPr>
        <p:txBody>
          <a:bodyPr>
            <a:normAutofit fontScale="90000"/>
          </a:bodyPr>
          <a:lstStyle/>
          <a:p>
            <a: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Kształtowanie i ochrona praw prywatnych</a:t>
            </a:r>
            <a:br>
              <a:rPr lang="pl-PL" altLang="pl-P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FA7FC6-E54B-FE8A-9935-834E3694B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649" y="845390"/>
            <a:ext cx="11973464" cy="5331573"/>
          </a:xfrm>
        </p:spPr>
        <p:txBody>
          <a:bodyPr>
            <a:noAutofit/>
          </a:bodyPr>
          <a:lstStyle/>
          <a:p>
            <a:pPr marL="0" indent="0" defTabSz="336947">
              <a:buNone/>
              <a:defRPr/>
            </a:pPr>
            <a:r>
              <a:rPr lang="pl-PL" sz="2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Środki ochrony </a:t>
            </a:r>
            <a:r>
              <a:rPr lang="pl-PL" sz="27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pozaprocesowej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700" i="1" dirty="0" err="1">
                <a:latin typeface="Arial" panose="020B0604020202020204" pitchFamily="34" charset="0"/>
                <a:cs typeface="Arial" panose="020B0604020202020204" pitchFamily="34" charset="0"/>
              </a:rPr>
              <a:t>magistratus</a:t>
            </a:r>
            <a:r>
              <a:rPr lang="pl-PL" sz="27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wyposażony w i</a:t>
            </a:r>
            <a:r>
              <a:rPr lang="pl-PL" sz="2700" i="1" dirty="0">
                <a:latin typeface="Arial" panose="020B0604020202020204" pitchFamily="34" charset="0"/>
                <a:cs typeface="Arial" panose="020B0604020202020204" pitchFamily="34" charset="0"/>
              </a:rPr>
              <a:t>mperium 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(najczęściej pretor albo namiestnik prowincji; prawo cesarskie – sędzia-</a:t>
            </a:r>
            <a:r>
              <a:rPr lang="pl-PL" sz="2700" i="1" dirty="0" err="1">
                <a:latin typeface="Arial" panose="020B0604020202020204" pitchFamily="34" charset="0"/>
                <a:cs typeface="Arial" panose="020B0604020202020204" pitchFamily="34" charset="0"/>
              </a:rPr>
              <a:t>iudex</a:t>
            </a:r>
            <a:r>
              <a:rPr lang="pl-PL" sz="27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czyli urzędnicy administracji cesarskiej działający w zastępstwie </a:t>
            </a:r>
            <a:r>
              <a:rPr lang="pl-PL" sz="2700" i="1" dirty="0" err="1">
                <a:latin typeface="Arial" panose="020B0604020202020204" pitchFamily="34" charset="0"/>
                <a:cs typeface="Arial" panose="020B0604020202020204" pitchFamily="34" charset="0"/>
              </a:rPr>
              <a:t>princepsa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7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defTabSz="336947">
              <a:buNone/>
              <a:defRPr/>
            </a:pP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Czasy przedhistoryczne: rozstrzygnięcie ostatecznie, później ostateczne rozstrzygnięcie w ramach postępowania sądowego (nadal ostateczne - jeśli brak </a:t>
            </a:r>
            <a:r>
              <a:rPr lang="pl-PL" sz="27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7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w postępowaniu </a:t>
            </a:r>
            <a:r>
              <a:rPr lang="pl-PL" sz="2700" dirty="0" err="1">
                <a:latin typeface="Arial" panose="020B0604020202020204" pitchFamily="34" charset="0"/>
                <a:cs typeface="Arial" panose="020B0604020202020204" pitchFamily="34" charset="0"/>
              </a:rPr>
              <a:t>legisakcyjnym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0" indent="0" defTabSz="336947">
              <a:buNone/>
              <a:defRPr/>
            </a:pP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Regulacja: </a:t>
            </a:r>
            <a:r>
              <a:rPr lang="pl-PL" sz="2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Edictum</a:t>
            </a:r>
            <a:r>
              <a:rPr lang="pl-PL" sz="27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praetoris</a:t>
            </a:r>
            <a:r>
              <a:rPr lang="pl-PL" sz="27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- przypadki zastosowania oraz rodzaje środków ochrony </a:t>
            </a:r>
            <a:r>
              <a:rPr lang="pl-PL" sz="2700" dirty="0" err="1">
                <a:latin typeface="Arial" panose="020B0604020202020204" pitchFamily="34" charset="0"/>
                <a:cs typeface="Arial" panose="020B0604020202020204" pitchFamily="34" charset="0"/>
              </a:rPr>
              <a:t>pozaprocesowej</a:t>
            </a:r>
            <a:endParaRPr lang="pl-PL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r>
              <a:rPr lang="pl-PL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l-PL" sz="27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integrum</a:t>
            </a:r>
            <a:r>
              <a:rPr lang="pl-PL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restitutio</a:t>
            </a:r>
            <a:r>
              <a:rPr lang="pl-PL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7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</a:t>
            </a:r>
            <a:r>
              <a:rPr lang="pl-PL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l-PL" sz="27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possessionem</a:t>
            </a:r>
            <a:r>
              <a:rPr lang="pl-PL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7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stypulacje pretorskie </a:t>
            </a:r>
            <a:r>
              <a:rPr lang="pl-PL" sz="27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Interdykty</a:t>
            </a:r>
          </a:p>
          <a:p>
            <a:pPr marL="0" indent="0" defTabSz="336947">
              <a:buNone/>
              <a:defRPr/>
            </a:pPr>
            <a:endParaRPr lang="pl-PL" sz="2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r>
              <a:rPr lang="pl-PL" sz="27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Episcopalis</a:t>
            </a:r>
            <a:r>
              <a:rPr lang="pl-PL" sz="2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audientia</a:t>
            </a:r>
            <a:r>
              <a:rPr lang="pl-PL" sz="27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– od C. Th. 1.27.1 (a. 318) alternatywa dla sądownictwa państwowego; </a:t>
            </a:r>
            <a:r>
              <a:rPr lang="pl-PL" sz="2700" dirty="0" err="1">
                <a:latin typeface="Arial" panose="020B0604020202020204" pitchFamily="34" charset="0"/>
                <a:cs typeface="Arial" panose="020B0604020202020204" pitchFamily="34" charset="0"/>
              </a:rPr>
              <a:t>Nov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. Val. 35 (a. 452) – wykonalność na żądanie stron; </a:t>
            </a:r>
            <a:r>
              <a:rPr lang="pl-PL" sz="2700" dirty="0" err="1">
                <a:latin typeface="Arial" panose="020B0604020202020204" pitchFamily="34" charset="0"/>
                <a:cs typeface="Arial" panose="020B0604020202020204" pitchFamily="34" charset="0"/>
              </a:rPr>
              <a:t>Nov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700" dirty="0" err="1">
                <a:latin typeface="Arial" panose="020B0604020202020204" pitchFamily="34" charset="0"/>
                <a:cs typeface="Arial" panose="020B0604020202020204" pitchFamily="34" charset="0"/>
              </a:rPr>
              <a:t>Iust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. 123.21 (a. 546) – państwowa kontrola orzeczeń biskupich </a:t>
            </a:r>
          </a:p>
          <a:p>
            <a:endParaRPr lang="pl-PL" sz="2700" dirty="0"/>
          </a:p>
        </p:txBody>
      </p:sp>
    </p:spTree>
    <p:extLst>
      <p:ext uri="{BB962C8B-B14F-4D97-AF65-F5344CB8AC3E}">
        <p14:creationId xmlns:p14="http://schemas.microsoft.com/office/powerpoint/2010/main" val="256581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2609DE-BE9E-8423-76B8-EFEF922BA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115889"/>
            <a:ext cx="11826240" cy="6559231"/>
          </a:xfrm>
        </p:spPr>
        <p:txBody>
          <a:bodyPr>
            <a:noAutofit/>
          </a:bodyPr>
          <a:lstStyle/>
          <a:p>
            <a:pPr marL="0" indent="0" defTabSz="336947"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Arial" panose="020B0604020202020204" pitchFamily="34" charset="0"/>
              </a:rPr>
              <a:t>Sądowa ochrona </a:t>
            </a:r>
          </a:p>
          <a:p>
            <a:pPr marL="0" indent="0" defTabSz="336947">
              <a:defRPr/>
            </a:pPr>
            <a:r>
              <a:rPr lang="pl-PL" sz="2200" b="1" dirty="0">
                <a:latin typeface="Arial" panose="020B0604020202020204" pitchFamily="34" charset="0"/>
              </a:rPr>
              <a:t>przyczyny pojawienia się sądowego wymiaru sprawiedliwości</a:t>
            </a:r>
            <a:r>
              <a:rPr lang="pl-PL" sz="2200" dirty="0">
                <a:latin typeface="Arial" panose="020B0604020202020204" pitchFamily="34" charset="0"/>
              </a:rPr>
              <a:t> </a:t>
            </a:r>
          </a:p>
          <a:p>
            <a:pPr marL="0" indent="0" defTabSz="336947">
              <a:buNone/>
              <a:defRPr/>
            </a:pPr>
            <a:r>
              <a:rPr lang="pl-PL" sz="2200" dirty="0">
                <a:latin typeface="Arial" panose="020B0604020202020204" pitchFamily="34" charset="0"/>
              </a:rPr>
              <a:t>uniwersalne? </a:t>
            </a:r>
          </a:p>
          <a:p>
            <a:pPr marL="0" indent="0" defTabSz="336947">
              <a:buNone/>
              <a:defRPr/>
            </a:pPr>
            <a:r>
              <a:rPr lang="pl-PL" sz="2200" b="1" dirty="0">
                <a:latin typeface="Arial" panose="020B0604020202020204" pitchFamily="34" charset="0"/>
              </a:rPr>
              <a:t>Ogólne cechy procesu rzymskiego </a:t>
            </a:r>
          </a:p>
          <a:p>
            <a:pPr marL="0" indent="0" defTabSz="336947">
              <a:spcBef>
                <a:spcPts val="0"/>
              </a:spcBef>
              <a:buNone/>
              <a:defRPr/>
            </a:pPr>
            <a:r>
              <a:rPr lang="pl-PL" sz="2200" dirty="0">
                <a:latin typeface="Arial" panose="020B0604020202020204" pitchFamily="34" charset="0"/>
              </a:rPr>
              <a:t>– </a:t>
            </a:r>
            <a:r>
              <a:rPr lang="pl-PL" sz="2200" i="1" dirty="0">
                <a:latin typeface="Arial" panose="020B0604020202020204" pitchFamily="34" charset="0"/>
              </a:rPr>
              <a:t>DIES FASTI</a:t>
            </a:r>
            <a:r>
              <a:rPr lang="pl-PL" sz="2200" dirty="0">
                <a:latin typeface="Arial" panose="020B0604020202020204" pitchFamily="34" charset="0"/>
              </a:rPr>
              <a:t> i </a:t>
            </a:r>
            <a:r>
              <a:rPr lang="pl-PL" sz="2200" i="1" dirty="0">
                <a:latin typeface="Arial" panose="020B0604020202020204" pitchFamily="34" charset="0"/>
              </a:rPr>
              <a:t>DIES NEFASTI</a:t>
            </a:r>
            <a:r>
              <a:rPr lang="pl-PL" sz="2200" dirty="0">
                <a:latin typeface="Arial" panose="020B0604020202020204" pitchFamily="34" charset="0"/>
              </a:rPr>
              <a:t> (religia rzymska)</a:t>
            </a:r>
          </a:p>
          <a:p>
            <a:pPr marL="0" indent="0" defTabSz="336947">
              <a:buNone/>
              <a:defRPr/>
            </a:pPr>
            <a:r>
              <a:rPr lang="pl-PL" sz="2200" dirty="0">
                <a:latin typeface="Arial" panose="020B0604020202020204" pitchFamily="34" charset="0"/>
              </a:rPr>
              <a:t>- na podstawie </a:t>
            </a:r>
            <a:r>
              <a:rPr lang="pl-PL" sz="2200" b="1" i="1" dirty="0" err="1">
                <a:latin typeface="Arial" panose="020B0604020202020204" pitchFamily="34" charset="0"/>
              </a:rPr>
              <a:t>iurisdictio</a:t>
            </a:r>
            <a:r>
              <a:rPr lang="pl-PL" sz="2200" dirty="0">
                <a:latin typeface="Arial" panose="020B0604020202020204" pitchFamily="34" charset="0"/>
              </a:rPr>
              <a:t> (</a:t>
            </a:r>
            <a:r>
              <a:rPr lang="pl-PL" sz="2200" i="1" dirty="0" err="1">
                <a:latin typeface="Arial" panose="020B0604020202020204" pitchFamily="34" charset="0"/>
              </a:rPr>
              <a:t>ius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</a:rPr>
              <a:t>dicere</a:t>
            </a:r>
            <a:r>
              <a:rPr lang="pl-PL" sz="2200" dirty="0">
                <a:latin typeface="Arial" panose="020B0604020202020204" pitchFamily="34" charset="0"/>
              </a:rPr>
              <a:t>): urzędnicy wyposażeni w </a:t>
            </a:r>
            <a:r>
              <a:rPr lang="pl-PL" sz="2200" i="1" dirty="0">
                <a:latin typeface="Arial" panose="020B0604020202020204" pitchFamily="34" charset="0"/>
              </a:rPr>
              <a:t>imperium </a:t>
            </a:r>
            <a:r>
              <a:rPr lang="pl-PL" sz="2200" dirty="0">
                <a:latin typeface="Arial" panose="020B0604020202020204" pitchFamily="34" charset="0"/>
              </a:rPr>
              <a:t>udzielali środków ochrony prawnej – </a:t>
            </a:r>
            <a:r>
              <a:rPr lang="pl-PL" sz="2200" i="1" dirty="0" err="1">
                <a:latin typeface="Arial" panose="020B0604020202020204" pitchFamily="34" charset="0"/>
              </a:rPr>
              <a:t>actio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</a:p>
          <a:p>
            <a:pPr marL="0" indent="0" defTabSz="336947"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Arial" panose="020B0604020202020204" pitchFamily="34" charset="0"/>
              </a:rPr>
              <a:t>UWAGA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</a:rPr>
              <a:t>zmiana: </a:t>
            </a:r>
            <a:r>
              <a:rPr lang="pl-PL" sz="2200" i="1" dirty="0" err="1">
                <a:latin typeface="Arial" panose="020B0604020202020204" pitchFamily="34" charset="0"/>
              </a:rPr>
              <a:t>cognitio</a:t>
            </a:r>
            <a:r>
              <a:rPr lang="pl-PL" sz="2200" dirty="0">
                <a:latin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</a:rPr>
              <a:t>extra </a:t>
            </a:r>
            <a:r>
              <a:rPr lang="pl-PL" sz="2200" i="1" dirty="0" err="1">
                <a:latin typeface="Arial" panose="020B0604020202020204" pitchFamily="34" charset="0"/>
              </a:rPr>
              <a:t>ordinem</a:t>
            </a:r>
            <a:endParaRPr lang="pl-PL" sz="2200" i="1" dirty="0">
              <a:latin typeface="Arial" panose="020B0604020202020204" pitchFamily="34" charset="0"/>
            </a:endParaRPr>
          </a:p>
          <a:p>
            <a:pPr defTabSz="336947">
              <a:buFontTx/>
              <a:buChar char="-"/>
              <a:defRPr/>
            </a:pP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Iudicia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solidFill>
                  <a:srgbClr val="FF0000"/>
                </a:solidFill>
                <a:latin typeface="Arial" panose="020B0604020202020204" pitchFamily="34" charset="0"/>
              </a:rPr>
              <a:t>privata</a:t>
            </a:r>
            <a:r>
              <a:rPr lang="pl-PL" sz="2200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</a:rPr>
              <a:t>– </a:t>
            </a:r>
            <a:r>
              <a:rPr lang="pl-PL" sz="2200" dirty="0">
                <a:latin typeface="Arial" panose="020B0604020202020204" pitchFamily="34" charset="0"/>
              </a:rPr>
              <a:t>urzędnik nie rozstrzygał sporu, lecz zbadawszy kwestię tylko upoważniał do tego sędziego prywatnego lub zespół sędziów</a:t>
            </a:r>
          </a:p>
          <a:p>
            <a:pPr defTabSz="336947">
              <a:buFontTx/>
              <a:buChar char="-"/>
              <a:defRPr/>
            </a:pPr>
            <a:r>
              <a:rPr lang="pl-PL" sz="2200" dirty="0">
                <a:latin typeface="Arial" panose="020B0604020202020204" pitchFamily="34" charset="0"/>
              </a:rPr>
              <a:t>społeczeństwo rzymskie to federacja ojców rodzin (lista sędziów – zgoda stron lub losowo urzędnik posiadający </a:t>
            </a:r>
            <a:r>
              <a:rPr lang="pl-PL" sz="2200" i="1" dirty="0" err="1">
                <a:latin typeface="Arial" panose="020B0604020202020204" pitchFamily="34" charset="0"/>
              </a:rPr>
              <a:t>iurisdictio</a:t>
            </a:r>
            <a:r>
              <a:rPr lang="pl-PL" sz="2200" dirty="0">
                <a:latin typeface="Arial" panose="020B0604020202020204" pitchFamily="34" charset="0"/>
              </a:rPr>
              <a:t>); kształtowanie reguł właściwości rzeczowej i miejscowej (m.in. </a:t>
            </a:r>
            <a:r>
              <a:rPr lang="pl-PL" sz="2200" i="1" dirty="0" err="1">
                <a:latin typeface="Arial" panose="020B0604020202020204" pitchFamily="34" charset="0"/>
              </a:rPr>
              <a:t>actor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</a:rPr>
              <a:t>sequitur</a:t>
            </a:r>
            <a:r>
              <a:rPr lang="pl-PL" sz="2200" i="1" dirty="0">
                <a:latin typeface="Arial" panose="020B0604020202020204" pitchFamily="34" charset="0"/>
              </a:rPr>
              <a:t> forum rei</a:t>
            </a:r>
            <a:r>
              <a:rPr lang="pl-PL" sz="2200" dirty="0">
                <a:latin typeface="Arial" panose="020B0604020202020204" pitchFamily="34" charset="0"/>
              </a:rPr>
              <a:t>)</a:t>
            </a:r>
          </a:p>
          <a:p>
            <a:pPr marL="0" indent="0" defTabSz="336947"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Arial" panose="020B0604020202020204" pitchFamily="34" charset="0"/>
              </a:rPr>
              <a:t>UWAGA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</a:rPr>
              <a:t>zmiana: </a:t>
            </a:r>
            <a:r>
              <a:rPr lang="pl-PL" sz="2200" i="1" dirty="0" err="1">
                <a:latin typeface="Arial" panose="020B0604020202020204" pitchFamily="34" charset="0"/>
              </a:rPr>
              <a:t>cognitio</a:t>
            </a:r>
            <a:r>
              <a:rPr lang="pl-PL" sz="2200" dirty="0">
                <a:latin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</a:rPr>
              <a:t>extra </a:t>
            </a:r>
            <a:r>
              <a:rPr lang="pl-PL" sz="2200" i="1" dirty="0" err="1">
                <a:latin typeface="Arial" panose="020B0604020202020204" pitchFamily="34" charset="0"/>
              </a:rPr>
              <a:t>ordinem</a:t>
            </a:r>
            <a:endParaRPr lang="pl-PL" sz="2200" i="1" dirty="0">
              <a:latin typeface="Arial" panose="020B0604020202020204" pitchFamily="34" charset="0"/>
            </a:endParaRPr>
          </a:p>
          <a:p>
            <a:pPr defTabSz="336947">
              <a:buFontTx/>
              <a:buChar char="-"/>
              <a:defRPr/>
            </a:pPr>
            <a:r>
              <a:rPr lang="pl-PL" sz="2200" i="1" dirty="0" err="1">
                <a:latin typeface="Arial" panose="020B0604020202020204" pitchFamily="34" charset="0"/>
              </a:rPr>
              <a:t>Praetor</a:t>
            </a:r>
            <a:r>
              <a:rPr lang="pl-PL" sz="2200" dirty="0">
                <a:latin typeface="Arial" panose="020B0604020202020204" pitchFamily="34" charset="0"/>
              </a:rPr>
              <a:t> (i inny urzędnik posiadający </a:t>
            </a:r>
            <a:r>
              <a:rPr lang="pl-PL" sz="2200" i="1" dirty="0" err="1">
                <a:latin typeface="Arial" panose="020B0604020202020204" pitchFamily="34" charset="0"/>
              </a:rPr>
              <a:t>iurisdictio</a:t>
            </a:r>
            <a:r>
              <a:rPr lang="pl-PL" sz="2200" dirty="0">
                <a:latin typeface="Arial" panose="020B0604020202020204" pitchFamily="34" charset="0"/>
              </a:rPr>
              <a:t>)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</a:rPr>
              <a:t>przyznawał skargę lub jej odmawiał nawet wbrew normom </a:t>
            </a:r>
            <a:r>
              <a:rPr lang="pl-PL" sz="2200" i="1" dirty="0" err="1">
                <a:latin typeface="Arial" panose="020B0604020202020204" pitchFamily="34" charset="0"/>
              </a:rPr>
              <a:t>ius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</a:rPr>
              <a:t>civile</a:t>
            </a:r>
            <a:r>
              <a:rPr lang="pl-PL" sz="2200" i="1" dirty="0">
                <a:latin typeface="Arial" panose="020B0604020202020204" pitchFamily="34" charset="0"/>
              </a:rPr>
              <a:t> – </a:t>
            </a:r>
            <a:r>
              <a:rPr lang="pl-PL" sz="2200" i="1" dirty="0" err="1">
                <a:latin typeface="Arial" panose="020B0604020202020204" pitchFamily="34" charset="0"/>
              </a:rPr>
              <a:t>mos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</a:rPr>
              <a:t>maiorum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</a:rPr>
              <a:t>oraz</a:t>
            </a:r>
            <a:r>
              <a:rPr lang="pl-PL" sz="2200" i="1" dirty="0">
                <a:latin typeface="Arial" panose="020B0604020202020204" pitchFamily="34" charset="0"/>
              </a:rPr>
              <a:t> </a:t>
            </a:r>
            <a:r>
              <a:rPr lang="pl-PL" sz="2200" i="1" dirty="0" err="1">
                <a:latin typeface="Arial" panose="020B0604020202020204" pitchFamily="34" charset="0"/>
              </a:rPr>
              <a:t>leges</a:t>
            </a:r>
            <a:r>
              <a:rPr lang="pl-PL" sz="2200" dirty="0">
                <a:latin typeface="Arial" panose="020B0604020202020204" pitchFamily="34" charset="0"/>
              </a:rPr>
              <a:t>, pozostawiając prawo formalnie bez zmiany - w istocie zmiana prawa materialnego (kształtowanie </a:t>
            </a:r>
            <a:r>
              <a:rPr lang="pl-PL" sz="2200" i="1" dirty="0" err="1">
                <a:latin typeface="Arial" panose="020B0604020202020204" pitchFamily="34" charset="0"/>
              </a:rPr>
              <a:t>ius</a:t>
            </a:r>
            <a:r>
              <a:rPr lang="pl-PL" sz="2200" i="1" dirty="0">
                <a:latin typeface="Arial" panose="020B0604020202020204" pitchFamily="34" charset="0"/>
              </a:rPr>
              <a:t> honorarium</a:t>
            </a:r>
            <a:r>
              <a:rPr lang="pl-PL" sz="2200" dirty="0">
                <a:latin typeface="Arial" panose="020B0604020202020204" pitchFamily="34" charset="0"/>
              </a:rPr>
              <a:t>)</a:t>
            </a:r>
          </a:p>
          <a:p>
            <a:pPr marL="0" indent="0" defTabSz="336947"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Arial" panose="020B0604020202020204" pitchFamily="34" charset="0"/>
              </a:rPr>
              <a:t>UWAGA</a:t>
            </a:r>
            <a:r>
              <a:rPr lang="pl-PL" sz="2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200" dirty="0">
                <a:latin typeface="Arial" panose="020B0604020202020204" pitchFamily="34" charset="0"/>
              </a:rPr>
              <a:t>zmiana: </a:t>
            </a:r>
            <a:r>
              <a:rPr lang="pl-PL" sz="2200" i="1" dirty="0" err="1">
                <a:latin typeface="Arial" panose="020B0604020202020204" pitchFamily="34" charset="0"/>
              </a:rPr>
              <a:t>cognitio</a:t>
            </a:r>
            <a:r>
              <a:rPr lang="pl-PL" sz="2200" dirty="0">
                <a:latin typeface="Arial" panose="020B0604020202020204" pitchFamily="34" charset="0"/>
              </a:rPr>
              <a:t> </a:t>
            </a:r>
            <a:r>
              <a:rPr lang="pl-PL" sz="2200" i="1" dirty="0">
                <a:latin typeface="Arial" panose="020B0604020202020204" pitchFamily="34" charset="0"/>
              </a:rPr>
              <a:t>extra </a:t>
            </a:r>
            <a:r>
              <a:rPr lang="pl-PL" sz="2200" i="1" dirty="0" err="1">
                <a:latin typeface="Arial" panose="020B0604020202020204" pitchFamily="34" charset="0"/>
              </a:rPr>
              <a:t>ordinem</a:t>
            </a:r>
            <a:endParaRPr lang="pl-PL" sz="2200" i="1" dirty="0">
              <a:latin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endParaRPr lang="pl-PL" sz="2200" i="1" dirty="0">
              <a:latin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endParaRPr lang="pl-PL" sz="2200" dirty="0">
              <a:latin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2EF4B67-A107-1768-89C2-33B23BD6F9DA}"/>
              </a:ext>
            </a:extLst>
          </p:cNvPr>
          <p:cNvSpPr txBox="1"/>
          <p:nvPr/>
        </p:nvSpPr>
        <p:spPr>
          <a:xfrm>
            <a:off x="9215120" y="0"/>
            <a:ext cx="29768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FF0000"/>
                </a:solidFill>
              </a:rPr>
              <a:t>https://www.projektpulsar.pl/srodowisko/2315657,1,180-lat-scientific-american-czlowieka-wynoszenie-i-przywracanie-czyli-raportu-specjalnego-cz-7-i-ostatnia.read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CB3B03-754A-1CB5-7DBB-3833EEA0D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120" y="188913"/>
            <a:ext cx="11582400" cy="5111750"/>
          </a:xfrm>
        </p:spPr>
        <p:txBody>
          <a:bodyPr>
            <a:noAutofit/>
          </a:bodyPr>
          <a:lstStyle/>
          <a:p>
            <a:pPr marL="0" indent="0" defTabSz="336947">
              <a:buNone/>
              <a:defRPr/>
            </a:pPr>
            <a:r>
              <a:rPr lang="pl-PL" sz="2600" dirty="0">
                <a:latin typeface="Arial" panose="020B0604020202020204" pitchFamily="34" charset="0"/>
              </a:rPr>
              <a:t>Konsekwencją </a:t>
            </a:r>
            <a:r>
              <a:rPr lang="pl-PL" sz="2600" dirty="0" err="1">
                <a:latin typeface="Arial" panose="020B0604020202020204" pitchFamily="34" charset="0"/>
              </a:rPr>
              <a:t>ww</a:t>
            </a:r>
            <a:r>
              <a:rPr lang="pl-PL" sz="2600" dirty="0">
                <a:latin typeface="Arial" panose="020B0604020202020204" pitchFamily="34" charset="0"/>
              </a:rPr>
              <a:t> zjawisk oraz historycznych wydarzeń: </a:t>
            </a:r>
            <a:r>
              <a:rPr lang="pl-PL" sz="2600" b="1" dirty="0">
                <a:solidFill>
                  <a:srgbClr val="FF0000"/>
                </a:solidFill>
                <a:latin typeface="Arial" panose="020B0604020202020204" pitchFamily="34" charset="0"/>
              </a:rPr>
              <a:t>dwufazowość postępowania w przypadku </a:t>
            </a:r>
            <a:r>
              <a:rPr 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iudicia</a:t>
            </a:r>
            <a:r>
              <a:rPr lang="pl-PL" sz="26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pl-PL" sz="26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privata</a:t>
            </a:r>
            <a:r>
              <a:rPr lang="pl-PL" sz="2600" b="1" dirty="0">
                <a:latin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</a:rPr>
              <a:t>(proces </a:t>
            </a:r>
            <a:r>
              <a:rPr lang="pl-PL" sz="2600" dirty="0" err="1">
                <a:latin typeface="Arial" panose="020B0604020202020204" pitchFamily="34" charset="0"/>
              </a:rPr>
              <a:t>legisakcyjny</a:t>
            </a:r>
            <a:r>
              <a:rPr lang="pl-PL" sz="2600" dirty="0">
                <a:latin typeface="Arial" panose="020B0604020202020204" pitchFamily="34" charset="0"/>
              </a:rPr>
              <a:t> i </a:t>
            </a:r>
            <a:r>
              <a:rPr lang="pl-PL" sz="2600" dirty="0" err="1">
                <a:latin typeface="Arial" panose="020B0604020202020204" pitchFamily="34" charset="0"/>
              </a:rPr>
              <a:t>formularny</a:t>
            </a:r>
            <a:r>
              <a:rPr lang="pl-PL" sz="2600" dirty="0">
                <a:latin typeface="Arial" panose="020B0604020202020204" pitchFamily="34" charset="0"/>
              </a:rPr>
              <a:t>/formułkowy)</a:t>
            </a:r>
            <a:endParaRPr lang="pl-PL" sz="2600" i="1" dirty="0">
              <a:latin typeface="Arial" panose="020B0604020202020204" pitchFamily="34" charset="0"/>
            </a:endParaRPr>
          </a:p>
          <a:p>
            <a:pPr defTabSz="336947">
              <a:buFontTx/>
              <a:buChar char="-"/>
              <a:defRPr/>
            </a:pPr>
            <a:r>
              <a:rPr lang="pl-PL" sz="2600" i="1" dirty="0">
                <a:latin typeface="Arial" panose="020B0604020202020204" pitchFamily="34" charset="0"/>
              </a:rPr>
              <a:t>in iure </a:t>
            </a:r>
            <a:r>
              <a:rPr lang="pl-PL" sz="2600" dirty="0">
                <a:latin typeface="Arial" panose="020B0604020202020204" pitchFamily="34" charset="0"/>
              </a:rPr>
              <a:t>(obecność stron obowiązkowa)</a:t>
            </a:r>
            <a:endParaRPr lang="pl-PL" sz="2600" i="1" dirty="0">
              <a:latin typeface="Arial" panose="020B0604020202020204" pitchFamily="34" charset="0"/>
            </a:endParaRPr>
          </a:p>
          <a:p>
            <a:pPr defTabSz="336947">
              <a:buFontTx/>
              <a:buChar char="-"/>
              <a:defRPr/>
            </a:pPr>
            <a:r>
              <a:rPr lang="pl-PL" sz="2600" i="1" dirty="0" err="1">
                <a:latin typeface="Arial" panose="020B0604020202020204" pitchFamily="34" charset="0"/>
              </a:rPr>
              <a:t>apud</a:t>
            </a:r>
            <a:r>
              <a:rPr lang="pl-PL" sz="2600" i="1" dirty="0">
                <a:latin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</a:rPr>
              <a:t>iudicem</a:t>
            </a:r>
            <a:r>
              <a:rPr lang="pl-PL" sz="2600" i="1" dirty="0">
                <a:latin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</a:rPr>
              <a:t>(możliwość zaocznego postępowania)</a:t>
            </a:r>
          </a:p>
          <a:p>
            <a:pPr marL="0" indent="0" defTabSz="336947">
              <a:buNone/>
              <a:defRPr/>
            </a:pPr>
            <a:r>
              <a:rPr lang="pl-PL" sz="2600" b="1" dirty="0">
                <a:solidFill>
                  <a:srgbClr val="FF0000"/>
                </a:solidFill>
                <a:latin typeface="Arial" panose="020B0604020202020204" pitchFamily="34" charset="0"/>
              </a:rPr>
              <a:t>Odejście od dwufazowości</a:t>
            </a:r>
            <a:r>
              <a:rPr lang="pl-PL" sz="2600" b="1" dirty="0">
                <a:latin typeface="Arial" panose="020B0604020202020204" pitchFamily="34" charset="0"/>
              </a:rPr>
              <a:t>:</a:t>
            </a:r>
            <a:r>
              <a:rPr lang="pl-PL" sz="2600" dirty="0">
                <a:latin typeface="Arial" panose="020B0604020202020204" pitchFamily="34" charset="0"/>
              </a:rPr>
              <a:t> proces </a:t>
            </a:r>
            <a:r>
              <a:rPr lang="pl-PL" sz="2600" b="1" i="1" dirty="0" err="1">
                <a:latin typeface="Arial" panose="020B0604020202020204" pitchFamily="34" charset="0"/>
              </a:rPr>
              <a:t>cognitio</a:t>
            </a:r>
            <a:r>
              <a:rPr lang="pl-PL" sz="2600" b="1" i="1" dirty="0">
                <a:latin typeface="Arial" panose="020B0604020202020204" pitchFamily="34" charset="0"/>
              </a:rPr>
              <a:t> extra </a:t>
            </a:r>
            <a:r>
              <a:rPr lang="pl-PL" sz="2600" b="1" i="1" dirty="0" err="1">
                <a:latin typeface="Arial" panose="020B0604020202020204" pitchFamily="34" charset="0"/>
              </a:rPr>
              <a:t>ordinem</a:t>
            </a:r>
            <a:r>
              <a:rPr lang="pl-PL" sz="2600" dirty="0">
                <a:latin typeface="Arial" panose="020B0604020202020204" pitchFamily="34" charset="0"/>
              </a:rPr>
              <a:t> </a:t>
            </a:r>
          </a:p>
          <a:p>
            <a:pPr marL="0" indent="0" defTabSz="336947">
              <a:buNone/>
              <a:defRPr/>
            </a:pPr>
            <a:endParaRPr lang="pl-PL" sz="2600" dirty="0">
              <a:latin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r>
              <a:rPr lang="pl-PL" sz="2600" b="1" dirty="0">
                <a:latin typeface="Arial" panose="020B0604020202020204" pitchFamily="34" charset="0"/>
              </a:rPr>
              <a:t>Strony</a:t>
            </a:r>
            <a:r>
              <a:rPr lang="pl-PL" sz="2600" dirty="0">
                <a:latin typeface="Arial" panose="020B0604020202020204" pitchFamily="34" charset="0"/>
              </a:rPr>
              <a:t> – </a:t>
            </a:r>
            <a:r>
              <a:rPr lang="pl-PL" sz="2600" i="1" dirty="0" err="1">
                <a:latin typeface="Arial" panose="020B0604020202020204" pitchFamily="34" charset="0"/>
              </a:rPr>
              <a:t>actor-reus</a:t>
            </a:r>
            <a:r>
              <a:rPr lang="pl-PL" sz="2600" dirty="0">
                <a:latin typeface="Arial" panose="020B0604020202020204" pitchFamily="34" charset="0"/>
              </a:rPr>
              <a:t>, </a:t>
            </a:r>
            <a:r>
              <a:rPr lang="pl-PL" sz="2600" i="1" dirty="0">
                <a:latin typeface="Arial" panose="020B0604020202020204" pitchFamily="34" charset="0"/>
              </a:rPr>
              <a:t>tutor</a:t>
            </a:r>
            <a:r>
              <a:rPr lang="pl-PL" sz="2600" dirty="0">
                <a:latin typeface="Arial" panose="020B0604020202020204" pitchFamily="34" charset="0"/>
              </a:rPr>
              <a:t> i </a:t>
            </a:r>
            <a:r>
              <a:rPr lang="pl-PL" sz="2600" i="1" dirty="0" err="1">
                <a:latin typeface="Arial" panose="020B0604020202020204" pitchFamily="34" charset="0"/>
              </a:rPr>
              <a:t>curator</a:t>
            </a:r>
            <a:r>
              <a:rPr lang="pl-PL" sz="2600" dirty="0">
                <a:latin typeface="Arial" panose="020B0604020202020204" pitchFamily="34" charset="0"/>
              </a:rPr>
              <a:t>, zastępcy procesowi</a:t>
            </a:r>
          </a:p>
          <a:p>
            <a:pPr marL="0" indent="0" defTabSz="336947">
              <a:buNone/>
              <a:defRPr/>
            </a:pPr>
            <a:r>
              <a:rPr lang="pl-PL" sz="2600" b="1" dirty="0">
                <a:latin typeface="Arial" panose="020B0604020202020204" pitchFamily="34" charset="0"/>
              </a:rPr>
              <a:t>Zdolność sądowa (jako strona), procesowa (czynności procesowe)  a legitymacja procesowa (powód lub pozwany)</a:t>
            </a:r>
          </a:p>
          <a:p>
            <a:pPr marL="0" indent="0" defTabSz="336947">
              <a:buNone/>
              <a:defRPr/>
            </a:pPr>
            <a:r>
              <a:rPr lang="pl-PL" sz="2600" b="1" dirty="0">
                <a:latin typeface="Arial" panose="020B0604020202020204" pitchFamily="34" charset="0"/>
              </a:rPr>
              <a:t>Pomocnicy stron</a:t>
            </a:r>
            <a:r>
              <a:rPr lang="pl-PL" sz="2600" dirty="0">
                <a:latin typeface="Arial" panose="020B0604020202020204" pitchFamily="34" charset="0"/>
              </a:rPr>
              <a:t> (‚mówcy’ - </a:t>
            </a:r>
            <a:r>
              <a:rPr lang="pl-PL" sz="2600" i="1" dirty="0" err="1">
                <a:latin typeface="Arial" panose="020B0604020202020204" pitchFamily="34" charset="0"/>
              </a:rPr>
              <a:t>advocates</a:t>
            </a:r>
            <a:r>
              <a:rPr lang="pl-PL" sz="2600" dirty="0">
                <a:latin typeface="Arial" panose="020B0604020202020204" pitchFamily="34" charset="0"/>
              </a:rPr>
              <a:t>, </a:t>
            </a:r>
            <a:r>
              <a:rPr lang="pl-PL" sz="2600" i="1" dirty="0" err="1">
                <a:latin typeface="Arial" panose="020B0604020202020204" pitchFamily="34" charset="0"/>
              </a:rPr>
              <a:t>tabelliones</a:t>
            </a:r>
            <a:r>
              <a:rPr lang="pl-PL" sz="2600" i="1" dirty="0">
                <a:latin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</a:rPr>
              <a:t>– zawodowi pisarze) </a:t>
            </a:r>
          </a:p>
          <a:p>
            <a:pPr marL="0" indent="0" defTabSz="336947">
              <a:defRPr/>
            </a:pPr>
            <a:endParaRPr lang="pl-PL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0" indent="0" defTabSz="336947">
              <a:buNone/>
              <a:defRPr/>
            </a:pPr>
            <a:r>
              <a:rPr lang="pl-PL" sz="2600" dirty="0">
                <a:latin typeface="Arial" panose="020B0604020202020204" pitchFamily="34" charset="0"/>
              </a:rPr>
              <a:t>Edykt pretorski – pojawienie się osobnej kategorii: uprawnieni do </a:t>
            </a:r>
            <a:r>
              <a:rPr lang="pl-PL" sz="2600" i="1" dirty="0" err="1">
                <a:latin typeface="Arial" panose="020B0604020202020204" pitchFamily="34" charset="0"/>
              </a:rPr>
              <a:t>postulatio</a:t>
            </a:r>
            <a:r>
              <a:rPr lang="pl-PL" sz="2600" i="1" dirty="0">
                <a:latin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</a:rPr>
              <a:t>(składania wniosków w fazie </a:t>
            </a:r>
            <a:r>
              <a:rPr lang="pl-PL" sz="2600" i="1" dirty="0">
                <a:latin typeface="Arial" panose="020B0604020202020204" pitchFamily="34" charset="0"/>
              </a:rPr>
              <a:t>in iure</a:t>
            </a:r>
            <a:r>
              <a:rPr lang="pl-PL" sz="2600" dirty="0">
                <a:latin typeface="Arial" panose="020B0604020202020204" pitchFamily="34" charset="0"/>
              </a:rPr>
              <a:t>: różnorodne kategorie)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-258618"/>
            <a:ext cx="12118109" cy="6055411"/>
          </a:xfrm>
        </p:spPr>
        <p:txBody>
          <a:bodyPr>
            <a:noAutofit/>
          </a:bodyPr>
          <a:lstStyle/>
          <a:p>
            <a:pPr marL="0" indent="0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Trzy fazy kształtowania procesu rzymskiego</a:t>
            </a:r>
          </a:p>
          <a:p>
            <a:pPr marL="0" indent="0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LEGISACKYJNY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Comitia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populi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Romani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</a:t>
            </a:r>
            <a:r>
              <a:rPr lang="pl-PL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(później też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concilia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plebis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plebiscita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287 p.n.e.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Hortensia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l-PL" sz="2000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UWAGA – UKŁADANIE FORMUŁ)</a:t>
            </a:r>
          </a:p>
          <a:p>
            <a:pPr marL="285750" indent="-285750"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re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(przedmiot suwerennej władzy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cives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Romanus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nie następowała konsumpcja skargi</a:t>
            </a:r>
          </a:p>
          <a:p>
            <a:pPr marL="285750" indent="-285750">
              <a:buFontTx/>
              <a:buChar char="-"/>
            </a:pP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personam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konsumpcja uprawnienia procesowego i konsumpcja roszczenia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pl-PL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bis in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przymus wdania się w spór</a:t>
            </a:r>
          </a:p>
          <a:p>
            <a:pPr marL="285750" indent="-285750">
              <a:buFontTx/>
              <a:buChar char="-"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Aebutia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[a.149-125? p.n.e.] równolegle z dopuszczeniem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formularnego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17 r. p.n.e. – tylko sąd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centumwiralny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(wysoka wartość przedmiotu sporu) oraz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damnum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infectum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(stąd popularność 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pozaprocesowych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cautio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damni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infecti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missio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in bona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buFontTx/>
              <a:buChar char="-"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FORMUŁKOWY (FORMULARNY)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współwystępowanie z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cognitio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extra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ordinem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korzenie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formalnie zniesiony C. 2.57.1. (a. 342)</a:t>
            </a:r>
          </a:p>
          <a:p>
            <a:pPr marL="0" indent="0"/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wykształcenie się podziału na </a:t>
            </a:r>
            <a:r>
              <a:rPr lang="pl-PL" sz="2000" u="sng" dirty="0">
                <a:latin typeface="Arial" panose="020B0604020202020204" pitchFamily="34" charset="0"/>
                <a:cs typeface="Arial" panose="020B0604020202020204" pitchFamily="34" charset="0"/>
              </a:rPr>
              <a:t>skargi cywilne i pretorskie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tak jak pretorskie środki ochrony </a:t>
            </a:r>
            <a:r>
              <a:rPr lang="pl-PL" sz="2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pozaprocesowej</a:t>
            </a:r>
            <a:r>
              <a:rPr lang="pl-P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 były instrumentami rozwoju prawa</a:t>
            </a: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inne</a:t>
            </a: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fr-FR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 stricti iuris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fr-FR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actiones bonae fidei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skargi odszkodowawcze (</a:t>
            </a:r>
            <a:r>
              <a:rPr 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reipersekutoryjne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), karne (penalne) oraz mieszane</a:t>
            </a:r>
          </a:p>
          <a:p>
            <a:pPr marL="0" indent="0"/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KOGNITORYJNY (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cognitio</a:t>
            </a:r>
            <a:r>
              <a:rPr lang="pl-PL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extra </a:t>
            </a:r>
            <a:r>
              <a:rPr lang="pl-PL" sz="20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ordinem</a:t>
            </a:r>
            <a:r>
              <a:rPr lang="pl-PL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– początkowo fideikomisy, namiestnicy – schyłek Republiki; osobiste sądownictwo cesarza, prowincje –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iudex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ordinarius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iudex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extraordinarius</a:t>
            </a:r>
            <a:r>
              <a:rPr lang="pl-PL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(delegowani) – hierarchia urzędów cesarskich (pojawienie się </a:t>
            </a:r>
            <a:r>
              <a:rPr lang="pl-PL" sz="20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apellatio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2270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309" y="129309"/>
            <a:ext cx="11970327" cy="59984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LEGISACKYJNY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(rekonstruowany dzięki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Institutiones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Gai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– ok 160 r.) – ścisła ustna recytacja formuł prawnych zawartych w ustawach oraz sformalizowane gesty</a:t>
            </a:r>
          </a:p>
          <a:p>
            <a:pPr marL="0" indent="0"/>
            <a:r>
              <a:rPr lang="pl-PL" sz="2300" b="1" u="sng" dirty="0">
                <a:latin typeface="Arial" panose="020B0604020202020204" pitchFamily="34" charset="0"/>
                <a:cs typeface="Arial" panose="020B0604020202020204" pitchFamily="34" charset="0"/>
              </a:rPr>
              <a:t>zasądzenie mogło opiewać tylko na określoną wartość/ później sumę pieniężną (</a:t>
            </a:r>
            <a:r>
              <a:rPr lang="pl-PL" sz="2300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condemnatio</a:t>
            </a:r>
            <a:r>
              <a:rPr lang="pl-PL" sz="2300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pecuniaria</a:t>
            </a:r>
            <a:r>
              <a:rPr lang="pl-PL" sz="2300" b="1" u="sng" dirty="0">
                <a:latin typeface="Arial" panose="020B0604020202020204" pitchFamily="34" charset="0"/>
                <a:cs typeface="Arial" panose="020B0604020202020204" pitchFamily="34" charset="0"/>
              </a:rPr>
              <a:t>) i stąd  niebezpieczeństwo </a:t>
            </a:r>
            <a:r>
              <a:rPr lang="pl-PL" sz="2300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pluris</a:t>
            </a:r>
            <a:r>
              <a:rPr lang="pl-PL" sz="2300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i="1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petitio</a:t>
            </a:r>
            <a:endParaRPr lang="pl-PL" sz="2300" b="1" i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3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Proces rozpoznawczy</a:t>
            </a:r>
          </a:p>
          <a:p>
            <a:pPr marL="285750" indent="-285750">
              <a:buFontTx/>
              <a:buChar char="-"/>
            </a:pP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sacramento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skarga ogólna (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in rem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l.a.s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– zaprzeczenie) – wysokość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sacramentum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w zależności od wartości przedmiotu sporu </a:t>
            </a:r>
          </a:p>
          <a:p>
            <a:pPr marL="285750" indent="-285750">
              <a:buFontTx/>
              <a:buChar char="-"/>
            </a:pP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iudicis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postulationem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– domaganie się arbitra w wypadku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sponsio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oraz skarga działowa (nieruchomości -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arbitris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postulationem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3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condictionem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(III w. p.n.e.) - nie podawano podstawy prawnej, a rozpoznanie kwestii przez sędziego odraczano o 30 dni –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certa res, certa pecunia</a:t>
            </a:r>
          </a:p>
          <a:p>
            <a:pPr marL="285750" indent="-285750">
              <a:buFontTx/>
              <a:buChar char="-"/>
            </a:pPr>
            <a:endParaRPr lang="pl-PL" sz="2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ostępowani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 egzekucyjne</a:t>
            </a:r>
            <a:r>
              <a:rPr lang="pl-PL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– w rękach zwycięzcy procesowego</a:t>
            </a:r>
          </a:p>
          <a:p>
            <a:pPr marL="285750" indent="-285750">
              <a:buFontTx/>
              <a:buChar char="-"/>
            </a:pPr>
            <a:r>
              <a:rPr lang="pt-BR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legis actio per manus iniectionem 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pozasądowe ‚położenie ręki’, powtarzane przed pretorem</a:t>
            </a:r>
          </a:p>
          <a:p>
            <a:pPr marL="285750" indent="-285750">
              <a:buFontTx/>
              <a:buChar char="-"/>
            </a:pPr>
            <a:r>
              <a:rPr lang="pt-BR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legis actio per pignoris capionem</a:t>
            </a:r>
            <a:r>
              <a:rPr lang="pl-PL" sz="23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(zabieranie zastawu –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pignus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2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77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7638" y="-184727"/>
            <a:ext cx="12114361" cy="6312477"/>
          </a:xfrm>
        </p:spPr>
        <p:txBody>
          <a:bodyPr>
            <a:noAutofit/>
          </a:bodyPr>
          <a:lstStyle/>
          <a:p>
            <a:pPr marL="0" indent="0"/>
            <a:endParaRPr lang="pl-PL" sz="2600" dirty="0"/>
          </a:p>
          <a:p>
            <a:pPr marL="0" indent="0"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Proces FORMUŁKOWY (FORMULARNY – </a:t>
            </a:r>
            <a:r>
              <a:rPr lang="pl-PL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pl-PL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formulas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formułę słowną zastąpiła formuła pisemna, zamykająca odformalizowane, ustne postępowanie w fazie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in iure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(obligatoryjna obecność stron) – uwaga: Italia – a prowincje?</a:t>
            </a:r>
          </a:p>
          <a:p>
            <a:pPr marL="0" indent="0"/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zasądzenie na sumę pieniężną (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condemnatio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pecuniaria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pl-PL" sz="26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taxatio</a:t>
            </a:r>
            <a:r>
              <a:rPr lang="pl-PL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pretora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; niebezpieczeństwo </a:t>
            </a:r>
            <a:r>
              <a:rPr lang="pl-PL" sz="26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pluris</a:t>
            </a:r>
            <a:r>
              <a:rPr lang="pl-PL" sz="26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petitio</a:t>
            </a:r>
            <a:endParaRPr lang="pl-PL" sz="26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Specjalizacja i pomnożenie formuł procesowych</a:t>
            </a:r>
          </a:p>
          <a:p>
            <a:pPr>
              <a:buFontTx/>
              <a:buChar char="-"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funkcję ogólnej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sacramento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in rem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spełniały skargi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rei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hereditatis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petitio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ususfructus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vindicatio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servitutis</a:t>
            </a:r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funkcję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iudicis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arbitrive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postulationem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spełniały skargi działowe: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familiae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erciscundae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oraz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communi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dividundo</a:t>
            </a:r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pl-PL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funkcję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legis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condictionem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– wnoszone nie tylko na podstawie stypulacji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condictio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certae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rei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conditio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certae</a:t>
            </a:r>
            <a:r>
              <a:rPr lang="pl-PL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pecuniae</a:t>
            </a:r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endParaRPr lang="pl-PL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9372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2057</TotalTime>
  <Words>2010</Words>
  <Application>Microsoft Office PowerPoint</Application>
  <PresentationFormat>Panoramiczny</PresentationFormat>
  <Paragraphs>149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14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Times New Roman</vt:lpstr>
      <vt:lpstr>Motyw pakietu Office</vt:lpstr>
      <vt:lpstr>Motyw pakietu Office 2013–2022</vt:lpstr>
      <vt:lpstr>1_Motyw pakietu Office 2013–2022</vt:lpstr>
      <vt:lpstr>3_Motyw pakietu Office 2013–2022</vt:lpstr>
      <vt:lpstr>Prawo rzymskie – Kształtowanie i ochrona praw prywatnych</vt:lpstr>
      <vt:lpstr>Analiza tekstu źródłowego</vt:lpstr>
      <vt:lpstr>Prezentacja programu PowerPoint</vt:lpstr>
      <vt:lpstr>Kształtowanie i ochrona praw prywatnych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Proces rzymski - prywatny</vt:lpstr>
      <vt:lpstr>Kolejny wykład: Kształtowanie praw prywatnych – osoby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- przedmiot wykładu</dc:title>
  <dc:creator>Jacek Wiewiorowski</dc:creator>
  <cp:lastModifiedBy>Jacek Wiewiorowski</cp:lastModifiedBy>
  <cp:revision>250</cp:revision>
  <dcterms:created xsi:type="dcterms:W3CDTF">2017-02-20T17:10:26Z</dcterms:created>
  <dcterms:modified xsi:type="dcterms:W3CDTF">2025-10-20T16:28:27Z</dcterms:modified>
</cp:coreProperties>
</file>