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  <p:sldMasterId id="2147484075" r:id="rId2"/>
    <p:sldMasterId id="2147484100" r:id="rId3"/>
    <p:sldMasterId id="2147484112" r:id="rId4"/>
    <p:sldMasterId id="2147484125" r:id="rId5"/>
  </p:sldMasterIdLst>
  <p:notesMasterIdLst>
    <p:notesMasterId r:id="rId22"/>
  </p:notesMasterIdLst>
  <p:sldIdLst>
    <p:sldId id="327" r:id="rId6"/>
    <p:sldId id="328" r:id="rId7"/>
    <p:sldId id="318" r:id="rId8"/>
    <p:sldId id="289" r:id="rId9"/>
    <p:sldId id="319" r:id="rId10"/>
    <p:sldId id="290" r:id="rId11"/>
    <p:sldId id="291" r:id="rId12"/>
    <p:sldId id="292" r:id="rId13"/>
    <p:sldId id="320" r:id="rId14"/>
    <p:sldId id="322" r:id="rId15"/>
    <p:sldId id="321" r:id="rId16"/>
    <p:sldId id="323" r:id="rId17"/>
    <p:sldId id="332" r:id="rId18"/>
    <p:sldId id="333" r:id="rId19"/>
    <p:sldId id="334" r:id="rId20"/>
    <p:sldId id="326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8BE84-760B-4186-A819-F9BD6565CDD6}" type="datetimeFigureOut">
              <a:rPr lang="pl-PL" smtClean="0"/>
              <a:t>21.10.2024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DED11-EC60-43F3-95F3-532C96B03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9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7DEF894-2C80-417A-B7CE-AD6515DE1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857F39F-2743-4A29-8E25-71373F5AB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6ED9E83-84FE-4608-B8C9-D08947C776C5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AEA9CCC-7162-4152-AE2C-9416EF0E08DD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5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338"/>
            <a:ext cx="2741083" cy="59674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338"/>
            <a:ext cx="8024284" cy="596741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9C36495-DA3B-4BF1-9F7D-CD7B085C8B28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1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2BF5481-DF80-4222-AD58-B4759190AC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17228A5-1310-4556-8BE1-029DB1521ED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A39AAA2C-CFAA-4159-A9CC-1766B4FCE69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6365-B129-4A08-8C63-D39650553D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3285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05D54928-9B76-41D3-B28A-0F66E4D5C5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99E8A8C-5217-445E-9848-A165A78B49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57E41B7-92AE-49F1-A094-196BCA1803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4E7A1-7771-4456-B7F1-FDE6475F0D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6026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A1E8D82-F546-4F55-847D-4DFFE38F9A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37FCC1F9-6C52-4BDB-826E-5B20CF8A35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EB5CD01D-BA3B-4821-ADD4-20BBC6E646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70A-BC93-42A3-9095-0A300C3B8B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781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38056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FFC4230-F18D-4A98-8755-5B3029C62A8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EFCDDF72-EBAD-4F16-AD63-D408345AD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0C772E2-121C-46B5-9CDC-6945ED84F0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F93D-EAF0-4BBD-A7DB-0700A34CC8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2855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38F09C4-7591-4360-A922-B8B7823549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640AD422-1450-476A-9EE3-DBAE95A4B4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E1E2C0DB-8159-4D98-B902-80EE598AE5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5750-24C0-41E3-B441-2E5CCB9309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3569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EF195ECC-02C4-428C-B120-5B787FAB1D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BDE77F04-81C5-4B0E-95CE-F6CF3A5254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29109F1D-3F4B-44E1-8F3D-FBACB23DA74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731D-7195-4238-A6DA-2470ED0657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8623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705D1AA8-C7ED-48E9-94A1-C512E4A841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354D5530-86DA-4D14-B4D3-A3ED4CF85C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2C88DBB-549B-42A5-9D04-6A65E4DA4B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F47C-0C0D-4F7F-990F-461A7CB7C8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818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3C3B33F-F24B-4C52-B9A4-D4123D93DB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04BE3AC9-31A1-44FD-A2FF-90B6868902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CFEB70A-941A-47E8-9E6B-20782A06B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7BA2D-8D3F-4466-9C3C-9D7F66A172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956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8C7293B3-2150-4557-9972-A74861A2B8D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95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F796EE8F-A8B5-4D87-B2F9-F68123A821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1B24FB8-E5A5-4D40-8B48-9F8A39BCB2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6D23F97C-CAB2-4110-994C-561BECCAA2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808E-83C6-40A1-AFE1-F7304BB60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0890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8D6DDF3-5DA7-4E01-A048-7C04A0C171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4F6709E-7EB1-4AE9-8C4E-1E3A9DD4BA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AD939A4-DAE7-4FFB-9935-EECFCCB523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A0A69-9066-41C0-BFF0-67EDC6DAA2E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3611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1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1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EA53214-8A81-46D0-90F7-FD9A58E76E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CB17037-9B82-4C0B-9AAE-C9ABD07A165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3A0A70D-A342-4535-AB11-008311535B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53EB-ACDC-4AE2-AADD-F2A36E1D989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412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9864DC9-C0AB-480B-9053-8680248918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832CED8-7E2A-45BF-9455-B432D96BF3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4563FAF0-9230-48C3-B7AC-1B4E387A38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72B8A-0B26-4B75-BB76-35CCF2C8AA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4515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52EC4570-9B92-8598-AF65-0F92A8A564C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CB257FB-9358-318F-3C9F-F7DFF6011F9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A6CE-57BD-4715-88CC-E95D27C4E9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B096877-BEC4-C49E-2D56-3F77916AAAAB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070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51AA243A-ECF8-55F5-999F-3292FE6802A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8E2F16D-F32C-B592-6DBF-A8FF83116E6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9C63-5DF4-425C-A711-833065B9CD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02745AD-5AFD-538E-B332-CF9D4654D5B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1461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7C81FC5F-6375-3244-E163-36C6805E1A6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1D5D0CF-AD7F-1557-01B1-CD8A79DD9D1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0EE3-A0C5-406F-AE72-60775550B3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4582BDC-0156-AA3A-A349-83BD067FE49D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4735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0"/>
            <a:ext cx="5382684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0200"/>
            <a:ext cx="5382683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EE45C88-302C-F42C-2D23-1543E748F2D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04FB98B-C541-CCAF-6186-D933138D441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1D26F-F654-43BF-81F1-F92618E9A1A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14ADD079-BBE1-9AE3-2269-8130D139C893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657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57B3F5BD-F014-2AC1-2BA5-FA4E7BB77B3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ACE3C226-96A9-D099-3624-CAAAD46647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BD2C4-D647-4ECA-BE3B-D00C5E4224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963B0296-E2EC-84D8-2502-9A701A49697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1827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7F1AD11E-5A21-31D4-5C3B-3765ADCC671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2056D4A-89E6-6074-7573-495D34E0779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C829-3685-429C-906D-83089FAE6A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C176974-0EA9-DB04-04D8-6EF69CCE4F2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3843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0B5BE05-E394-43CC-865F-AE1EAD653CF7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38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B610F221-E760-9493-F1EB-FB208C59F1A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5E25A5AC-A245-D04E-CA02-E877C6E5421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B8B3-B2CB-4CCC-AB98-086A763C6D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A5C249EE-4B00-A461-B9DF-86941024609D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6777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364CC6B-378B-6668-09AB-20E44F67771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878E259-097E-C952-BE06-F08DF912594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6520D-E682-45D8-B4BA-4D29B9A2AF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7F0862E-A4C0-E4AD-B808-25318F5BD3EF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3963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63A2D0D-ED3C-3D99-178F-3C60D438E64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6423FB2-B26A-04F3-3EF7-44BFEFED086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9A7C-FE62-44C1-8AAD-1123DC28BB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19619414-58EC-0839-A705-85AC4B38D065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47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3F6C54A7-29C9-7840-EF6E-D745BE631CB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92906B5-2B22-E17A-AE69-2D193A0CB33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1E72-5522-469B-9606-0013305AB4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F94D6146-9AD5-EBA7-A102-64CB834F790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07716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338"/>
            <a:ext cx="2741083" cy="59674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38"/>
            <a:ext cx="8024284" cy="596741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9E6B699-BEF1-6234-035B-1BF6327EE0B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19366D6-DD58-26CB-8C69-186B287910E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956E-B5A5-4E71-866D-7746FC9D64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B85A642-9431-6F52-5660-281706C0EA5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9978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F9B4F69-259C-6547-0DD3-21DDC997413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305ED51-780F-7EAF-2103-5023DD91113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AE9AE-691C-4838-BD71-B87B9B13C3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47308DF-B921-60A2-E7E9-4AC1DC71FAC5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9786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6459ACC-FC33-2325-88BE-C7FF9C3533A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9ADA630-A49D-4FF1-CFC6-39E86AC346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C6E59-03B7-44F6-B28F-5B40A0A3BC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8ED8A3FC-1EF4-A65C-1BB6-DF14924094B3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17845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390C979C-5DDD-C756-FB52-FBD3EE2FD05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B369EA2-F935-4370-C20F-6EC9BD11786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31FFF-EE41-417D-A410-370A47BF404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F93AD157-4997-828D-73FB-511593520F5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3957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D8FE7C8-52FA-C039-5F8C-2B69C3806C0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03B14F5-91C5-DE1C-F014-91108B83E0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D103-5E79-4B3F-88F0-629CEBF1DA4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1ED002C9-A13B-111E-B3D0-EDC09E0994AB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56869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13526343-D3DB-F4B7-2C74-7D9E95EFB4C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7B93E90A-844B-B5A9-75B1-260C580B5B9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CFBC9-73B3-4C2C-813C-7357203BDC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12F08BED-8CB5-C54F-234B-ADEF2BCCE21F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694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42FF24-27C4-44A1-8957-C4BAF97B9B43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465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FF1F97C6-B0F5-E281-D6E0-B267D25839F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80F55E1D-2F51-4AD0-6B99-74781D709A1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1033-8DB4-46BB-94A7-A481FB31F2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B0FC489-1BAB-F600-2A83-18A67B604B0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37312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286C0DA1-7BEC-7AD1-1DA4-47B7ED8BC98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514F3CD1-B104-0F33-5112-B8D8329A98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29472-D94A-4BA5-8C81-94FB4C2866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9F0977D8-EB8F-5ADB-F1B8-54FC2A0E46E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12840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6569275-86AB-FE3C-37DA-D1DDFC8DC7B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7E147D9-B94B-8C06-87BE-E033332C644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A28F-DE44-4225-B6B2-098260648A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28178608-9893-B750-CC2D-5C83F4E8133F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49106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E5165C8-F7D5-7FF6-25B3-A887C8EA8B5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0BD4310E-8B7A-4B61-797D-CFDE638A3C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7919-B3F0-47EF-A89C-DB7F359803A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A00A9104-4427-5475-8F45-D8C9B166E99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8169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B8E8F6E-F548-9A7B-E4FA-A31602C8DC0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6D24089-8696-FFBA-2C3F-E4F6FF44C3B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557F-CAB3-4CCC-AFA2-A3A323BB1FC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20A4268-3433-C9D9-2B6C-4FD5DC339B83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4984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338"/>
            <a:ext cx="2741083" cy="59674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338"/>
            <a:ext cx="8024284" cy="596741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71145B20-3629-9803-86E2-1D54D74B86B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6F0F2D75-F3AE-A4DD-467D-27B8D45476E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F332E-47A4-4939-B255-52DC548C04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210AE72-DA20-0306-0CA0-08CA286CAAC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97208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7A6DBC65-729E-D728-ABD1-AADF17BD71A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05E4D2E5-3579-A0C0-0B87-DF5C298C285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73B1-B7CA-4D00-96B9-A8ED1452A7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83CA853B-7E7C-2CAB-3788-58EF39AAE61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1039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F24459A5-6861-FF00-D6EC-EDCEAFEDA5E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766AF11-45CD-6B25-9D21-727DF7435CF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0595A-CEFA-44C2-A490-F6B05AF2F7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D4B51832-C5A4-6928-30FA-D00B6032D4D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635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4D4C66CB-F4A6-C6CC-B0A1-92A7AC4C243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1F6525E-827D-1E0A-CFD5-3AD981E573C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DE6C-33F6-43C7-AD99-493C0B46A7A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63BE655-0F5E-E828-EEAD-6BF9D0296D8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0094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8E6FCA4B-FF68-39B8-574F-BFDBCC99A47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7BEC025-8035-EDD5-AAD4-9FBB48D706B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BB729-A21D-4321-8E7D-9EF5598571C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1C6B363-4C42-93DF-3803-25F12630E23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A043DB4-44DC-4205-A31E-05971A37E86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622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AB5A857-31C1-3636-6951-9B7CCBFE5A8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D037CDC-7008-CB58-4276-4389F66E4BC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9A85-C6A2-46C8-A14A-956A03ED209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3D86A361-B93E-F7FD-707D-C2EB0063046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0059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495C8A88-C574-CE4A-05B5-13E714AF2F9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B3E416BF-09CF-9DB9-8E16-FA9F9F03A8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55B2-DF5E-4ABD-B76C-A01C54B0C7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C85882EC-09EA-D913-B2EC-0BB664496D3D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4081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0F97C5EB-9CDA-C36C-5F60-8A07CFE51A8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8D91728-3286-4071-451C-E7B8B87C79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35F36-C7EE-492E-A2C5-310EBCD0B1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F90A9316-A6D6-1EF3-56C7-6FD35AD5C9F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3465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DAA22459-2EAB-9829-B14F-53736CCCC1E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05CB15D7-3FAE-2357-01FD-2DB24087D1A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35415-FDA9-4505-A83B-BA6E00B7B61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4CF1F79F-E9A5-B097-399B-1E544070EC4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3919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C9CBD31-7FEF-58C8-0E27-B02696A229B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2EDA872-7DF1-EB20-EE23-02937111EA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BD7B2-A47B-4076-BF1B-8397CA2248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93432162-6318-DC5F-97C2-E042113D3B55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0418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5A3A75B-87D6-38CE-9C6F-867E17B3E7B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8DC969C-6936-C5E5-37D7-17B276143D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44D4-DE64-49BD-A2C4-CCDBC5171D0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2782CC3D-D147-23FE-8C6B-28D015B09E3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655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67D9EC5-46B6-87AD-2A12-FDC4786C35F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B8775B2-4E31-7362-40B4-24DA73EE14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C35D-8A66-4BE2-ADFA-2470201B4F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BFA9995-FB10-D914-C387-1BE3F8C132C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568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1DAA906E-7846-0800-95EA-224071CA682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AD249685-F73C-3567-8E26-6D12E73BB15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4079-5862-401D-A0BF-2A68528C2F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52CBD2C-E6AA-F2BC-47CE-10EC9C68C19F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45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AE76486-BBC7-4830-8DAC-3A3A040A6CC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4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EB8FC5E-E257-499F-8B5E-B23B6C088CC4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B967B7A-4A3C-47CA-BC05-A4C86575BF9B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37807D6-3845-449A-B8D6-13C23F8507B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5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92 w 5760"/>
                <a:gd name="T1" fmla="*/ 86 h 445"/>
                <a:gd name="T2" fmla="*/ 5500 w 5760"/>
                <a:gd name="T3" fmla="*/ 86 h 445"/>
                <a:gd name="T4" fmla="*/ 5446 w 5760"/>
                <a:gd name="T5" fmla="*/ 76 h 445"/>
                <a:gd name="T6" fmla="*/ 5440 w 5760"/>
                <a:gd name="T7" fmla="*/ 65 h 445"/>
                <a:gd name="T8" fmla="*/ 5434 w 5760"/>
                <a:gd name="T9" fmla="*/ 44 h 445"/>
                <a:gd name="T10" fmla="*/ 5406 w 5760"/>
                <a:gd name="T11" fmla="*/ 18 h 445"/>
                <a:gd name="T12" fmla="*/ 5324 w 5760"/>
                <a:gd name="T13" fmla="*/ 7 h 445"/>
                <a:gd name="T14" fmla="*/ 5043 w 5760"/>
                <a:gd name="T15" fmla="*/ 22 h 445"/>
                <a:gd name="T16" fmla="*/ 4978 w 5760"/>
                <a:gd name="T17" fmla="*/ 55 h 445"/>
                <a:gd name="T18" fmla="*/ 4846 w 5760"/>
                <a:gd name="T19" fmla="*/ 102 h 445"/>
                <a:gd name="T20" fmla="*/ 4732 w 5760"/>
                <a:gd name="T21" fmla="*/ 111 h 445"/>
                <a:gd name="T22" fmla="*/ 4654 w 5760"/>
                <a:gd name="T23" fmla="*/ 91 h 445"/>
                <a:gd name="T24" fmla="*/ 4590 w 5760"/>
                <a:gd name="T25" fmla="*/ 25 h 445"/>
                <a:gd name="T26" fmla="*/ 4506 w 5760"/>
                <a:gd name="T27" fmla="*/ 9 h 445"/>
                <a:gd name="T28" fmla="*/ 4402 w 5760"/>
                <a:gd name="T29" fmla="*/ 39 h 445"/>
                <a:gd name="T30" fmla="*/ 4232 w 5760"/>
                <a:gd name="T31" fmla="*/ 81 h 445"/>
                <a:gd name="T32" fmla="*/ 4016 w 5760"/>
                <a:gd name="T33" fmla="*/ 102 h 445"/>
                <a:gd name="T34" fmla="*/ 3806 w 5760"/>
                <a:gd name="T35" fmla="*/ 102 h 445"/>
                <a:gd name="T36" fmla="*/ 3650 w 5760"/>
                <a:gd name="T37" fmla="*/ 76 h 445"/>
                <a:gd name="T38" fmla="*/ 3590 w 5760"/>
                <a:gd name="T39" fmla="*/ 50 h 445"/>
                <a:gd name="T40" fmla="*/ 3524 w 5760"/>
                <a:gd name="T41" fmla="*/ 44 h 445"/>
                <a:gd name="T42" fmla="*/ 3476 w 5760"/>
                <a:gd name="T43" fmla="*/ 55 h 445"/>
                <a:gd name="T44" fmla="*/ 3416 w 5760"/>
                <a:gd name="T45" fmla="*/ 76 h 445"/>
                <a:gd name="T46" fmla="*/ 3044 w 5760"/>
                <a:gd name="T47" fmla="*/ 111 h 445"/>
                <a:gd name="T48" fmla="*/ 2840 w 5760"/>
                <a:gd name="T49" fmla="*/ 124 h 445"/>
                <a:gd name="T50" fmla="*/ 2738 w 5760"/>
                <a:gd name="T51" fmla="*/ 113 h 445"/>
                <a:gd name="T52" fmla="*/ 2706 w 5760"/>
                <a:gd name="T53" fmla="*/ 56 h 445"/>
                <a:gd name="T54" fmla="*/ 2654 w 5760"/>
                <a:gd name="T55" fmla="*/ 50 h 445"/>
                <a:gd name="T56" fmla="*/ 2554 w 5760"/>
                <a:gd name="T57" fmla="*/ 95 h 445"/>
                <a:gd name="T58" fmla="*/ 2440 w 5760"/>
                <a:gd name="T59" fmla="*/ 109 h 445"/>
                <a:gd name="T60" fmla="*/ 2318 w 5760"/>
                <a:gd name="T61" fmla="*/ 91 h 445"/>
                <a:gd name="T62" fmla="*/ 2270 w 5760"/>
                <a:gd name="T63" fmla="*/ 70 h 445"/>
                <a:gd name="T64" fmla="*/ 2181 w 5760"/>
                <a:gd name="T65" fmla="*/ 3 h 445"/>
                <a:gd name="T66" fmla="*/ 2044 w 5760"/>
                <a:gd name="T67" fmla="*/ 64 h 445"/>
                <a:gd name="T68" fmla="*/ 1790 w 5760"/>
                <a:gd name="T69" fmla="*/ 102 h 445"/>
                <a:gd name="T70" fmla="*/ 1556 w 5760"/>
                <a:gd name="T71" fmla="*/ 91 h 445"/>
                <a:gd name="T72" fmla="*/ 147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39 h 445"/>
                <a:gd name="T84" fmla="*/ 708 w 5760"/>
                <a:gd name="T85" fmla="*/ 13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52 w 5760"/>
                <a:gd name="T105" fmla="*/ 43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85 w 5770"/>
                <a:gd name="T1" fmla="*/ 62 h 174"/>
                <a:gd name="T2" fmla="*/ 4763 w 5770"/>
                <a:gd name="T3" fmla="*/ 127 h 174"/>
                <a:gd name="T4" fmla="*/ 4632 w 5770"/>
                <a:gd name="T5" fmla="*/ 92 h 174"/>
                <a:gd name="T6" fmla="*/ 4590 w 5770"/>
                <a:gd name="T7" fmla="*/ 36 h 174"/>
                <a:gd name="T8" fmla="*/ 4470 w 5770"/>
                <a:gd name="T9" fmla="*/ 30 h 174"/>
                <a:gd name="T10" fmla="*/ 4182 w 5770"/>
                <a:gd name="T11" fmla="*/ 104 h 174"/>
                <a:gd name="T12" fmla="*/ 3811 w 5770"/>
                <a:gd name="T13" fmla="*/ 116 h 174"/>
                <a:gd name="T14" fmla="*/ 3613 w 5770"/>
                <a:gd name="T15" fmla="*/ 68 h 174"/>
                <a:gd name="T16" fmla="*/ 3506 w 5770"/>
                <a:gd name="T17" fmla="*/ 56 h 174"/>
                <a:gd name="T18" fmla="*/ 3332 w 5770"/>
                <a:gd name="T19" fmla="*/ 92 h 174"/>
                <a:gd name="T20" fmla="*/ 2842 w 5770"/>
                <a:gd name="T21" fmla="*/ 142 h 174"/>
                <a:gd name="T22" fmla="*/ 2699 w 5770"/>
                <a:gd name="T23" fmla="*/ 92 h 174"/>
                <a:gd name="T24" fmla="*/ 2615 w 5770"/>
                <a:gd name="T25" fmla="*/ 86 h 174"/>
                <a:gd name="T26" fmla="*/ 2412 w 5770"/>
                <a:gd name="T27" fmla="*/ 127 h 174"/>
                <a:gd name="T28" fmla="*/ 2274 w 5770"/>
                <a:gd name="T29" fmla="*/ 80 h 174"/>
                <a:gd name="T30" fmla="*/ 2147 w 5770"/>
                <a:gd name="T31" fmla="*/ 36 h 174"/>
                <a:gd name="T32" fmla="*/ 1943 w 5770"/>
                <a:gd name="T33" fmla="*/ 116 h 174"/>
                <a:gd name="T34" fmla="*/ 1521 w 5770"/>
                <a:gd name="T35" fmla="*/ 98 h 174"/>
                <a:gd name="T36" fmla="*/ 1429 w 5770"/>
                <a:gd name="T37" fmla="*/ 56 h 174"/>
                <a:gd name="T38" fmla="*/ 1333 w 5770"/>
                <a:gd name="T39" fmla="*/ 56 h 174"/>
                <a:gd name="T40" fmla="*/ 1058 w 5770"/>
                <a:gd name="T41" fmla="*/ 142 h 174"/>
                <a:gd name="T42" fmla="*/ 652 w 5770"/>
                <a:gd name="T43" fmla="*/ 142 h 174"/>
                <a:gd name="T44" fmla="*/ 442 w 5770"/>
                <a:gd name="T45" fmla="*/ 62 h 174"/>
                <a:gd name="T46" fmla="*/ 377 w 5770"/>
                <a:gd name="T47" fmla="*/ 44 h 174"/>
                <a:gd name="T48" fmla="*/ 305 w 5770"/>
                <a:gd name="T49" fmla="*/ 104 h 174"/>
                <a:gd name="T50" fmla="*/ 144 w 5770"/>
                <a:gd name="T51" fmla="*/ 130 h 174"/>
                <a:gd name="T52" fmla="*/ 0 w 5770"/>
                <a:gd name="T53" fmla="*/ 92 h 174"/>
                <a:gd name="T54" fmla="*/ 167 w 5770"/>
                <a:gd name="T55" fmla="*/ 116 h 174"/>
                <a:gd name="T56" fmla="*/ 323 w 5770"/>
                <a:gd name="T57" fmla="*/ 80 h 174"/>
                <a:gd name="T58" fmla="*/ 383 w 5770"/>
                <a:gd name="T59" fmla="*/ 24 h 174"/>
                <a:gd name="T60" fmla="*/ 460 w 5770"/>
                <a:gd name="T61" fmla="*/ 56 h 174"/>
                <a:gd name="T62" fmla="*/ 706 w 5770"/>
                <a:gd name="T63" fmla="*/ 136 h 174"/>
                <a:gd name="T64" fmla="*/ 1100 w 5770"/>
                <a:gd name="T65" fmla="*/ 116 h 174"/>
                <a:gd name="T66" fmla="*/ 1345 w 5770"/>
                <a:gd name="T67" fmla="*/ 36 h 174"/>
                <a:gd name="T68" fmla="*/ 1441 w 5770"/>
                <a:gd name="T69" fmla="*/ 44 h 174"/>
                <a:gd name="T70" fmla="*/ 1557 w 5770"/>
                <a:gd name="T71" fmla="*/ 86 h 174"/>
                <a:gd name="T72" fmla="*/ 1967 w 5770"/>
                <a:gd name="T73" fmla="*/ 92 h 174"/>
                <a:gd name="T74" fmla="*/ 2231 w 5770"/>
                <a:gd name="T75" fmla="*/ 3 h 174"/>
                <a:gd name="T76" fmla="*/ 2346 w 5770"/>
                <a:gd name="T77" fmla="*/ 98 h 174"/>
                <a:gd name="T78" fmla="*/ 2555 w 5770"/>
                <a:gd name="T79" fmla="*/ 92 h 174"/>
                <a:gd name="T80" fmla="*/ 2711 w 5770"/>
                <a:gd name="T81" fmla="*/ 24 h 174"/>
                <a:gd name="T82" fmla="*/ 2788 w 5770"/>
                <a:gd name="T83" fmla="*/ 127 h 174"/>
                <a:gd name="T84" fmla="*/ 3123 w 5770"/>
                <a:gd name="T85" fmla="*/ 98 h 174"/>
                <a:gd name="T86" fmla="*/ 3482 w 5770"/>
                <a:gd name="T87" fmla="*/ 44 h 174"/>
                <a:gd name="T88" fmla="*/ 3578 w 5770"/>
                <a:gd name="T89" fmla="*/ 42 h 174"/>
                <a:gd name="T90" fmla="*/ 3727 w 5770"/>
                <a:gd name="T91" fmla="*/ 86 h 174"/>
                <a:gd name="T92" fmla="*/ 4074 w 5770"/>
                <a:gd name="T93" fmla="*/ 98 h 174"/>
                <a:gd name="T94" fmla="*/ 4411 w 5770"/>
                <a:gd name="T95" fmla="*/ 30 h 174"/>
                <a:gd name="T96" fmla="*/ 4566 w 5770"/>
                <a:gd name="T97" fmla="*/ 6 h 174"/>
                <a:gd name="T98" fmla="*/ 4620 w 5770"/>
                <a:gd name="T99" fmla="*/ 56 h 174"/>
                <a:gd name="T100" fmla="*/ 4716 w 5770"/>
                <a:gd name="T101" fmla="*/ 104 h 174"/>
                <a:gd name="T102" fmla="*/ 4919 w 5770"/>
                <a:gd name="T103" fmla="*/ 80 h 174"/>
                <a:gd name="T104" fmla="*/ 5110 w 5770"/>
                <a:gd name="T105" fmla="*/ 14 h 174"/>
                <a:gd name="T106" fmla="*/ 5272 w 5770"/>
                <a:gd name="T107" fmla="*/ 9 h 174"/>
                <a:gd name="T108" fmla="*/ 5445 w 5770"/>
                <a:gd name="T109" fmla="*/ 36 h 174"/>
                <a:gd name="T110" fmla="*/ 5457 w 5770"/>
                <a:gd name="T111" fmla="*/ 68 h 174"/>
                <a:gd name="T112" fmla="*/ 5648 w 5770"/>
                <a:gd name="T113" fmla="*/ 86 h 174"/>
                <a:gd name="T114" fmla="*/ 5702 w 5770"/>
                <a:gd name="T115" fmla="*/ 98 h 174"/>
                <a:gd name="T116" fmla="*/ 5469 w 5770"/>
                <a:gd name="T117" fmla="*/ 86 h 174"/>
                <a:gd name="T118" fmla="*/ 5445 w 5770"/>
                <a:gd name="T119" fmla="*/ 56 h 174"/>
                <a:gd name="T120" fmla="*/ 5385 w 5770"/>
                <a:gd name="T121" fmla="*/ 30 h 174"/>
                <a:gd name="T122" fmla="*/ 521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65DB14E-FF8D-4389-A114-F3A5EEF6539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6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7892B7FD-6CE8-4907-ACEE-CD81545052DF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6F2BB785-8A8A-45EB-9DEE-1E7C38D6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AC04437E-3AB3-42D3-9894-8CAE03E76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6834EB7B-3669-4B57-8310-29CD6D740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0C30F13B-ACAD-4A9B-BBCA-285C03551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9EAF12F7-2C6D-40EA-B6DC-DB4D1E16D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D16A5528-FFB6-4B49-ADE0-CE579F77D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2AC297F0-6729-4730-804E-63C3E524D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E815CDCE-9CCA-40C5-931F-4E9F1D0AE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3BFB7508-7D02-4EA8-8D54-35FEE81B1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C2A27C2-0664-4C31-AFD8-0A63D8BDD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3508E669-ED0E-4D51-B4AC-91BBC0228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521FD2A4-D136-4C15-8664-994FE967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12A4597-3EEB-4DC0-83D0-C21316B8A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C881A2D2-753E-4204-BDA5-6DE8B016B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1806D435-44A3-4388-8C28-BE43AB0A8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30A9ED71-19FE-4FE7-8FDA-D00FBBC9E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F9332B1A-363B-453C-B471-E6FBF95E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2BB0F3D7-6A06-4367-9D5B-97500FF30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235BCD22-CDF1-49F4-9DA2-0DED2544C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F62C9C5C-FCD8-4545-9D8A-0304146A1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8 w 5760"/>
                <a:gd name="T1" fmla="*/ 74 h 445"/>
                <a:gd name="T2" fmla="*/ 5436 w 5760"/>
                <a:gd name="T3" fmla="*/ 74 h 445"/>
                <a:gd name="T4" fmla="*/ 5382 w 5760"/>
                <a:gd name="T5" fmla="*/ 74 h 445"/>
                <a:gd name="T6" fmla="*/ 5376 w 5760"/>
                <a:gd name="T7" fmla="*/ 65 h 445"/>
                <a:gd name="T8" fmla="*/ 5370 w 5760"/>
                <a:gd name="T9" fmla="*/ 44 h 445"/>
                <a:gd name="T10" fmla="*/ 5342 w 5760"/>
                <a:gd name="T11" fmla="*/ 18 h 445"/>
                <a:gd name="T12" fmla="*/ 5260 w 5760"/>
                <a:gd name="T13" fmla="*/ 7 h 445"/>
                <a:gd name="T14" fmla="*/ 4979 w 5760"/>
                <a:gd name="T15" fmla="*/ 22 h 445"/>
                <a:gd name="T16" fmla="*/ 4914 w 5760"/>
                <a:gd name="T17" fmla="*/ 55 h 445"/>
                <a:gd name="T18" fmla="*/ 4788 w 5760"/>
                <a:gd name="T19" fmla="*/ 78 h 445"/>
                <a:gd name="T20" fmla="*/ 4692 w 5760"/>
                <a:gd name="T21" fmla="*/ 88 h 445"/>
                <a:gd name="T22" fmla="*/ 4614 w 5760"/>
                <a:gd name="T23" fmla="*/ 74 h 445"/>
                <a:gd name="T24" fmla="*/ 4550 w 5760"/>
                <a:gd name="T25" fmla="*/ 25 h 445"/>
                <a:gd name="T26" fmla="*/ 4466 w 5760"/>
                <a:gd name="T27" fmla="*/ 9 h 445"/>
                <a:gd name="T28" fmla="*/ 4362 w 5760"/>
                <a:gd name="T29" fmla="*/ 39 h 445"/>
                <a:gd name="T30" fmla="*/ 4188 w 5760"/>
                <a:gd name="T31" fmla="*/ 74 h 445"/>
                <a:gd name="T32" fmla="*/ 3972 w 5760"/>
                <a:gd name="T33" fmla="*/ 78 h 445"/>
                <a:gd name="T34" fmla="*/ 3762 w 5760"/>
                <a:gd name="T35" fmla="*/ 78 h 445"/>
                <a:gd name="T36" fmla="*/ 3606 w 5760"/>
                <a:gd name="T37" fmla="*/ 74 h 445"/>
                <a:gd name="T38" fmla="*/ 3546 w 5760"/>
                <a:gd name="T39" fmla="*/ 50 h 445"/>
                <a:gd name="T40" fmla="*/ 3480 w 5760"/>
                <a:gd name="T41" fmla="*/ 44 h 445"/>
                <a:gd name="T42" fmla="*/ 3432 w 5760"/>
                <a:gd name="T43" fmla="*/ 55 h 445"/>
                <a:gd name="T44" fmla="*/ 3372 w 5760"/>
                <a:gd name="T45" fmla="*/ 74 h 445"/>
                <a:gd name="T46" fmla="*/ 3000 w 5760"/>
                <a:gd name="T47" fmla="*/ 88 h 445"/>
                <a:gd name="T48" fmla="*/ 2820 w 5760"/>
                <a:gd name="T49" fmla="*/ 104 h 445"/>
                <a:gd name="T50" fmla="*/ 2718 w 5760"/>
                <a:gd name="T51" fmla="*/ 93 h 445"/>
                <a:gd name="T52" fmla="*/ 2686 w 5760"/>
                <a:gd name="T53" fmla="*/ 56 h 445"/>
                <a:gd name="T54" fmla="*/ 2634 w 5760"/>
                <a:gd name="T55" fmla="*/ 50 h 445"/>
                <a:gd name="T56" fmla="*/ 2534 w 5760"/>
                <a:gd name="T57" fmla="*/ 74 h 445"/>
                <a:gd name="T58" fmla="*/ 2420 w 5760"/>
                <a:gd name="T59" fmla="*/ 85 h 445"/>
                <a:gd name="T60" fmla="*/ 2298 w 5760"/>
                <a:gd name="T61" fmla="*/ 74 h 445"/>
                <a:gd name="T62" fmla="*/ 2250 w 5760"/>
                <a:gd name="T63" fmla="*/ 70 h 445"/>
                <a:gd name="T64" fmla="*/ 2161 w 5760"/>
                <a:gd name="T65" fmla="*/ 3 h 445"/>
                <a:gd name="T66" fmla="*/ 2024 w 5760"/>
                <a:gd name="T67" fmla="*/ 64 h 445"/>
                <a:gd name="T68" fmla="*/ 1770 w 5760"/>
                <a:gd name="T69" fmla="*/ 78 h 445"/>
                <a:gd name="T70" fmla="*/ 1536 w 5760"/>
                <a:gd name="T71" fmla="*/ 74 h 445"/>
                <a:gd name="T72" fmla="*/ 1458 w 5760"/>
                <a:gd name="T73" fmla="*/ 74 h 445"/>
                <a:gd name="T74" fmla="*/ 1404 w 5760"/>
                <a:gd name="T75" fmla="*/ 50 h 445"/>
                <a:gd name="T76" fmla="*/ 1350 w 5760"/>
                <a:gd name="T77" fmla="*/ 44 h 445"/>
                <a:gd name="T78" fmla="*/ 1284 w 5760"/>
                <a:gd name="T79" fmla="*/ 55 h 445"/>
                <a:gd name="T80" fmla="*/ 1116 w 5760"/>
                <a:gd name="T81" fmla="*/ 83 h 445"/>
                <a:gd name="T82" fmla="*/ 948 w 5760"/>
                <a:gd name="T83" fmla="*/ 119 h 445"/>
                <a:gd name="T84" fmla="*/ 708 w 5760"/>
                <a:gd name="T85" fmla="*/ 114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8 h 445"/>
                <a:gd name="T100" fmla="*/ 90 w 5760"/>
                <a:gd name="T101" fmla="*/ 88 h 445"/>
                <a:gd name="T102" fmla="*/ 0 w 5760"/>
                <a:gd name="T103" fmla="*/ 74 h 445"/>
                <a:gd name="T104" fmla="*/ 5688 w 5760"/>
                <a:gd name="T105" fmla="*/ 373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l-PL" sz="1800"/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A1844378-DAFA-45BB-BADB-85F9CE321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21 w 5770"/>
                <a:gd name="T1" fmla="*/ 42 h 174"/>
                <a:gd name="T2" fmla="*/ 4723 w 5770"/>
                <a:gd name="T3" fmla="*/ 85 h 174"/>
                <a:gd name="T4" fmla="*/ 4592 w 5770"/>
                <a:gd name="T5" fmla="*/ 67 h 174"/>
                <a:gd name="T6" fmla="*/ 4550 w 5770"/>
                <a:gd name="T7" fmla="*/ 29 h 174"/>
                <a:gd name="T8" fmla="*/ 4430 w 5770"/>
                <a:gd name="T9" fmla="*/ 29 h 174"/>
                <a:gd name="T10" fmla="*/ 4138 w 5770"/>
                <a:gd name="T11" fmla="*/ 73 h 174"/>
                <a:gd name="T12" fmla="*/ 3767 w 5770"/>
                <a:gd name="T13" fmla="*/ 79 h 174"/>
                <a:gd name="T14" fmla="*/ 3569 w 5770"/>
                <a:gd name="T15" fmla="*/ 48 h 174"/>
                <a:gd name="T16" fmla="*/ 3462 w 5770"/>
                <a:gd name="T17" fmla="*/ 36 h 174"/>
                <a:gd name="T18" fmla="*/ 3288 w 5770"/>
                <a:gd name="T19" fmla="*/ 67 h 174"/>
                <a:gd name="T20" fmla="*/ 2822 w 5770"/>
                <a:gd name="T21" fmla="*/ 100 h 174"/>
                <a:gd name="T22" fmla="*/ 2679 w 5770"/>
                <a:gd name="T23" fmla="*/ 67 h 174"/>
                <a:gd name="T24" fmla="*/ 2595 w 5770"/>
                <a:gd name="T25" fmla="*/ 64 h 174"/>
                <a:gd name="T26" fmla="*/ 2392 w 5770"/>
                <a:gd name="T27" fmla="*/ 85 h 174"/>
                <a:gd name="T28" fmla="*/ 2254 w 5770"/>
                <a:gd name="T29" fmla="*/ 60 h 174"/>
                <a:gd name="T30" fmla="*/ 2127 w 5770"/>
                <a:gd name="T31" fmla="*/ 29 h 174"/>
                <a:gd name="T32" fmla="*/ 1923 w 5770"/>
                <a:gd name="T33" fmla="*/ 79 h 174"/>
                <a:gd name="T34" fmla="*/ 1501 w 5770"/>
                <a:gd name="T35" fmla="*/ 70 h 174"/>
                <a:gd name="T36" fmla="*/ 1405 w 5770"/>
                <a:gd name="T37" fmla="*/ 36 h 174"/>
                <a:gd name="T38" fmla="*/ 1309 w 5770"/>
                <a:gd name="T39" fmla="*/ 36 h 174"/>
                <a:gd name="T40" fmla="*/ 1034 w 5770"/>
                <a:gd name="T41" fmla="*/ 100 h 174"/>
                <a:gd name="T42" fmla="*/ 652 w 5770"/>
                <a:gd name="T43" fmla="*/ 100 h 174"/>
                <a:gd name="T44" fmla="*/ 442 w 5770"/>
                <a:gd name="T45" fmla="*/ 42 h 174"/>
                <a:gd name="T46" fmla="*/ 377 w 5770"/>
                <a:gd name="T47" fmla="*/ 29 h 174"/>
                <a:gd name="T48" fmla="*/ 305 w 5770"/>
                <a:gd name="T49" fmla="*/ 73 h 174"/>
                <a:gd name="T50" fmla="*/ 144 w 5770"/>
                <a:gd name="T51" fmla="*/ 90 h 174"/>
                <a:gd name="T52" fmla="*/ 0 w 5770"/>
                <a:gd name="T53" fmla="*/ 67 h 174"/>
                <a:gd name="T54" fmla="*/ 167 w 5770"/>
                <a:gd name="T55" fmla="*/ 79 h 174"/>
                <a:gd name="T56" fmla="*/ 323 w 5770"/>
                <a:gd name="T57" fmla="*/ 60 h 174"/>
                <a:gd name="T58" fmla="*/ 383 w 5770"/>
                <a:gd name="T59" fmla="*/ 24 h 174"/>
                <a:gd name="T60" fmla="*/ 460 w 5770"/>
                <a:gd name="T61" fmla="*/ 36 h 174"/>
                <a:gd name="T62" fmla="*/ 706 w 5770"/>
                <a:gd name="T63" fmla="*/ 96 h 174"/>
                <a:gd name="T64" fmla="*/ 1076 w 5770"/>
                <a:gd name="T65" fmla="*/ 79 h 174"/>
                <a:gd name="T66" fmla="*/ 1321 w 5770"/>
                <a:gd name="T67" fmla="*/ 29 h 174"/>
                <a:gd name="T68" fmla="*/ 1417 w 5770"/>
                <a:gd name="T69" fmla="*/ 29 h 174"/>
                <a:gd name="T70" fmla="*/ 1537 w 5770"/>
                <a:gd name="T71" fmla="*/ 64 h 174"/>
                <a:gd name="T72" fmla="*/ 1947 w 5770"/>
                <a:gd name="T73" fmla="*/ 67 h 174"/>
                <a:gd name="T74" fmla="*/ 2211 w 5770"/>
                <a:gd name="T75" fmla="*/ 3 h 174"/>
                <a:gd name="T76" fmla="*/ 2326 w 5770"/>
                <a:gd name="T77" fmla="*/ 70 h 174"/>
                <a:gd name="T78" fmla="*/ 2535 w 5770"/>
                <a:gd name="T79" fmla="*/ 67 h 174"/>
                <a:gd name="T80" fmla="*/ 2691 w 5770"/>
                <a:gd name="T81" fmla="*/ 24 h 174"/>
                <a:gd name="T82" fmla="*/ 2768 w 5770"/>
                <a:gd name="T83" fmla="*/ 85 h 174"/>
                <a:gd name="T84" fmla="*/ 3079 w 5770"/>
                <a:gd name="T85" fmla="*/ 70 h 174"/>
                <a:gd name="T86" fmla="*/ 3438 w 5770"/>
                <a:gd name="T87" fmla="*/ 29 h 174"/>
                <a:gd name="T88" fmla="*/ 3534 w 5770"/>
                <a:gd name="T89" fmla="*/ 29 h 174"/>
                <a:gd name="T90" fmla="*/ 3683 w 5770"/>
                <a:gd name="T91" fmla="*/ 64 h 174"/>
                <a:gd name="T92" fmla="*/ 4030 w 5770"/>
                <a:gd name="T93" fmla="*/ 70 h 174"/>
                <a:gd name="T94" fmla="*/ 4371 w 5770"/>
                <a:gd name="T95" fmla="*/ 29 h 174"/>
                <a:gd name="T96" fmla="*/ 4526 w 5770"/>
                <a:gd name="T97" fmla="*/ 6 h 174"/>
                <a:gd name="T98" fmla="*/ 4580 w 5770"/>
                <a:gd name="T99" fmla="*/ 36 h 174"/>
                <a:gd name="T100" fmla="*/ 4676 w 5770"/>
                <a:gd name="T101" fmla="*/ 73 h 174"/>
                <a:gd name="T102" fmla="*/ 4855 w 5770"/>
                <a:gd name="T103" fmla="*/ 60 h 174"/>
                <a:gd name="T104" fmla="*/ 5046 w 5770"/>
                <a:gd name="T105" fmla="*/ 14 h 174"/>
                <a:gd name="T106" fmla="*/ 5208 w 5770"/>
                <a:gd name="T107" fmla="*/ 9 h 174"/>
                <a:gd name="T108" fmla="*/ 5381 w 5770"/>
                <a:gd name="T109" fmla="*/ 29 h 174"/>
                <a:gd name="T110" fmla="*/ 5393 w 5770"/>
                <a:gd name="T111" fmla="*/ 48 h 174"/>
                <a:gd name="T112" fmla="*/ 5584 w 5770"/>
                <a:gd name="T113" fmla="*/ 64 h 174"/>
                <a:gd name="T114" fmla="*/ 5638 w 5770"/>
                <a:gd name="T115" fmla="*/ 70 h 174"/>
                <a:gd name="T116" fmla="*/ 5405 w 5770"/>
                <a:gd name="T117" fmla="*/ 64 h 174"/>
                <a:gd name="T118" fmla="*/ 5381 w 5770"/>
                <a:gd name="T119" fmla="*/ 36 h 174"/>
                <a:gd name="T120" fmla="*/ 5321 w 5770"/>
                <a:gd name="T121" fmla="*/ 29 h 174"/>
                <a:gd name="T122" fmla="*/ 5147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l-PL" sz="1800"/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B304DEE8-3C5C-4C4C-A7AE-71CF7BBC2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45685C18-26FD-4D21-8297-BEAC65FB5D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E3E4A604-04FF-4D3B-8B72-09EAF1D299E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AC96216B-A073-4E57-A49A-012837A8B5D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D93CEA36-EE79-44EA-A87E-2E78B416FE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A40E9F70-ED24-49E8-9CD9-4B197054E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86663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B51A6DC7-B3A2-0351-98B7-BB006F670A07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FCF9484C-17ED-4F21-45F9-EA1A7D8D8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1D9F8FB7-55C9-23AA-800E-140FCDAC8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4" name="Rectangle 4">
              <a:extLst>
                <a:ext uri="{FF2B5EF4-FFF2-40B4-BE49-F238E27FC236}">
                  <a16:creationId xmlns:a16="http://schemas.microsoft.com/office/drawing/2014/main" id="{6EC69184-9423-F858-493B-89A5C4C34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5" name="Rectangle 5">
              <a:extLst>
                <a:ext uri="{FF2B5EF4-FFF2-40B4-BE49-F238E27FC236}">
                  <a16:creationId xmlns:a16="http://schemas.microsoft.com/office/drawing/2014/main" id="{C29857A0-EDE4-C956-5988-A5502E15D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6" name="Rectangle 6">
              <a:extLst>
                <a:ext uri="{FF2B5EF4-FFF2-40B4-BE49-F238E27FC236}">
                  <a16:creationId xmlns:a16="http://schemas.microsoft.com/office/drawing/2014/main" id="{A7913A8B-6C43-A90F-D422-B46B99309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AF1DDAC3-9252-B0D6-2799-FAE35B878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8" name="Rectangle 8">
              <a:extLst>
                <a:ext uri="{FF2B5EF4-FFF2-40B4-BE49-F238E27FC236}">
                  <a16:creationId xmlns:a16="http://schemas.microsoft.com/office/drawing/2014/main" id="{F569BE61-90DF-7B30-C154-3F32A9045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9" name="Rectangle 9">
              <a:extLst>
                <a:ext uri="{FF2B5EF4-FFF2-40B4-BE49-F238E27FC236}">
                  <a16:creationId xmlns:a16="http://schemas.microsoft.com/office/drawing/2014/main" id="{00F2403D-8AC5-4D05-07B5-54E9B80F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72491572-26E1-5CEE-A42C-045A60311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1">
              <a:extLst>
                <a:ext uri="{FF2B5EF4-FFF2-40B4-BE49-F238E27FC236}">
                  <a16:creationId xmlns:a16="http://schemas.microsoft.com/office/drawing/2014/main" id="{F55D4EFE-F0AE-30A4-7B59-EAADFCAFF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2">
              <a:extLst>
                <a:ext uri="{FF2B5EF4-FFF2-40B4-BE49-F238E27FC236}">
                  <a16:creationId xmlns:a16="http://schemas.microsoft.com/office/drawing/2014/main" id="{FCDC7A44-89C8-B61D-251B-3D862E19B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3">
              <a:extLst>
                <a:ext uri="{FF2B5EF4-FFF2-40B4-BE49-F238E27FC236}">
                  <a16:creationId xmlns:a16="http://schemas.microsoft.com/office/drawing/2014/main" id="{1D0BD60F-601F-BA33-4C8A-C5E226E29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4" name="Rectangle 14">
              <a:extLst>
                <a:ext uri="{FF2B5EF4-FFF2-40B4-BE49-F238E27FC236}">
                  <a16:creationId xmlns:a16="http://schemas.microsoft.com/office/drawing/2014/main" id="{51E280A8-7DF6-FBA5-0D19-534EBEED7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5" name="Rectangle 15">
              <a:extLst>
                <a:ext uri="{FF2B5EF4-FFF2-40B4-BE49-F238E27FC236}">
                  <a16:creationId xmlns:a16="http://schemas.microsoft.com/office/drawing/2014/main" id="{2341A98F-DC12-BDCA-7E32-F6AEBCAAE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6" name="Rectangle 16">
              <a:extLst>
                <a:ext uri="{FF2B5EF4-FFF2-40B4-BE49-F238E27FC236}">
                  <a16:creationId xmlns:a16="http://schemas.microsoft.com/office/drawing/2014/main" id="{33286556-7B84-9B0D-F36A-7DE1A3C7E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22F8CBEE-7A0B-53AE-43A8-859FB889C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876FAD21-6540-3390-8914-1F76B384A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F1C5983F-AF33-E8F7-FAF5-08C9555C3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67417594-0EC2-A21B-7F4E-367A93B68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F947F46A-0C76-0945-A000-37315FDAC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92 w 5760"/>
                <a:gd name="T1" fmla="*/ 86 h 445"/>
                <a:gd name="T2" fmla="*/ 5500 w 5760"/>
                <a:gd name="T3" fmla="*/ 86 h 445"/>
                <a:gd name="T4" fmla="*/ 5446 w 5760"/>
                <a:gd name="T5" fmla="*/ 76 h 445"/>
                <a:gd name="T6" fmla="*/ 5440 w 5760"/>
                <a:gd name="T7" fmla="*/ 65 h 445"/>
                <a:gd name="T8" fmla="*/ 5434 w 5760"/>
                <a:gd name="T9" fmla="*/ 44 h 445"/>
                <a:gd name="T10" fmla="*/ 5406 w 5760"/>
                <a:gd name="T11" fmla="*/ 18 h 445"/>
                <a:gd name="T12" fmla="*/ 5324 w 5760"/>
                <a:gd name="T13" fmla="*/ 7 h 445"/>
                <a:gd name="T14" fmla="*/ 5043 w 5760"/>
                <a:gd name="T15" fmla="*/ 22 h 445"/>
                <a:gd name="T16" fmla="*/ 4978 w 5760"/>
                <a:gd name="T17" fmla="*/ 55 h 445"/>
                <a:gd name="T18" fmla="*/ 4846 w 5760"/>
                <a:gd name="T19" fmla="*/ 102 h 445"/>
                <a:gd name="T20" fmla="*/ 4732 w 5760"/>
                <a:gd name="T21" fmla="*/ 111 h 445"/>
                <a:gd name="T22" fmla="*/ 4654 w 5760"/>
                <a:gd name="T23" fmla="*/ 91 h 445"/>
                <a:gd name="T24" fmla="*/ 4590 w 5760"/>
                <a:gd name="T25" fmla="*/ 25 h 445"/>
                <a:gd name="T26" fmla="*/ 4506 w 5760"/>
                <a:gd name="T27" fmla="*/ 9 h 445"/>
                <a:gd name="T28" fmla="*/ 4402 w 5760"/>
                <a:gd name="T29" fmla="*/ 39 h 445"/>
                <a:gd name="T30" fmla="*/ 4232 w 5760"/>
                <a:gd name="T31" fmla="*/ 81 h 445"/>
                <a:gd name="T32" fmla="*/ 4016 w 5760"/>
                <a:gd name="T33" fmla="*/ 102 h 445"/>
                <a:gd name="T34" fmla="*/ 3806 w 5760"/>
                <a:gd name="T35" fmla="*/ 102 h 445"/>
                <a:gd name="T36" fmla="*/ 3650 w 5760"/>
                <a:gd name="T37" fmla="*/ 76 h 445"/>
                <a:gd name="T38" fmla="*/ 3590 w 5760"/>
                <a:gd name="T39" fmla="*/ 50 h 445"/>
                <a:gd name="T40" fmla="*/ 3524 w 5760"/>
                <a:gd name="T41" fmla="*/ 44 h 445"/>
                <a:gd name="T42" fmla="*/ 3476 w 5760"/>
                <a:gd name="T43" fmla="*/ 55 h 445"/>
                <a:gd name="T44" fmla="*/ 3416 w 5760"/>
                <a:gd name="T45" fmla="*/ 76 h 445"/>
                <a:gd name="T46" fmla="*/ 3044 w 5760"/>
                <a:gd name="T47" fmla="*/ 111 h 445"/>
                <a:gd name="T48" fmla="*/ 2840 w 5760"/>
                <a:gd name="T49" fmla="*/ 124 h 445"/>
                <a:gd name="T50" fmla="*/ 2738 w 5760"/>
                <a:gd name="T51" fmla="*/ 113 h 445"/>
                <a:gd name="T52" fmla="*/ 2706 w 5760"/>
                <a:gd name="T53" fmla="*/ 56 h 445"/>
                <a:gd name="T54" fmla="*/ 2654 w 5760"/>
                <a:gd name="T55" fmla="*/ 50 h 445"/>
                <a:gd name="T56" fmla="*/ 2554 w 5760"/>
                <a:gd name="T57" fmla="*/ 95 h 445"/>
                <a:gd name="T58" fmla="*/ 2440 w 5760"/>
                <a:gd name="T59" fmla="*/ 109 h 445"/>
                <a:gd name="T60" fmla="*/ 2318 w 5760"/>
                <a:gd name="T61" fmla="*/ 91 h 445"/>
                <a:gd name="T62" fmla="*/ 2270 w 5760"/>
                <a:gd name="T63" fmla="*/ 70 h 445"/>
                <a:gd name="T64" fmla="*/ 2181 w 5760"/>
                <a:gd name="T65" fmla="*/ 3 h 445"/>
                <a:gd name="T66" fmla="*/ 2044 w 5760"/>
                <a:gd name="T67" fmla="*/ 64 h 445"/>
                <a:gd name="T68" fmla="*/ 1790 w 5760"/>
                <a:gd name="T69" fmla="*/ 102 h 445"/>
                <a:gd name="T70" fmla="*/ 1556 w 5760"/>
                <a:gd name="T71" fmla="*/ 91 h 445"/>
                <a:gd name="T72" fmla="*/ 147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39 h 445"/>
                <a:gd name="T84" fmla="*/ 708 w 5760"/>
                <a:gd name="T85" fmla="*/ 13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52 w 5760"/>
                <a:gd name="T105" fmla="*/ 43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2" name="Freeform 22">
              <a:extLst>
                <a:ext uri="{FF2B5EF4-FFF2-40B4-BE49-F238E27FC236}">
                  <a16:creationId xmlns:a16="http://schemas.microsoft.com/office/drawing/2014/main" id="{5622CF46-700C-4C77-8F13-8D935630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85 w 5770"/>
                <a:gd name="T1" fmla="*/ 62 h 174"/>
                <a:gd name="T2" fmla="*/ 4763 w 5770"/>
                <a:gd name="T3" fmla="*/ 127 h 174"/>
                <a:gd name="T4" fmla="*/ 4632 w 5770"/>
                <a:gd name="T5" fmla="*/ 92 h 174"/>
                <a:gd name="T6" fmla="*/ 4590 w 5770"/>
                <a:gd name="T7" fmla="*/ 36 h 174"/>
                <a:gd name="T8" fmla="*/ 4470 w 5770"/>
                <a:gd name="T9" fmla="*/ 30 h 174"/>
                <a:gd name="T10" fmla="*/ 4182 w 5770"/>
                <a:gd name="T11" fmla="*/ 104 h 174"/>
                <a:gd name="T12" fmla="*/ 3811 w 5770"/>
                <a:gd name="T13" fmla="*/ 116 h 174"/>
                <a:gd name="T14" fmla="*/ 3613 w 5770"/>
                <a:gd name="T15" fmla="*/ 68 h 174"/>
                <a:gd name="T16" fmla="*/ 3506 w 5770"/>
                <a:gd name="T17" fmla="*/ 56 h 174"/>
                <a:gd name="T18" fmla="*/ 3332 w 5770"/>
                <a:gd name="T19" fmla="*/ 92 h 174"/>
                <a:gd name="T20" fmla="*/ 2842 w 5770"/>
                <a:gd name="T21" fmla="*/ 142 h 174"/>
                <a:gd name="T22" fmla="*/ 2699 w 5770"/>
                <a:gd name="T23" fmla="*/ 92 h 174"/>
                <a:gd name="T24" fmla="*/ 2615 w 5770"/>
                <a:gd name="T25" fmla="*/ 86 h 174"/>
                <a:gd name="T26" fmla="*/ 2412 w 5770"/>
                <a:gd name="T27" fmla="*/ 127 h 174"/>
                <a:gd name="T28" fmla="*/ 2274 w 5770"/>
                <a:gd name="T29" fmla="*/ 80 h 174"/>
                <a:gd name="T30" fmla="*/ 2147 w 5770"/>
                <a:gd name="T31" fmla="*/ 36 h 174"/>
                <a:gd name="T32" fmla="*/ 1943 w 5770"/>
                <a:gd name="T33" fmla="*/ 116 h 174"/>
                <a:gd name="T34" fmla="*/ 1521 w 5770"/>
                <a:gd name="T35" fmla="*/ 98 h 174"/>
                <a:gd name="T36" fmla="*/ 1429 w 5770"/>
                <a:gd name="T37" fmla="*/ 56 h 174"/>
                <a:gd name="T38" fmla="*/ 1333 w 5770"/>
                <a:gd name="T39" fmla="*/ 56 h 174"/>
                <a:gd name="T40" fmla="*/ 1058 w 5770"/>
                <a:gd name="T41" fmla="*/ 142 h 174"/>
                <a:gd name="T42" fmla="*/ 652 w 5770"/>
                <a:gd name="T43" fmla="*/ 142 h 174"/>
                <a:gd name="T44" fmla="*/ 442 w 5770"/>
                <a:gd name="T45" fmla="*/ 62 h 174"/>
                <a:gd name="T46" fmla="*/ 377 w 5770"/>
                <a:gd name="T47" fmla="*/ 44 h 174"/>
                <a:gd name="T48" fmla="*/ 305 w 5770"/>
                <a:gd name="T49" fmla="*/ 104 h 174"/>
                <a:gd name="T50" fmla="*/ 144 w 5770"/>
                <a:gd name="T51" fmla="*/ 130 h 174"/>
                <a:gd name="T52" fmla="*/ 0 w 5770"/>
                <a:gd name="T53" fmla="*/ 92 h 174"/>
                <a:gd name="T54" fmla="*/ 167 w 5770"/>
                <a:gd name="T55" fmla="*/ 116 h 174"/>
                <a:gd name="T56" fmla="*/ 323 w 5770"/>
                <a:gd name="T57" fmla="*/ 80 h 174"/>
                <a:gd name="T58" fmla="*/ 383 w 5770"/>
                <a:gd name="T59" fmla="*/ 24 h 174"/>
                <a:gd name="T60" fmla="*/ 460 w 5770"/>
                <a:gd name="T61" fmla="*/ 56 h 174"/>
                <a:gd name="T62" fmla="*/ 706 w 5770"/>
                <a:gd name="T63" fmla="*/ 136 h 174"/>
                <a:gd name="T64" fmla="*/ 1100 w 5770"/>
                <a:gd name="T65" fmla="*/ 116 h 174"/>
                <a:gd name="T66" fmla="*/ 1345 w 5770"/>
                <a:gd name="T67" fmla="*/ 36 h 174"/>
                <a:gd name="T68" fmla="*/ 1441 w 5770"/>
                <a:gd name="T69" fmla="*/ 44 h 174"/>
                <a:gd name="T70" fmla="*/ 1557 w 5770"/>
                <a:gd name="T71" fmla="*/ 86 h 174"/>
                <a:gd name="T72" fmla="*/ 1967 w 5770"/>
                <a:gd name="T73" fmla="*/ 92 h 174"/>
                <a:gd name="T74" fmla="*/ 2231 w 5770"/>
                <a:gd name="T75" fmla="*/ 3 h 174"/>
                <a:gd name="T76" fmla="*/ 2346 w 5770"/>
                <a:gd name="T77" fmla="*/ 98 h 174"/>
                <a:gd name="T78" fmla="*/ 2555 w 5770"/>
                <a:gd name="T79" fmla="*/ 92 h 174"/>
                <a:gd name="T80" fmla="*/ 2711 w 5770"/>
                <a:gd name="T81" fmla="*/ 24 h 174"/>
                <a:gd name="T82" fmla="*/ 2788 w 5770"/>
                <a:gd name="T83" fmla="*/ 127 h 174"/>
                <a:gd name="T84" fmla="*/ 3123 w 5770"/>
                <a:gd name="T85" fmla="*/ 98 h 174"/>
                <a:gd name="T86" fmla="*/ 3482 w 5770"/>
                <a:gd name="T87" fmla="*/ 44 h 174"/>
                <a:gd name="T88" fmla="*/ 3578 w 5770"/>
                <a:gd name="T89" fmla="*/ 42 h 174"/>
                <a:gd name="T90" fmla="*/ 3727 w 5770"/>
                <a:gd name="T91" fmla="*/ 86 h 174"/>
                <a:gd name="T92" fmla="*/ 4074 w 5770"/>
                <a:gd name="T93" fmla="*/ 98 h 174"/>
                <a:gd name="T94" fmla="*/ 4411 w 5770"/>
                <a:gd name="T95" fmla="*/ 30 h 174"/>
                <a:gd name="T96" fmla="*/ 4566 w 5770"/>
                <a:gd name="T97" fmla="*/ 6 h 174"/>
                <a:gd name="T98" fmla="*/ 4620 w 5770"/>
                <a:gd name="T99" fmla="*/ 56 h 174"/>
                <a:gd name="T100" fmla="*/ 4716 w 5770"/>
                <a:gd name="T101" fmla="*/ 104 h 174"/>
                <a:gd name="T102" fmla="*/ 4919 w 5770"/>
                <a:gd name="T103" fmla="*/ 80 h 174"/>
                <a:gd name="T104" fmla="*/ 5110 w 5770"/>
                <a:gd name="T105" fmla="*/ 14 h 174"/>
                <a:gd name="T106" fmla="*/ 5272 w 5770"/>
                <a:gd name="T107" fmla="*/ 9 h 174"/>
                <a:gd name="T108" fmla="*/ 5445 w 5770"/>
                <a:gd name="T109" fmla="*/ 36 h 174"/>
                <a:gd name="T110" fmla="*/ 5457 w 5770"/>
                <a:gd name="T111" fmla="*/ 68 h 174"/>
                <a:gd name="T112" fmla="*/ 5648 w 5770"/>
                <a:gd name="T113" fmla="*/ 86 h 174"/>
                <a:gd name="T114" fmla="*/ 5702 w 5770"/>
                <a:gd name="T115" fmla="*/ 98 h 174"/>
                <a:gd name="T116" fmla="*/ 5469 w 5770"/>
                <a:gd name="T117" fmla="*/ 86 h 174"/>
                <a:gd name="T118" fmla="*/ 5445 w 5770"/>
                <a:gd name="T119" fmla="*/ 56 h 174"/>
                <a:gd name="T120" fmla="*/ 5385 w 5770"/>
                <a:gd name="T121" fmla="*/ 30 h 174"/>
                <a:gd name="T122" fmla="*/ 521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A3C72635-E745-1880-3768-B284F8FD5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FECA41D3-F902-6065-6087-D9C680BCB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BFB1152D-99F0-826B-4FD7-E97F13547D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052C14C-CDDB-4EEA-4A52-1183363ECE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2E08CF-50A9-46AC-8432-20D2D16BE9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857A2078-32BE-AAED-76C7-6FFAEC0C472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269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>
            <a:extLst>
              <a:ext uri="{FF2B5EF4-FFF2-40B4-BE49-F238E27FC236}">
                <a16:creationId xmlns:a16="http://schemas.microsoft.com/office/drawing/2014/main" id="{5DE7513B-4D4F-3461-A76A-3696CC62761E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5128" name="Rectangle 2">
              <a:extLst>
                <a:ext uri="{FF2B5EF4-FFF2-40B4-BE49-F238E27FC236}">
                  <a16:creationId xmlns:a16="http://schemas.microsoft.com/office/drawing/2014/main" id="{DFA2D7A6-0897-E5FA-932F-A472F70C7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29" name="Rectangle 3">
              <a:extLst>
                <a:ext uri="{FF2B5EF4-FFF2-40B4-BE49-F238E27FC236}">
                  <a16:creationId xmlns:a16="http://schemas.microsoft.com/office/drawing/2014/main" id="{65339D34-4667-200B-ED29-6D7919A61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0" name="Rectangle 4">
              <a:extLst>
                <a:ext uri="{FF2B5EF4-FFF2-40B4-BE49-F238E27FC236}">
                  <a16:creationId xmlns:a16="http://schemas.microsoft.com/office/drawing/2014/main" id="{AA78C2BC-A05B-3E40-94F7-A8926E95B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1" name="Rectangle 5">
              <a:extLst>
                <a:ext uri="{FF2B5EF4-FFF2-40B4-BE49-F238E27FC236}">
                  <a16:creationId xmlns:a16="http://schemas.microsoft.com/office/drawing/2014/main" id="{8392808F-D983-1E74-C4FE-712A13B23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2" name="Rectangle 6">
              <a:extLst>
                <a:ext uri="{FF2B5EF4-FFF2-40B4-BE49-F238E27FC236}">
                  <a16:creationId xmlns:a16="http://schemas.microsoft.com/office/drawing/2014/main" id="{93B6181B-783A-B895-8A17-0C6751FFA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3" name="Rectangle 7">
              <a:extLst>
                <a:ext uri="{FF2B5EF4-FFF2-40B4-BE49-F238E27FC236}">
                  <a16:creationId xmlns:a16="http://schemas.microsoft.com/office/drawing/2014/main" id="{7AB1FFB6-796E-B501-75CA-7EAF86A85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4" name="Rectangle 8">
              <a:extLst>
                <a:ext uri="{FF2B5EF4-FFF2-40B4-BE49-F238E27FC236}">
                  <a16:creationId xmlns:a16="http://schemas.microsoft.com/office/drawing/2014/main" id="{7F36F64A-9DFB-3587-A596-362CAA716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5" name="Rectangle 9">
              <a:extLst>
                <a:ext uri="{FF2B5EF4-FFF2-40B4-BE49-F238E27FC236}">
                  <a16:creationId xmlns:a16="http://schemas.microsoft.com/office/drawing/2014/main" id="{D5BA4515-1874-9F4C-BC71-CABA2D03C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6" name="Rectangle 10">
              <a:extLst>
                <a:ext uri="{FF2B5EF4-FFF2-40B4-BE49-F238E27FC236}">
                  <a16:creationId xmlns:a16="http://schemas.microsoft.com/office/drawing/2014/main" id="{EC806D61-A56E-077C-8159-61D2A4FD7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7" name="Rectangle 11">
              <a:extLst>
                <a:ext uri="{FF2B5EF4-FFF2-40B4-BE49-F238E27FC236}">
                  <a16:creationId xmlns:a16="http://schemas.microsoft.com/office/drawing/2014/main" id="{A2235BD0-E3EB-1AB8-6D4B-669A7CDD3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8" name="Rectangle 12">
              <a:extLst>
                <a:ext uri="{FF2B5EF4-FFF2-40B4-BE49-F238E27FC236}">
                  <a16:creationId xmlns:a16="http://schemas.microsoft.com/office/drawing/2014/main" id="{CFBC8C6A-93CF-02DA-2D47-CE7954589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39" name="Rectangle 13">
              <a:extLst>
                <a:ext uri="{FF2B5EF4-FFF2-40B4-BE49-F238E27FC236}">
                  <a16:creationId xmlns:a16="http://schemas.microsoft.com/office/drawing/2014/main" id="{B04B50F2-FD3C-EFFE-6629-8185357C8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0" name="Rectangle 14">
              <a:extLst>
                <a:ext uri="{FF2B5EF4-FFF2-40B4-BE49-F238E27FC236}">
                  <a16:creationId xmlns:a16="http://schemas.microsoft.com/office/drawing/2014/main" id="{9D43D2F8-B22C-0224-B34C-7C35CABE6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1" name="Rectangle 15">
              <a:extLst>
                <a:ext uri="{FF2B5EF4-FFF2-40B4-BE49-F238E27FC236}">
                  <a16:creationId xmlns:a16="http://schemas.microsoft.com/office/drawing/2014/main" id="{FF183A2E-8E99-1184-9775-CFF8C8A68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2" name="Rectangle 16">
              <a:extLst>
                <a:ext uri="{FF2B5EF4-FFF2-40B4-BE49-F238E27FC236}">
                  <a16:creationId xmlns:a16="http://schemas.microsoft.com/office/drawing/2014/main" id="{6F96E325-B988-0D7D-5FC8-9DB0E7693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3" name="Rectangle 17">
              <a:extLst>
                <a:ext uri="{FF2B5EF4-FFF2-40B4-BE49-F238E27FC236}">
                  <a16:creationId xmlns:a16="http://schemas.microsoft.com/office/drawing/2014/main" id="{E4520714-28C4-B44A-5B6A-DAF08C76A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4" name="Rectangle 18">
              <a:extLst>
                <a:ext uri="{FF2B5EF4-FFF2-40B4-BE49-F238E27FC236}">
                  <a16:creationId xmlns:a16="http://schemas.microsoft.com/office/drawing/2014/main" id="{99142ABA-565E-7FD7-95D5-3A37588A3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5" name="Rectangle 19">
              <a:extLst>
                <a:ext uri="{FF2B5EF4-FFF2-40B4-BE49-F238E27FC236}">
                  <a16:creationId xmlns:a16="http://schemas.microsoft.com/office/drawing/2014/main" id="{039D545C-C2DA-111A-7938-D6108A2D4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6" name="Rectangle 20">
              <a:extLst>
                <a:ext uri="{FF2B5EF4-FFF2-40B4-BE49-F238E27FC236}">
                  <a16:creationId xmlns:a16="http://schemas.microsoft.com/office/drawing/2014/main" id="{FA6D8111-5E5E-4C21-DF77-388D7D891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l-PL" altLang="pl-PL" sz="1800"/>
            </a:p>
          </p:txBody>
        </p:sp>
        <p:sp>
          <p:nvSpPr>
            <p:cNvPr id="5147" name="Freeform 21">
              <a:extLst>
                <a:ext uri="{FF2B5EF4-FFF2-40B4-BE49-F238E27FC236}">
                  <a16:creationId xmlns:a16="http://schemas.microsoft.com/office/drawing/2014/main" id="{ED44CE8E-1CB1-4422-4B54-B845C26E6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50 w 5760"/>
                <a:gd name="T1" fmla="*/ 86 h 445"/>
                <a:gd name="T2" fmla="*/ 5458 w 5760"/>
                <a:gd name="T3" fmla="*/ 86 h 445"/>
                <a:gd name="T4" fmla="*/ 5404 w 5760"/>
                <a:gd name="T5" fmla="*/ 76 h 445"/>
                <a:gd name="T6" fmla="*/ 5398 w 5760"/>
                <a:gd name="T7" fmla="*/ 65 h 445"/>
                <a:gd name="T8" fmla="*/ 5392 w 5760"/>
                <a:gd name="T9" fmla="*/ 44 h 445"/>
                <a:gd name="T10" fmla="*/ 5364 w 5760"/>
                <a:gd name="T11" fmla="*/ 18 h 445"/>
                <a:gd name="T12" fmla="*/ 5282 w 5760"/>
                <a:gd name="T13" fmla="*/ 7 h 445"/>
                <a:gd name="T14" fmla="*/ 5001 w 5760"/>
                <a:gd name="T15" fmla="*/ 22 h 445"/>
                <a:gd name="T16" fmla="*/ 4936 w 5760"/>
                <a:gd name="T17" fmla="*/ 55 h 445"/>
                <a:gd name="T18" fmla="*/ 4804 w 5760"/>
                <a:gd name="T19" fmla="*/ 102 h 445"/>
                <a:gd name="T20" fmla="*/ 4690 w 5760"/>
                <a:gd name="T21" fmla="*/ 111 h 445"/>
                <a:gd name="T22" fmla="*/ 4612 w 5760"/>
                <a:gd name="T23" fmla="*/ 91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211 w 5760"/>
                <a:gd name="T31" fmla="*/ 81 h 445"/>
                <a:gd name="T32" fmla="*/ 3995 w 5760"/>
                <a:gd name="T33" fmla="*/ 102 h 445"/>
                <a:gd name="T34" fmla="*/ 3785 w 5760"/>
                <a:gd name="T35" fmla="*/ 102 h 445"/>
                <a:gd name="T36" fmla="*/ 3629 w 5760"/>
                <a:gd name="T37" fmla="*/ 76 h 445"/>
                <a:gd name="T38" fmla="*/ 3569 w 5760"/>
                <a:gd name="T39" fmla="*/ 50 h 445"/>
                <a:gd name="T40" fmla="*/ 3503 w 5760"/>
                <a:gd name="T41" fmla="*/ 44 h 445"/>
                <a:gd name="T42" fmla="*/ 3455 w 5760"/>
                <a:gd name="T43" fmla="*/ 55 h 445"/>
                <a:gd name="T44" fmla="*/ 3395 w 5760"/>
                <a:gd name="T45" fmla="*/ 76 h 445"/>
                <a:gd name="T46" fmla="*/ 3023 w 5760"/>
                <a:gd name="T47" fmla="*/ 111 h 445"/>
                <a:gd name="T48" fmla="*/ 2819 w 5760"/>
                <a:gd name="T49" fmla="*/ 111 h 445"/>
                <a:gd name="T50" fmla="*/ 2717 w 5760"/>
                <a:gd name="T51" fmla="*/ 111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95 h 445"/>
                <a:gd name="T58" fmla="*/ 2419 w 5760"/>
                <a:gd name="T59" fmla="*/ 109 h 445"/>
                <a:gd name="T60" fmla="*/ 2297 w 5760"/>
                <a:gd name="T61" fmla="*/ 91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102 h 445"/>
                <a:gd name="T70" fmla="*/ 1535 w 5760"/>
                <a:gd name="T71" fmla="*/ 91 h 445"/>
                <a:gd name="T72" fmla="*/ 145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10 w 5760"/>
                <a:gd name="T105" fmla="*/ 39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 sz="1800"/>
            </a:p>
          </p:txBody>
        </p:sp>
        <p:sp>
          <p:nvSpPr>
            <p:cNvPr id="5148" name="Freeform 22">
              <a:extLst>
                <a:ext uri="{FF2B5EF4-FFF2-40B4-BE49-F238E27FC236}">
                  <a16:creationId xmlns:a16="http://schemas.microsoft.com/office/drawing/2014/main" id="{353A43C0-2526-9522-3C5F-F5ED9888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43 w 5770"/>
                <a:gd name="T1" fmla="*/ 43 h 174"/>
                <a:gd name="T2" fmla="*/ 4721 w 5770"/>
                <a:gd name="T3" fmla="*/ 106 h 174"/>
                <a:gd name="T4" fmla="*/ 4590 w 5770"/>
                <a:gd name="T5" fmla="*/ 71 h 174"/>
                <a:gd name="T6" fmla="*/ 4548 w 5770"/>
                <a:gd name="T7" fmla="*/ 36 h 174"/>
                <a:gd name="T8" fmla="*/ 4428 w 5770"/>
                <a:gd name="T9" fmla="*/ 30 h 174"/>
                <a:gd name="T10" fmla="*/ 4161 w 5770"/>
                <a:gd name="T11" fmla="*/ 83 h 174"/>
                <a:gd name="T12" fmla="*/ 3790 w 5770"/>
                <a:gd name="T13" fmla="*/ 95 h 174"/>
                <a:gd name="T14" fmla="*/ 3592 w 5770"/>
                <a:gd name="T15" fmla="*/ 47 h 174"/>
                <a:gd name="T16" fmla="*/ 3485 w 5770"/>
                <a:gd name="T17" fmla="*/ 43 h 174"/>
                <a:gd name="T18" fmla="*/ 3311 w 5770"/>
                <a:gd name="T19" fmla="*/ 71 h 174"/>
                <a:gd name="T20" fmla="*/ 2821 w 5770"/>
                <a:gd name="T21" fmla="*/ 115 h 174"/>
                <a:gd name="T22" fmla="*/ 2678 w 5770"/>
                <a:gd name="T23" fmla="*/ 71 h 174"/>
                <a:gd name="T24" fmla="*/ 2594 w 5770"/>
                <a:gd name="T25" fmla="*/ 65 h 174"/>
                <a:gd name="T26" fmla="*/ 2391 w 5770"/>
                <a:gd name="T27" fmla="*/ 106 h 174"/>
                <a:gd name="T28" fmla="*/ 2253 w 5770"/>
                <a:gd name="T29" fmla="*/ 59 h 174"/>
                <a:gd name="T30" fmla="*/ 2126 w 5770"/>
                <a:gd name="T31" fmla="*/ 36 h 174"/>
                <a:gd name="T32" fmla="*/ 1922 w 5770"/>
                <a:gd name="T33" fmla="*/ 95 h 174"/>
                <a:gd name="T34" fmla="*/ 1500 w 5770"/>
                <a:gd name="T35" fmla="*/ 77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15 h 174"/>
                <a:gd name="T42" fmla="*/ 652 w 5770"/>
                <a:gd name="T43" fmla="*/ 115 h 174"/>
                <a:gd name="T44" fmla="*/ 442 w 5770"/>
                <a:gd name="T45" fmla="*/ 43 h 174"/>
                <a:gd name="T46" fmla="*/ 377 w 5770"/>
                <a:gd name="T47" fmla="*/ 43 h 174"/>
                <a:gd name="T48" fmla="*/ 305 w 5770"/>
                <a:gd name="T49" fmla="*/ 83 h 174"/>
                <a:gd name="T50" fmla="*/ 144 w 5770"/>
                <a:gd name="T51" fmla="*/ 109 h 174"/>
                <a:gd name="T52" fmla="*/ 0 w 5770"/>
                <a:gd name="T53" fmla="*/ 71 h 174"/>
                <a:gd name="T54" fmla="*/ 167 w 5770"/>
                <a:gd name="T55" fmla="*/ 95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12 h 174"/>
                <a:gd name="T64" fmla="*/ 1100 w 5770"/>
                <a:gd name="T65" fmla="*/ 95 h 174"/>
                <a:gd name="T66" fmla="*/ 1345 w 5770"/>
                <a:gd name="T67" fmla="*/ 36 h 174"/>
                <a:gd name="T68" fmla="*/ 1441 w 5770"/>
                <a:gd name="T69" fmla="*/ 43 h 174"/>
                <a:gd name="T70" fmla="*/ 1536 w 5770"/>
                <a:gd name="T71" fmla="*/ 65 h 174"/>
                <a:gd name="T72" fmla="*/ 1946 w 5770"/>
                <a:gd name="T73" fmla="*/ 71 h 174"/>
                <a:gd name="T74" fmla="*/ 2210 w 5770"/>
                <a:gd name="T75" fmla="*/ 3 h 174"/>
                <a:gd name="T76" fmla="*/ 2325 w 5770"/>
                <a:gd name="T77" fmla="*/ 77 h 174"/>
                <a:gd name="T78" fmla="*/ 2534 w 5770"/>
                <a:gd name="T79" fmla="*/ 71 h 174"/>
                <a:gd name="T80" fmla="*/ 2690 w 5770"/>
                <a:gd name="T81" fmla="*/ 24 h 174"/>
                <a:gd name="T82" fmla="*/ 2767 w 5770"/>
                <a:gd name="T83" fmla="*/ 106 h 174"/>
                <a:gd name="T84" fmla="*/ 3102 w 5770"/>
                <a:gd name="T85" fmla="*/ 77 h 174"/>
                <a:gd name="T86" fmla="*/ 3461 w 5770"/>
                <a:gd name="T87" fmla="*/ 43 h 174"/>
                <a:gd name="T88" fmla="*/ 3557 w 5770"/>
                <a:gd name="T89" fmla="*/ 42 h 174"/>
                <a:gd name="T90" fmla="*/ 3706 w 5770"/>
                <a:gd name="T91" fmla="*/ 65 h 174"/>
                <a:gd name="T92" fmla="*/ 4053 w 5770"/>
                <a:gd name="T93" fmla="*/ 77 h 174"/>
                <a:gd name="T94" fmla="*/ 4369 w 5770"/>
                <a:gd name="T95" fmla="*/ 30 h 174"/>
                <a:gd name="T96" fmla="*/ 4524 w 5770"/>
                <a:gd name="T97" fmla="*/ 6 h 174"/>
                <a:gd name="T98" fmla="*/ 4578 w 5770"/>
                <a:gd name="T99" fmla="*/ 43 h 174"/>
                <a:gd name="T100" fmla="*/ 4674 w 5770"/>
                <a:gd name="T101" fmla="*/ 83 h 174"/>
                <a:gd name="T102" fmla="*/ 4877 w 5770"/>
                <a:gd name="T103" fmla="*/ 59 h 174"/>
                <a:gd name="T104" fmla="*/ 5068 w 5770"/>
                <a:gd name="T105" fmla="*/ 14 h 174"/>
                <a:gd name="T106" fmla="*/ 5230 w 5770"/>
                <a:gd name="T107" fmla="*/ 9 h 174"/>
                <a:gd name="T108" fmla="*/ 5403 w 5770"/>
                <a:gd name="T109" fmla="*/ 36 h 174"/>
                <a:gd name="T110" fmla="*/ 5415 w 5770"/>
                <a:gd name="T111" fmla="*/ 47 h 174"/>
                <a:gd name="T112" fmla="*/ 5606 w 5770"/>
                <a:gd name="T113" fmla="*/ 65 h 174"/>
                <a:gd name="T114" fmla="*/ 5660 w 5770"/>
                <a:gd name="T115" fmla="*/ 77 h 174"/>
                <a:gd name="T116" fmla="*/ 5427 w 5770"/>
                <a:gd name="T117" fmla="*/ 65 h 174"/>
                <a:gd name="T118" fmla="*/ 5403 w 5770"/>
                <a:gd name="T119" fmla="*/ 43 h 174"/>
                <a:gd name="T120" fmla="*/ 5343 w 5770"/>
                <a:gd name="T121" fmla="*/ 30 h 174"/>
                <a:gd name="T122" fmla="*/ 516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 sz="180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6CC8E064-F29D-578A-A394-FE8E2045C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A6C5B4D7-EB54-7FFF-2B46-2E4584EDC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514A994D-3D97-6716-3874-8226587341A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3BE41A77-6051-562E-421C-E62AB9AC038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AD83F3-A9ED-4818-9252-0D71E126C0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5B6951E7-6DCF-FF49-D1A7-9BCAD058300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566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>
            <a:extLst>
              <a:ext uri="{FF2B5EF4-FFF2-40B4-BE49-F238E27FC236}">
                <a16:creationId xmlns:a16="http://schemas.microsoft.com/office/drawing/2014/main" id="{C67F4F7D-4C4D-9CE5-85AA-ED9CAA5C852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F05659A6-8DCB-D545-E4C6-0E102F4B3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25937C54-B2EA-209B-C051-4C0B4A254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0857F529-D72D-26D7-B5CB-F6A583180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B59E1CB4-3D94-84AE-644F-EBD0BB155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69EC27EE-7A93-393F-0845-84F59ACDA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558A338B-551A-FDA7-3B44-D0B6C6A9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A7E4E0EA-C251-73F5-C4A2-202751B0F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7FEA1EE7-D700-3914-2A0B-7BA7EB56F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B901850E-38AD-DBDE-ACA8-C99EAC464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1B5C81D0-71AB-C482-61E4-010409B0A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BE1F3C87-C292-A1AD-898A-23633E462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E7BD5E68-2E78-5E1F-8FCE-2831B8706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2F2C9BB3-59BE-D4EC-E467-4587693EA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FFDF9450-C32A-CE36-47FF-F67440CCC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1C793C4A-6584-003B-E5F3-B548E1CD0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5334004B-0EDA-E011-F84E-5637A391F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29D4EF39-556C-E7B3-F9C1-998F91E97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E9843ED1-75BE-2BEF-4A70-417402CEE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A0F81055-FD92-214A-F1BD-A4CA95D42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7A268412-E34A-F488-6C54-FFDA363E0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674F099B-708B-9FB6-7EDA-138AA6FD4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7A303D5D-4614-115C-65F1-0B6556E95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0447C465-5017-2040-E36E-0A070B8ED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0B1E6FB9-AFF0-7CE2-12E8-3F1C5706C9B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C207A611-A498-F9A5-4377-9E195D0D141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B52340-717C-43C9-A7B9-A4D965A5274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4D8E93B3-ACC4-8767-C2BD-ECD4D777F75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97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TE3Y2ZjNzYtYzJiYS00ODM1LWE3ZDUtOWMwMGEwOTgzYTll%40thread.v2/0?context=%7b%22Tid%22%3a%222d9a5a9f-69b7-4940-a1a6-af55f35ba069%22%2c%22Oid%22%3a%22c7c36e68-500b-45ca-a104-6b5cd7098bed%22%7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hyperlink" Target="mailto:jacek.wiewiorowski@prawo.ug.edu.p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BB83D98-C60B-47FD-987D-274C8BDAB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" y="1"/>
            <a:ext cx="12100560" cy="752474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rzymskie – Ochrona praw prywatnych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5A5D600-4CD8-48E1-BE94-532FB7DE7BB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57175" y="752475"/>
            <a:ext cx="12087225" cy="6105526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dr hab. Jacek Wiewiorowski, profesor uczelni 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Kierownik Zakładu Prawa Rzymskiego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Katedra Prawa Cywilnego </a:t>
            </a:r>
            <a:r>
              <a:rPr kumimoji="0" lang="pl-PL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WPiA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UG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Konsultacje: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poniedziałek, godz. 17.15-18.45, pokój 4039/MS </a:t>
            </a:r>
            <a:r>
              <a:rPr kumimoji="0" lang="pl-PL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Teams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Link: 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3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Kontakt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: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 typeface="Times New Roman" panose="02020603050405020304" pitchFamily="18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E-mail: </a:t>
            </a: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4"/>
              </a:rPr>
              <a:t>jacek.wiewiorowski@prawo.ug.edu.pl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Telefon: +48 58 523 29 50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Pokój  4039 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E-mail do sekretariatu: sekretariat04@prawo.ug.edu.pl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Telefon do sekretariatu: +48 58 523 28 51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Strona Zakładu Prawa Rzymskiego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:  http://www.praworzymskie.ug.edu.pl/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Dalsze informacje</a:t>
            </a: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:</a:t>
            </a:r>
          </a:p>
          <a:p>
            <a:pPr marL="0" marR="0" lvl="0" indent="0" algn="l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Pct val="80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http://prawo.ug.edu.pl/pracownik/59485/jacek_wiewiorowski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175491"/>
            <a:ext cx="11393441" cy="6548581"/>
          </a:xfrm>
        </p:spPr>
        <p:txBody>
          <a:bodyPr/>
          <a:lstStyle/>
          <a:p>
            <a:r>
              <a:rPr lang="pl-PL" sz="2400" b="1" dirty="0">
                <a:solidFill>
                  <a:srgbClr val="FFFF00"/>
                </a:solidFill>
              </a:rPr>
              <a:t>Przebieg postępowania: </a:t>
            </a:r>
          </a:p>
          <a:p>
            <a:pPr marL="0" indent="0"/>
            <a:r>
              <a:rPr lang="pl-PL" sz="2400" b="1" i="1" dirty="0">
                <a:solidFill>
                  <a:srgbClr val="FFFF00"/>
                </a:solidFill>
              </a:rPr>
              <a:t>IN IURE</a:t>
            </a:r>
            <a:r>
              <a:rPr lang="pl-PL" sz="2400" b="1" dirty="0">
                <a:solidFill>
                  <a:srgbClr val="FFFF00"/>
                </a:solidFill>
              </a:rPr>
              <a:t> </a:t>
            </a:r>
            <a:r>
              <a:rPr lang="pl-PL" sz="2400" i="1" dirty="0">
                <a:solidFill>
                  <a:schemeClr val="bg1"/>
                </a:solidFill>
              </a:rPr>
              <a:t>in </a:t>
            </a:r>
            <a:r>
              <a:rPr lang="pl-PL" sz="2400" i="1" dirty="0" err="1">
                <a:solidFill>
                  <a:schemeClr val="bg1"/>
                </a:solidFill>
              </a:rPr>
              <a:t>ius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vocatio</a:t>
            </a:r>
            <a:r>
              <a:rPr lang="pl-PL" sz="2400" i="1" dirty="0">
                <a:solidFill>
                  <a:schemeClr val="bg1"/>
                </a:solidFill>
              </a:rPr>
              <a:t> (</a:t>
            </a:r>
            <a:r>
              <a:rPr lang="pl-PL" sz="2400" dirty="0" err="1">
                <a:solidFill>
                  <a:schemeClr val="bg1"/>
                </a:solidFill>
              </a:rPr>
              <a:t>ewentiualnie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vadimonium</a:t>
            </a:r>
            <a:r>
              <a:rPr lang="pl-PL" sz="2400" i="1" dirty="0">
                <a:solidFill>
                  <a:schemeClr val="bg1"/>
                </a:solidFill>
              </a:rPr>
              <a:t>)</a:t>
            </a:r>
            <a:r>
              <a:rPr lang="pl-PL" sz="2400" dirty="0">
                <a:solidFill>
                  <a:schemeClr val="bg1"/>
                </a:solidFill>
              </a:rPr>
              <a:t>; </a:t>
            </a:r>
            <a:r>
              <a:rPr lang="pl-PL" sz="2400" i="1" dirty="0">
                <a:solidFill>
                  <a:schemeClr val="bg1"/>
                </a:solidFill>
              </a:rPr>
              <a:t>editio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; </a:t>
            </a:r>
            <a:r>
              <a:rPr lang="pl-PL" sz="2400" i="1" dirty="0" err="1">
                <a:solidFill>
                  <a:schemeClr val="bg1"/>
                </a:solidFill>
              </a:rPr>
              <a:t>postulatio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 (ewentualnie </a:t>
            </a:r>
            <a:r>
              <a:rPr lang="pl-PL" sz="2400" i="1" dirty="0" err="1">
                <a:solidFill>
                  <a:schemeClr val="bg1"/>
                </a:solidFill>
              </a:rPr>
              <a:t>denegatio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); </a:t>
            </a:r>
            <a:r>
              <a:rPr lang="pl-PL" sz="2400" i="1" dirty="0" err="1">
                <a:solidFill>
                  <a:schemeClr val="bg1"/>
                </a:solidFill>
              </a:rPr>
              <a:t>confessio</a:t>
            </a:r>
            <a:r>
              <a:rPr lang="pl-PL" sz="2400" i="1" dirty="0">
                <a:solidFill>
                  <a:schemeClr val="bg1"/>
                </a:solidFill>
              </a:rPr>
              <a:t> in iure</a:t>
            </a:r>
            <a:r>
              <a:rPr lang="pl-PL" sz="2400" dirty="0">
                <a:solidFill>
                  <a:schemeClr val="bg1"/>
                </a:solidFill>
              </a:rPr>
              <a:t> – w konsekwencji zawarcie </a:t>
            </a:r>
            <a:r>
              <a:rPr lang="pl-PL" sz="2400" i="1" dirty="0" err="1">
                <a:solidFill>
                  <a:schemeClr val="bg1"/>
                </a:solidFill>
              </a:rPr>
              <a:t>transactio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albo </a:t>
            </a:r>
            <a:r>
              <a:rPr lang="pl-PL" sz="2400" i="1" dirty="0" err="1">
                <a:solidFill>
                  <a:schemeClr val="bg1"/>
                </a:solidFill>
              </a:rPr>
              <a:t>iusiurandum</a:t>
            </a:r>
            <a:r>
              <a:rPr lang="pl-PL" sz="2400" i="1" dirty="0">
                <a:solidFill>
                  <a:schemeClr val="bg1"/>
                </a:solidFill>
              </a:rPr>
              <a:t> in iure </a:t>
            </a:r>
            <a:r>
              <a:rPr lang="pl-PL" sz="2400" dirty="0">
                <a:solidFill>
                  <a:schemeClr val="bg1"/>
                </a:solidFill>
              </a:rPr>
              <a:t>(przysięga); </a:t>
            </a:r>
            <a:r>
              <a:rPr lang="pl-PL" sz="2400" i="1" dirty="0" err="1">
                <a:solidFill>
                  <a:schemeClr val="bg1"/>
                </a:solidFill>
              </a:rPr>
              <a:t>indefensio</a:t>
            </a:r>
            <a:r>
              <a:rPr lang="pl-PL" sz="2400" dirty="0">
                <a:solidFill>
                  <a:schemeClr val="bg1"/>
                </a:solidFill>
              </a:rPr>
              <a:t> lub </a:t>
            </a:r>
            <a:r>
              <a:rPr lang="pl-PL" sz="2400" i="1" dirty="0" err="1">
                <a:solidFill>
                  <a:schemeClr val="bg1"/>
                </a:solidFill>
              </a:rPr>
              <a:t>negatio</a:t>
            </a:r>
            <a:r>
              <a:rPr lang="pl-PL" sz="2400" dirty="0">
                <a:solidFill>
                  <a:schemeClr val="bg1"/>
                </a:solidFill>
              </a:rPr>
              <a:t> lub </a:t>
            </a:r>
            <a:r>
              <a:rPr lang="pl-PL" sz="2400" i="1" dirty="0" err="1">
                <a:solidFill>
                  <a:schemeClr val="bg1"/>
                </a:solidFill>
              </a:rPr>
              <a:t>exceptio</a:t>
            </a:r>
            <a:r>
              <a:rPr lang="pl-PL" sz="2400" i="1" dirty="0">
                <a:solidFill>
                  <a:schemeClr val="bg1"/>
                </a:solidFill>
              </a:rPr>
              <a:t>; </a:t>
            </a:r>
            <a:r>
              <a:rPr lang="pl-PL" sz="2400" i="1" dirty="0" err="1">
                <a:solidFill>
                  <a:schemeClr val="bg1"/>
                </a:solidFill>
              </a:rPr>
              <a:t>litis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contestatio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(skutki – m.in. </a:t>
            </a:r>
            <a:r>
              <a:rPr lang="pl-PL" sz="2400" i="1" dirty="0" err="1">
                <a:solidFill>
                  <a:schemeClr val="bg1"/>
                </a:solidFill>
              </a:rPr>
              <a:t>ne</a:t>
            </a:r>
            <a:r>
              <a:rPr lang="pl-PL" sz="2400" i="1" dirty="0">
                <a:solidFill>
                  <a:schemeClr val="bg1"/>
                </a:solidFill>
              </a:rPr>
              <a:t> bis in </a:t>
            </a:r>
            <a:r>
              <a:rPr lang="pl-PL" sz="2400" i="1" dirty="0" err="1">
                <a:solidFill>
                  <a:schemeClr val="bg1"/>
                </a:solidFill>
              </a:rPr>
              <a:t>idem</a:t>
            </a:r>
            <a:r>
              <a:rPr lang="pl-PL" sz="2400" dirty="0">
                <a:solidFill>
                  <a:schemeClr val="bg1"/>
                </a:solidFill>
              </a:rPr>
              <a:t>)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</a:p>
          <a:p>
            <a:pPr marL="0" indent="0"/>
            <a:r>
              <a:rPr lang="pl-PL" sz="2400" b="1" i="1" dirty="0">
                <a:solidFill>
                  <a:srgbClr val="FFFF00"/>
                </a:solidFill>
              </a:rPr>
              <a:t>APUD IUDICEM </a:t>
            </a:r>
            <a:r>
              <a:rPr lang="pl-PL" sz="2400" dirty="0">
                <a:solidFill>
                  <a:schemeClr val="bg1"/>
                </a:solidFill>
              </a:rPr>
              <a:t>postępowanie dowodowe (swobodna ocena dowodów); obecność co najmniej jednej ze stron; </a:t>
            </a:r>
            <a:r>
              <a:rPr lang="pl-PL" sz="2400" i="1" dirty="0" err="1">
                <a:solidFill>
                  <a:schemeClr val="bg1"/>
                </a:solidFill>
              </a:rPr>
              <a:t>sententia</a:t>
            </a:r>
            <a:r>
              <a:rPr lang="pl-PL" sz="2400" dirty="0">
                <a:solidFill>
                  <a:schemeClr val="bg1"/>
                </a:solidFill>
              </a:rPr>
              <a:t> (nie podlegająca zmianie) i ewentualnie </a:t>
            </a:r>
            <a:r>
              <a:rPr lang="pl-PL" sz="2400" i="1" dirty="0" err="1">
                <a:solidFill>
                  <a:schemeClr val="bg1"/>
                </a:solidFill>
              </a:rPr>
              <a:t>obligatio</a:t>
            </a:r>
            <a:r>
              <a:rPr lang="pl-PL" sz="2400" i="1" dirty="0">
                <a:solidFill>
                  <a:schemeClr val="bg1"/>
                </a:solidFill>
              </a:rPr>
              <a:t> iudicata </a:t>
            </a:r>
            <a:r>
              <a:rPr lang="pl-PL" sz="2400" dirty="0">
                <a:solidFill>
                  <a:schemeClr val="bg1"/>
                </a:solidFill>
              </a:rPr>
              <a:t>(30. dni – pod sankcją </a:t>
            </a:r>
            <a:r>
              <a:rPr lang="pl-PL" sz="2400" i="1" dirty="0" err="1">
                <a:solidFill>
                  <a:schemeClr val="bg1"/>
                </a:solidFill>
              </a:rPr>
              <a:t>duplum</a:t>
            </a:r>
            <a:r>
              <a:rPr lang="pl-PL" sz="2400" dirty="0">
                <a:solidFill>
                  <a:schemeClr val="bg1"/>
                </a:solidFill>
              </a:rPr>
              <a:t>) – </a:t>
            </a:r>
            <a:r>
              <a:rPr lang="pl-PL" sz="2400" dirty="0" err="1">
                <a:solidFill>
                  <a:schemeClr val="bg1"/>
                </a:solidFill>
              </a:rPr>
              <a:t>formularny</a:t>
            </a:r>
            <a:r>
              <a:rPr lang="pl-PL" sz="2400" dirty="0">
                <a:solidFill>
                  <a:schemeClr val="bg1"/>
                </a:solidFill>
              </a:rPr>
              <a:t>: </a:t>
            </a:r>
            <a:r>
              <a:rPr lang="pl-PL" sz="2400" i="1" dirty="0" err="1">
                <a:solidFill>
                  <a:srgbClr val="FFC000"/>
                </a:solidFill>
              </a:rPr>
              <a:t>Condemnatio</a:t>
            </a:r>
            <a:r>
              <a:rPr lang="pl-PL" sz="2400" i="1" dirty="0">
                <a:solidFill>
                  <a:srgbClr val="FFC000"/>
                </a:solidFill>
              </a:rPr>
              <a:t> </a:t>
            </a:r>
            <a:r>
              <a:rPr lang="pl-PL" sz="2400" i="1" dirty="0" err="1">
                <a:solidFill>
                  <a:srgbClr val="FFC000"/>
                </a:solidFill>
              </a:rPr>
              <a:t>pecuniaria</a:t>
            </a:r>
            <a:r>
              <a:rPr lang="pl-PL" sz="2400" dirty="0">
                <a:solidFill>
                  <a:srgbClr val="FFC000"/>
                </a:solidFill>
              </a:rPr>
              <a:t> </a:t>
            </a:r>
          </a:p>
          <a:p>
            <a:pPr marL="0" indent="0"/>
            <a:r>
              <a:rPr lang="pl-PL" sz="2400" b="1" dirty="0">
                <a:solidFill>
                  <a:srgbClr val="FFFF00"/>
                </a:solidFill>
              </a:rPr>
              <a:t>EGZEKUCJA </a:t>
            </a:r>
          </a:p>
          <a:p>
            <a:pPr marL="0" indent="0"/>
            <a:r>
              <a:rPr lang="pl-PL" sz="2400" b="1" dirty="0" err="1">
                <a:solidFill>
                  <a:schemeClr val="bg1"/>
                </a:solidFill>
              </a:rPr>
              <a:t>legisakcyjny</a:t>
            </a:r>
            <a:r>
              <a:rPr lang="pl-PL" sz="2400" dirty="0">
                <a:solidFill>
                  <a:schemeClr val="bg1"/>
                </a:solidFill>
              </a:rPr>
              <a:t>: za pomocą </a:t>
            </a:r>
            <a:r>
              <a:rPr lang="pl-PL" sz="2400" i="1" u="sng" dirty="0">
                <a:solidFill>
                  <a:schemeClr val="bg1"/>
                </a:solidFill>
              </a:rPr>
              <a:t>legis </a:t>
            </a:r>
            <a:r>
              <a:rPr lang="pl-PL" sz="2400" i="1" u="sng" dirty="0" err="1">
                <a:solidFill>
                  <a:schemeClr val="bg1"/>
                </a:solidFill>
              </a:rPr>
              <a:t>actio</a:t>
            </a:r>
            <a:r>
              <a:rPr lang="pl-PL" sz="2400" i="1" u="sng" dirty="0">
                <a:solidFill>
                  <a:schemeClr val="bg1"/>
                </a:solidFill>
              </a:rPr>
              <a:t> per </a:t>
            </a:r>
            <a:r>
              <a:rPr lang="pl-PL" sz="2400" i="1" u="sng" dirty="0" err="1">
                <a:solidFill>
                  <a:schemeClr val="bg1"/>
                </a:solidFill>
              </a:rPr>
              <a:t>manus</a:t>
            </a:r>
            <a:r>
              <a:rPr lang="pl-PL" sz="2400" i="1" u="sng" dirty="0">
                <a:solidFill>
                  <a:schemeClr val="bg1"/>
                </a:solidFill>
              </a:rPr>
              <a:t> </a:t>
            </a:r>
            <a:r>
              <a:rPr lang="pl-PL" sz="2400" i="1" u="sng" dirty="0" err="1">
                <a:solidFill>
                  <a:schemeClr val="bg1"/>
                </a:solidFill>
              </a:rPr>
              <a:t>iniectionem</a:t>
            </a:r>
            <a:endParaRPr lang="pl-PL" sz="2400" u="sng" dirty="0">
              <a:solidFill>
                <a:schemeClr val="bg1"/>
              </a:solidFill>
            </a:endParaRPr>
          </a:p>
          <a:p>
            <a:pPr marL="0" indent="0"/>
            <a:r>
              <a:rPr lang="pl-PL" sz="2400" b="1" dirty="0" err="1">
                <a:solidFill>
                  <a:schemeClr val="bg1"/>
                </a:solidFill>
              </a:rPr>
              <a:t>formularny</a:t>
            </a:r>
            <a:r>
              <a:rPr lang="pl-PL" sz="2400" dirty="0">
                <a:solidFill>
                  <a:schemeClr val="bg1"/>
                </a:solidFill>
              </a:rPr>
              <a:t>: egzekucja uniwersalna majątkowa – osobny proces (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iudicanti</a:t>
            </a:r>
            <a:r>
              <a:rPr lang="pl-PL" sz="2400" dirty="0">
                <a:solidFill>
                  <a:schemeClr val="bg1"/>
                </a:solidFill>
              </a:rPr>
              <a:t>) – </a:t>
            </a:r>
            <a:r>
              <a:rPr lang="pl-PL" sz="2400" i="1" dirty="0" err="1">
                <a:solidFill>
                  <a:schemeClr val="bg1"/>
                </a:solidFill>
              </a:rPr>
              <a:t>missio</a:t>
            </a:r>
            <a:r>
              <a:rPr lang="pl-PL" sz="2400" i="1" dirty="0">
                <a:solidFill>
                  <a:schemeClr val="bg1"/>
                </a:solidFill>
              </a:rPr>
              <a:t> in bona</a:t>
            </a:r>
            <a:r>
              <a:rPr lang="pl-PL" sz="2400" dirty="0">
                <a:solidFill>
                  <a:schemeClr val="bg1"/>
                </a:solidFill>
              </a:rPr>
              <a:t> pod sankcją infamii (30 lub 15 dni) i sprzedaż licytacyjna (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dirty="0">
                <a:solidFill>
                  <a:schemeClr val="bg1"/>
                </a:solidFill>
              </a:rPr>
              <a:t>) – przywilej </a:t>
            </a:r>
            <a:r>
              <a:rPr lang="pl-PL" sz="2400" i="1" dirty="0" err="1">
                <a:solidFill>
                  <a:schemeClr val="bg1"/>
                </a:solidFill>
              </a:rPr>
              <a:t>cessio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</a:t>
            </a:r>
            <a:r>
              <a:rPr lang="pl-PL" sz="2400" i="1" dirty="0" err="1">
                <a:solidFill>
                  <a:schemeClr val="bg1"/>
                </a:solidFill>
              </a:rPr>
              <a:t>beneficium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compententiae</a:t>
            </a:r>
            <a:r>
              <a:rPr lang="pl-PL" sz="2400" i="1" dirty="0">
                <a:solidFill>
                  <a:schemeClr val="bg1"/>
                </a:solidFill>
              </a:rPr>
              <a:t> - </a:t>
            </a:r>
            <a:r>
              <a:rPr lang="pl-PL" sz="2400" dirty="0">
                <a:solidFill>
                  <a:schemeClr val="bg1"/>
                </a:solidFill>
              </a:rPr>
              <a:t>początek pryncypatu) oraz </a:t>
            </a:r>
            <a:r>
              <a:rPr lang="pl-PL" sz="2400" i="1" dirty="0" err="1">
                <a:solidFill>
                  <a:schemeClr val="bg1"/>
                </a:solidFill>
              </a:rPr>
              <a:t>distractio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(egzekucja syngularna w miejsce uniwersalnej: senatorowie, II w. upowszechnienie); odpowiedzialność sędziego</a:t>
            </a: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rgbClr val="FFFF00"/>
              </a:solidFill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673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" y="138545"/>
            <a:ext cx="11684000" cy="6585528"/>
          </a:xfrm>
        </p:spPr>
        <p:txBody>
          <a:bodyPr/>
          <a:lstStyle/>
          <a:p>
            <a:r>
              <a:rPr lang="pl-PL" sz="2450" b="1" dirty="0">
                <a:solidFill>
                  <a:srgbClr val="FFFF00"/>
                </a:solidFill>
              </a:rPr>
              <a:t>Przebieg postępowania: </a:t>
            </a:r>
          </a:p>
          <a:p>
            <a:pPr marL="0" indent="0"/>
            <a:r>
              <a:rPr lang="pl-PL" sz="2450" b="1" dirty="0">
                <a:solidFill>
                  <a:srgbClr val="FFFF00"/>
                </a:solidFill>
              </a:rPr>
              <a:t>Proces kognicyjny</a:t>
            </a:r>
            <a:r>
              <a:rPr lang="pl-PL" sz="2450" dirty="0">
                <a:solidFill>
                  <a:srgbClr val="FFFF00"/>
                </a:solidFill>
              </a:rPr>
              <a:t> </a:t>
            </a:r>
            <a:r>
              <a:rPr lang="pl-PL" sz="2450" dirty="0">
                <a:solidFill>
                  <a:schemeClr val="bg1"/>
                </a:solidFill>
              </a:rPr>
              <a:t>– </a:t>
            </a:r>
            <a:r>
              <a:rPr lang="pl-PL" sz="2450" b="1" dirty="0">
                <a:solidFill>
                  <a:schemeClr val="bg1"/>
                </a:solidFill>
              </a:rPr>
              <a:t>brak faz</a:t>
            </a:r>
            <a:r>
              <a:rPr lang="pl-PL" sz="2450" dirty="0">
                <a:solidFill>
                  <a:schemeClr val="bg1"/>
                </a:solidFill>
              </a:rPr>
              <a:t> (</a:t>
            </a:r>
            <a:r>
              <a:rPr lang="pl-PL" sz="2450" dirty="0" err="1">
                <a:solidFill>
                  <a:schemeClr val="bg1"/>
                </a:solidFill>
              </a:rPr>
              <a:t>litiskontestacja</a:t>
            </a:r>
            <a:r>
              <a:rPr lang="pl-PL" sz="2450" dirty="0">
                <a:solidFill>
                  <a:schemeClr val="bg1"/>
                </a:solidFill>
              </a:rPr>
              <a:t> nie powoduje konsumpcji skargi – istotne dopiero wydanie wyroku) – oraz </a:t>
            </a:r>
            <a:r>
              <a:rPr lang="pl-PL" sz="2450" b="1" dirty="0">
                <a:solidFill>
                  <a:schemeClr val="bg1"/>
                </a:solidFill>
              </a:rPr>
              <a:t>urzędniczy wymiar sprawiedliwości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postępowanie dowodowe – ‚legalna teoria dowodowa’; </a:t>
            </a:r>
            <a:r>
              <a:rPr lang="pl-PL" sz="2450" i="1" dirty="0" err="1">
                <a:solidFill>
                  <a:schemeClr val="bg1"/>
                </a:solidFill>
              </a:rPr>
              <a:t>praesumptiones</a:t>
            </a:r>
            <a:r>
              <a:rPr lang="pl-PL" sz="2450" i="1" dirty="0">
                <a:solidFill>
                  <a:schemeClr val="bg1"/>
                </a:solidFill>
              </a:rPr>
              <a:t> iuris </a:t>
            </a:r>
            <a:r>
              <a:rPr lang="pl-PL" sz="2450" i="1" dirty="0" err="1">
                <a:solidFill>
                  <a:schemeClr val="bg1"/>
                </a:solidFill>
              </a:rPr>
              <a:t>ac</a:t>
            </a:r>
            <a:r>
              <a:rPr lang="pl-PL" sz="2450" i="1" dirty="0">
                <a:solidFill>
                  <a:schemeClr val="bg1"/>
                </a:solidFill>
              </a:rPr>
              <a:t> de iure? </a:t>
            </a:r>
            <a:r>
              <a:rPr lang="pl-PL" sz="2450" dirty="0">
                <a:solidFill>
                  <a:schemeClr val="bg1"/>
                </a:solidFill>
              </a:rPr>
              <a:t>(domniemanie prawne)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możliwość zasądzenia wydania rzeczy (odstąpienie od </a:t>
            </a:r>
            <a:r>
              <a:rPr lang="pl-PL" sz="2450" i="1" dirty="0" err="1">
                <a:solidFill>
                  <a:schemeClr val="bg1"/>
                </a:solidFill>
              </a:rPr>
              <a:t>condemnatio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  <a:r>
              <a:rPr lang="pl-PL" sz="2450" i="1" dirty="0" err="1">
                <a:solidFill>
                  <a:schemeClr val="bg1"/>
                </a:solidFill>
              </a:rPr>
              <a:t>pecuniaria</a:t>
            </a:r>
            <a:r>
              <a:rPr lang="pl-PL" sz="245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Zaoczne postępowanie, apelacja (suspensywność i </a:t>
            </a:r>
            <a:r>
              <a:rPr lang="pl-PL" sz="2450" dirty="0" err="1">
                <a:solidFill>
                  <a:schemeClr val="bg1"/>
                </a:solidFill>
              </a:rPr>
              <a:t>dewolutywność</a:t>
            </a:r>
            <a:r>
              <a:rPr lang="pl-PL" sz="2450" dirty="0">
                <a:solidFill>
                  <a:schemeClr val="bg1"/>
                </a:solidFill>
              </a:rPr>
              <a:t>) i zakaz </a:t>
            </a:r>
            <a:r>
              <a:rPr lang="pl-PL" sz="2450" i="1" dirty="0" err="1">
                <a:solidFill>
                  <a:schemeClr val="bg1"/>
                </a:solidFill>
              </a:rPr>
              <a:t>reformationis</a:t>
            </a:r>
            <a:r>
              <a:rPr lang="pl-PL" sz="2450" i="1" dirty="0">
                <a:solidFill>
                  <a:schemeClr val="bg1"/>
                </a:solidFill>
              </a:rPr>
              <a:t> in </a:t>
            </a:r>
            <a:r>
              <a:rPr lang="pl-PL" sz="2450" i="1" dirty="0" err="1">
                <a:solidFill>
                  <a:schemeClr val="bg1"/>
                </a:solidFill>
              </a:rPr>
              <a:t>peius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postępowanie egzekucyjne publiczne: syngularna i ewentualnie uniwersalna a nawet osobista </a:t>
            </a:r>
          </a:p>
          <a:p>
            <a:pPr marL="0" indent="0"/>
            <a:r>
              <a:rPr lang="pl-PL" sz="2450" dirty="0">
                <a:solidFill>
                  <a:schemeClr val="bg1"/>
                </a:solidFill>
              </a:rPr>
              <a:t>interdykty – zrównane z </a:t>
            </a:r>
            <a:r>
              <a:rPr lang="pl-PL" sz="2450" i="1" dirty="0" err="1">
                <a:solidFill>
                  <a:schemeClr val="bg1"/>
                </a:solidFill>
              </a:rPr>
              <a:t>actiones</a:t>
            </a:r>
            <a:r>
              <a:rPr lang="pl-PL" sz="2450" dirty="0">
                <a:solidFill>
                  <a:schemeClr val="bg1"/>
                </a:solidFill>
              </a:rPr>
              <a:t> (zachowana odrębność terminologiczna) </a:t>
            </a:r>
          </a:p>
          <a:p>
            <a:pPr marL="0" indent="0"/>
            <a:r>
              <a:rPr lang="pl-PL" sz="24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</a:t>
            </a:r>
            <a:r>
              <a:rPr lang="pl-PL" sz="245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reskryptowy</a:t>
            </a:r>
            <a:endParaRPr lang="pl-PL" sz="2450" dirty="0">
              <a:solidFill>
                <a:schemeClr val="bg1"/>
              </a:solidFill>
            </a:endParaRPr>
          </a:p>
          <a:p>
            <a:pPr marL="0" indent="0"/>
            <a:r>
              <a:rPr lang="pl-PL" sz="2450" dirty="0">
                <a:solidFill>
                  <a:srgbClr val="FFC000"/>
                </a:solidFill>
              </a:rPr>
              <a:t>zmiany kalendarza sądowego</a:t>
            </a:r>
            <a:r>
              <a:rPr lang="pl-PL" sz="2450" dirty="0">
                <a:solidFill>
                  <a:schemeClr val="bg1"/>
                </a:solidFill>
              </a:rPr>
              <a:t> (</a:t>
            </a:r>
            <a:r>
              <a:rPr lang="pl-PL" sz="2450" i="1" dirty="0" err="1">
                <a:solidFill>
                  <a:schemeClr val="bg1"/>
                </a:solidFill>
              </a:rPr>
              <a:t>dies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  <a:r>
              <a:rPr lang="pl-PL" sz="2450" i="1" dirty="0" err="1">
                <a:solidFill>
                  <a:schemeClr val="bg1"/>
                </a:solidFill>
              </a:rPr>
              <a:t>fasti</a:t>
            </a:r>
            <a:r>
              <a:rPr lang="pl-PL" sz="2450" i="1" dirty="0">
                <a:solidFill>
                  <a:schemeClr val="bg1"/>
                </a:solidFill>
              </a:rPr>
              <a:t>/</a:t>
            </a:r>
            <a:r>
              <a:rPr lang="pl-PL" sz="2450" i="1" dirty="0" err="1">
                <a:solidFill>
                  <a:schemeClr val="bg1"/>
                </a:solidFill>
              </a:rPr>
              <a:t>nefasti</a:t>
            </a:r>
            <a:r>
              <a:rPr lang="pl-PL" sz="2450" dirty="0">
                <a:solidFill>
                  <a:schemeClr val="bg1"/>
                </a:solidFill>
              </a:rPr>
              <a:t>)– chrześcijaństwo (</a:t>
            </a:r>
            <a:r>
              <a:rPr lang="pl-PL" sz="2450" i="1" dirty="0" err="1">
                <a:solidFill>
                  <a:schemeClr val="bg1"/>
                </a:solidFill>
              </a:rPr>
              <a:t>dies</a:t>
            </a:r>
            <a:r>
              <a:rPr lang="pl-PL" sz="2450" i="1" dirty="0">
                <a:solidFill>
                  <a:schemeClr val="bg1"/>
                </a:solidFill>
              </a:rPr>
              <a:t> </a:t>
            </a:r>
            <a:r>
              <a:rPr lang="pl-PL" sz="2450" i="1" dirty="0" err="1">
                <a:solidFill>
                  <a:schemeClr val="bg1"/>
                </a:solidFill>
              </a:rPr>
              <a:t>solis</a:t>
            </a:r>
            <a:r>
              <a:rPr lang="pl-PL" sz="2450" dirty="0">
                <a:solidFill>
                  <a:schemeClr val="bg1"/>
                </a:solidFill>
              </a:rPr>
              <a:t>/niedziela? inne święta) </a:t>
            </a:r>
          </a:p>
          <a:p>
            <a:pPr marL="0" indent="0"/>
            <a:endParaRPr lang="pl-PL" sz="2450" b="1" dirty="0">
              <a:solidFill>
                <a:srgbClr val="FFFF00"/>
              </a:solidFill>
            </a:endParaRPr>
          </a:p>
          <a:p>
            <a:endParaRPr lang="pl-PL" sz="2450" dirty="0"/>
          </a:p>
        </p:txBody>
      </p:sp>
    </p:spTree>
    <p:extLst>
      <p:ext uri="{BB962C8B-B14F-4D97-AF65-F5344CB8AC3E}">
        <p14:creationId xmlns:p14="http://schemas.microsoft.com/office/powerpoint/2010/main" val="22697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-1"/>
            <a:ext cx="10968567" cy="295565"/>
          </a:xfrm>
        </p:spPr>
        <p:txBody>
          <a:bodyPr/>
          <a:lstStyle/>
          <a:p>
            <a:r>
              <a:rPr lang="pl-PL" sz="2800" dirty="0"/>
              <a:t>Proces rzymski - prywatny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397164"/>
            <a:ext cx="11393441" cy="6460836"/>
          </a:xfrm>
        </p:spPr>
        <p:txBody>
          <a:bodyPr/>
          <a:lstStyle/>
          <a:p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b="1" dirty="0">
                <a:solidFill>
                  <a:srgbClr val="FFFF00"/>
                </a:solidFill>
              </a:rPr>
              <a:t>Zasady procesowe</a:t>
            </a:r>
            <a:r>
              <a:rPr lang="pl-PL" sz="2800" dirty="0">
                <a:solidFill>
                  <a:srgbClr val="FFFF00"/>
                </a:solidFill>
              </a:rPr>
              <a:t> 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skargowość i dyspozycyjność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kontradyktoryjność 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jawność </a:t>
            </a:r>
            <a:r>
              <a:rPr lang="pl-PL" sz="2800" dirty="0">
                <a:solidFill>
                  <a:schemeClr val="bg1"/>
                </a:solidFill>
              </a:rPr>
              <a:t>(fora, bazyliki, miejsca stron na sali sądowej – kognicyjny) 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ustność</a:t>
            </a:r>
            <a:r>
              <a:rPr lang="pl-PL" sz="2800" dirty="0">
                <a:solidFill>
                  <a:schemeClr val="bg1"/>
                </a:solidFill>
              </a:rPr>
              <a:t> (formułkowy – pisemna formułka; kognicyjny – pisemne pisma procesowe, wezwanie do sądu)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równość</a:t>
            </a:r>
            <a:r>
              <a:rPr lang="pl-PL" sz="2800" dirty="0">
                <a:solidFill>
                  <a:schemeClr val="bg1"/>
                </a:solidFill>
              </a:rPr>
              <a:t> (</a:t>
            </a:r>
            <a:r>
              <a:rPr lang="pl-PL" sz="2800" i="1" dirty="0" err="1">
                <a:solidFill>
                  <a:schemeClr val="bg1"/>
                </a:solidFill>
              </a:rPr>
              <a:t>cives</a:t>
            </a:r>
            <a:r>
              <a:rPr lang="pl-PL" sz="2800" i="1" dirty="0">
                <a:solidFill>
                  <a:schemeClr val="bg1"/>
                </a:solidFill>
              </a:rPr>
              <a:t> </a:t>
            </a:r>
            <a:r>
              <a:rPr lang="pl-PL" sz="2800" i="1" dirty="0" err="1">
                <a:solidFill>
                  <a:schemeClr val="bg1"/>
                </a:solidFill>
              </a:rPr>
              <a:t>Romani</a:t>
            </a:r>
            <a:r>
              <a:rPr lang="pl-PL" sz="2800" dirty="0">
                <a:solidFill>
                  <a:schemeClr val="bg1"/>
                </a:solidFill>
              </a:rPr>
              <a:t> - jedna z przyczyn </a:t>
            </a:r>
            <a:r>
              <a:rPr lang="pl-PL" sz="2800" dirty="0" err="1">
                <a:solidFill>
                  <a:schemeClr val="bg1"/>
                </a:solidFill>
              </a:rPr>
              <a:t>inkluzywizmu</a:t>
            </a:r>
            <a:r>
              <a:rPr lang="pl-PL" sz="2800" dirty="0">
                <a:solidFill>
                  <a:schemeClr val="bg1"/>
                </a:solidFill>
              </a:rPr>
              <a:t> obywatelstwa rzymskiego) –Zasada: </a:t>
            </a:r>
            <a:r>
              <a:rPr lang="pl-PL" sz="2800" i="1" dirty="0" err="1">
                <a:solidFill>
                  <a:schemeClr val="bg1"/>
                </a:solidFill>
              </a:rPr>
              <a:t>audiatur</a:t>
            </a:r>
            <a:r>
              <a:rPr lang="pl-PL" sz="2800" i="1" dirty="0">
                <a:solidFill>
                  <a:schemeClr val="bg1"/>
                </a:solidFill>
              </a:rPr>
              <a:t> et </a:t>
            </a:r>
            <a:r>
              <a:rPr lang="pl-PL" sz="2800" i="1" dirty="0" err="1">
                <a:solidFill>
                  <a:schemeClr val="bg1"/>
                </a:solidFill>
              </a:rPr>
              <a:t>altera</a:t>
            </a:r>
            <a:r>
              <a:rPr lang="pl-PL" sz="2800" i="1" dirty="0">
                <a:solidFill>
                  <a:schemeClr val="bg1"/>
                </a:solidFill>
              </a:rPr>
              <a:t>  pars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bezpośredniość</a:t>
            </a:r>
            <a:r>
              <a:rPr lang="pl-PL" sz="2800" dirty="0">
                <a:solidFill>
                  <a:schemeClr val="bg1"/>
                </a:solidFill>
              </a:rPr>
              <a:t> (też koncentracja materiału procesowego; zachwianie w procesie kognicyjnym) </a:t>
            </a:r>
          </a:p>
          <a:p>
            <a:r>
              <a:rPr lang="pl-PL" sz="2800" b="1" dirty="0">
                <a:solidFill>
                  <a:schemeClr val="bg1"/>
                </a:solidFill>
              </a:rPr>
              <a:t>bezpłatność</a:t>
            </a:r>
            <a:r>
              <a:rPr lang="pl-PL" sz="2800" dirty="0">
                <a:solidFill>
                  <a:schemeClr val="bg1"/>
                </a:solidFill>
              </a:rPr>
              <a:t> (ryzyko: kary dla procesujących się lekkomyślnie i ostracyzm; zmiana – okres poklasyczny)</a:t>
            </a:r>
          </a:p>
        </p:txBody>
      </p:sp>
    </p:spTree>
    <p:extLst>
      <p:ext uri="{BB962C8B-B14F-4D97-AF65-F5344CB8AC3E}">
        <p14:creationId xmlns:p14="http://schemas.microsoft.com/office/powerpoint/2010/main" val="328925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A7973-324E-31FD-B520-B3F0A72A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60339"/>
            <a:ext cx="8226425" cy="316334"/>
          </a:xfrm>
        </p:spPr>
        <p:txBody>
          <a:bodyPr/>
          <a:lstStyle/>
          <a:p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tekstu źródłowego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2337D3-0765-6743-401C-20E53CA66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722671"/>
            <a:ext cx="11243092" cy="5405079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Schemat analizy: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1)	Określenie miejsca tekstu w dyskusji prawników rzymskich (miejsce w tekście źródłowym oraz informacja podana w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inscriptio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plus informacje o jurystach – niekiedy informacje w tekście).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2)	Rekonstrukcja omawianego w tekście stanu faktycznego (rzeczywisty lub hipotetyczny stan faktyczny).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3)	Wskazanie problemu prawnego będącego przedmiotem oceny (kwestia niejasna, dyskusyjna).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4)	Nazwanie zasad rozstrzygnięcia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rationes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decidendi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przyjętych przez jurystów, ich ocena i znaczenie oraz wykorzystanie w tradycji romanistycznej.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1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17BC0-7D79-D798-99A9-B378922E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160339"/>
            <a:ext cx="7164288" cy="569912"/>
          </a:xfrm>
        </p:spPr>
        <p:txBody>
          <a:bodyPr/>
          <a:lstStyle/>
          <a:p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tekstu źródłowego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E2184D-7D0D-1A6C-4E81-56259BBB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730251"/>
            <a:ext cx="11610388" cy="5397499"/>
          </a:xfrm>
        </p:spPr>
        <p:txBody>
          <a:bodyPr/>
          <a:lstStyle/>
          <a:p>
            <a:endParaRPr lang="pl-PL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D. 5.1. 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iudiciis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agere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conveniri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debeat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sądach: gdzie każdy powinien pozywać lub być pozwany)</a:t>
            </a:r>
          </a:p>
          <a:p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D. 5.1.17.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Ulpianus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libro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vicensimo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secundo ad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edictum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Iulianus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si alter ex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litigatoribus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iudicem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ex parte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fecerit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alius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necessario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sumendus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iniquum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suae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iudicem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fieri</a:t>
            </a:r>
            <a:r>
              <a:rPr lang="pl-PL" sz="3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3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3000" dirty="0" err="1">
                <a:latin typeface="Arial" panose="020B0604020202020204" pitchFamily="34" charset="0"/>
                <a:cs typeface="Arial" panose="020B0604020202020204" pitchFamily="34" charset="0"/>
              </a:rPr>
              <a:t>Ulpian</a:t>
            </a: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 w księdze dwudziestej drugiej [komentarza] do edyktu. </a:t>
            </a:r>
            <a:r>
              <a:rPr lang="pl-PL" sz="3000" dirty="0" err="1">
                <a:latin typeface="Arial" panose="020B0604020202020204" pitchFamily="34" charset="0"/>
                <a:cs typeface="Arial" panose="020B0604020202020204" pitchFamily="34" charset="0"/>
              </a:rPr>
              <a:t>Iulian</a:t>
            </a: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 mówi, że jeśli jedna ze stron ustanowiła sędziego spadkobiercą do całości lub części spadku, koniecznie należy wyznaczyć innego sędziego, gdyż niesłuszne jest, by ktoś był sędzią we własnej sprawie”.</a:t>
            </a:r>
          </a:p>
          <a:p>
            <a:endParaRPr lang="pl-PL" sz="30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2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1AB48-9F6F-46FC-6CA5-F58EEADAF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60339"/>
            <a:ext cx="10968567" cy="367981"/>
          </a:xfrm>
        </p:spPr>
        <p:txBody>
          <a:bodyPr/>
          <a:lstStyle/>
          <a:p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idoneus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propria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causa/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in causa </a:t>
            </a:r>
            <a:r>
              <a:rPr lang="pl-PL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pl-PL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Nikt nie może być sędzią we własnej sprawie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6BB8D4-0E8D-4129-690B-D6BBC7E84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2640"/>
            <a:ext cx="12191999" cy="5325110"/>
          </a:xfrm>
        </p:spPr>
        <p:txBody>
          <a:bodyPr/>
          <a:lstStyle/>
          <a:p>
            <a:pPr algn="just"/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C. 3.5. </a:t>
            </a:r>
            <a:r>
              <a:rPr lang="it-IT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quis in sua causa iudicet vel sibi ius dicat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(Nikt nie może sądzić we własnej sprawie i ustalać dla siebie prawa).</a:t>
            </a:r>
          </a:p>
          <a:p>
            <a:pPr algn="just"/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C. 3.5.1 (a. 376).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Imperatores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Gratianus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Valentinianus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AAA. ad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Gracchum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Pu. Generali lege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decernimus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neminem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iudicem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dicere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 re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propria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iniquum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admodum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alicui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licentiam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tribuere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sententiae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Lecta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 Dec.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et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Valentiniano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AA.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Imperatorowie Walens, Gracjan, Walentynian Augustowe do Grakchusa, prefekta miasta. [Na mocy]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postanawiamy, aby nikt nie był sędzią dla siebie lub ustalał co jest dla niego prawem. Niegodziwe jest bowiem w sprawie własnej przyznawać komuś możliwość wyrokowania. Odczytane w Kalendy grudniowe za piątego konsulatu Walensa i Walentyniana Augustów.    </a:t>
            </a:r>
          </a:p>
          <a:p>
            <a:pPr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2.1.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iurisdictione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jurysdykcji)</a:t>
            </a:r>
          </a:p>
          <a:p>
            <a:pPr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2.1.10.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Ulpianus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libro tertio ad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edictum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Qui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iurisdictioni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praeest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dicere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debet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uxori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ceteris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Ulpian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księdze trzeciej komentarza do edyktu. Kto sprawuje jurysdykcję, nie powinien orzekać o swoim prawie, ani swojej żony ani dzieci, ani wyzwoleńców, ani kogokolwiek, kto wchodzi w skład jego domostwa.</a:t>
            </a:r>
          </a:p>
          <a:p>
            <a:pPr algn="just"/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50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FAFB43-AA6D-73AB-782D-D7D31B0E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77900"/>
            <a:ext cx="8224838" cy="1030288"/>
          </a:xfrm>
        </p:spPr>
        <p:txBody>
          <a:bodyPr>
            <a:normAutofit fontScale="90000"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/>
              <a:t>Kolejny wykład: </a:t>
            </a:r>
            <a:r>
              <a:rPr lang="pl-PL" sz="3150" i="1" dirty="0"/>
              <a:t>Kształtowanie praw prywatnych – czynności prawne; osoby </a:t>
            </a:r>
            <a:r>
              <a:rPr lang="pl-PL" sz="3150" dirty="0"/>
              <a:t>(wskazówki bibliograficzne)</a:t>
            </a:r>
            <a:endParaRPr lang="pl-PL" sz="3150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62EB6C-8C39-C5AD-E36F-73EFB3A29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1201" y="2057401"/>
            <a:ext cx="8224838" cy="3394472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</a:rPr>
              <a:t>T. </a:t>
            </a:r>
            <a:r>
              <a:rPr lang="pl-PL" sz="2400" dirty="0" err="1">
                <a:effectLst/>
              </a:rPr>
              <a:t>Giaro</a:t>
            </a:r>
            <a:r>
              <a:rPr lang="pl-PL" sz="2400" dirty="0">
                <a:effectLst/>
              </a:rPr>
              <a:t>, W. </a:t>
            </a:r>
            <a:r>
              <a:rPr lang="pl-PL" sz="2400" dirty="0" err="1">
                <a:effectLst/>
              </a:rPr>
              <a:t>Dajczak</a:t>
            </a:r>
            <a:r>
              <a:rPr lang="pl-PL" sz="2400" dirty="0">
                <a:effectLst/>
              </a:rPr>
              <a:t>, F. </a:t>
            </a:r>
            <a:r>
              <a:rPr lang="pl-PL" sz="2400" dirty="0" err="1">
                <a:effectLst/>
              </a:rPr>
              <a:t>Longchamps</a:t>
            </a:r>
            <a:r>
              <a:rPr lang="pl-PL" sz="2400" dirty="0">
                <a:effectLst/>
              </a:rPr>
              <a:t> de </a:t>
            </a:r>
            <a:r>
              <a:rPr lang="pl-PL" sz="2400" dirty="0" err="1">
                <a:effectLst/>
              </a:rPr>
              <a:t>Bérier</a:t>
            </a:r>
            <a:r>
              <a:rPr lang="pl-PL" sz="2400" dirty="0">
                <a:effectLst/>
              </a:rPr>
              <a:t>, </a:t>
            </a:r>
            <a:r>
              <a:rPr lang="pl-PL" sz="2400" i="1" dirty="0">
                <a:effectLst/>
              </a:rPr>
              <a:t>Prawo rzymskie. U podstaw prawa prywatnego</a:t>
            </a:r>
            <a:r>
              <a:rPr lang="pl-PL" sz="2400" dirty="0">
                <a:effectLst/>
              </a:rPr>
              <a:t>, Warszawa 2018</a:t>
            </a:r>
            <a:r>
              <a:rPr lang="pl-PL" sz="2400" baseline="30000" dirty="0">
                <a:effectLst/>
              </a:rPr>
              <a:t>3</a:t>
            </a:r>
            <a:r>
              <a:rPr lang="pl-PL" sz="2400" dirty="0">
                <a:effectLst/>
              </a:rPr>
              <a:t>, s. 127-152, 191-213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</a:rPr>
              <a:t>UWAGA: Zrealizuj zadania podane w dziale „Po przeczytaniu”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</a:rPr>
              <a:t>K. Kolańczyk, </a:t>
            </a:r>
            <a:r>
              <a:rPr lang="pl-PL" sz="2400" i="1" dirty="0">
                <a:effectLst/>
              </a:rPr>
              <a:t>Prawo rzymskie</a:t>
            </a:r>
            <a:r>
              <a:rPr lang="pl-PL" sz="2400" dirty="0">
                <a:effectLst/>
              </a:rPr>
              <a:t>, Warszawa 2021</a:t>
            </a:r>
            <a:r>
              <a:rPr lang="pl-PL" sz="2400" baseline="30000" dirty="0">
                <a:effectLst/>
              </a:rPr>
              <a:t>6</a:t>
            </a:r>
            <a:r>
              <a:rPr lang="pl-PL" sz="2400" dirty="0">
                <a:effectLst/>
              </a:rPr>
              <a:t>, s. 203-246 (paragrafy 77-87: Prawo osobowe)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1C8875-7F98-6DD5-5C30-93C0C38A2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5" y="660400"/>
            <a:ext cx="12131615" cy="5340350"/>
          </a:xfrm>
        </p:spPr>
        <p:txBody>
          <a:bodyPr/>
          <a:lstStyle/>
          <a:p>
            <a:pPr marL="0" indent="0" defTabSz="336947">
              <a:defRPr/>
            </a:pP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Pozasądowa ochrona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 </a:t>
            </a:r>
          </a:p>
          <a:p>
            <a:pPr marL="0" indent="0" defTabSz="336947">
              <a:defRPr/>
            </a:pPr>
            <a:r>
              <a:rPr lang="pl-PL" sz="2000" dirty="0">
                <a:latin typeface="Arial" panose="020B0604020202020204" pitchFamily="34" charset="0"/>
              </a:rPr>
              <a:t>pierwotny etap – </a:t>
            </a:r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</a:rPr>
              <a:t>pomoc własna</a:t>
            </a:r>
            <a:endParaRPr lang="pl-PL" sz="2000" dirty="0"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kontrola nadużyć samopomocy o charakterze zaczepnym – </a:t>
            </a:r>
            <a:r>
              <a:rPr lang="pl-PL" sz="2000" u="sng" dirty="0">
                <a:solidFill>
                  <a:srgbClr val="FFFF00"/>
                </a:solidFill>
                <a:latin typeface="Arial" panose="020B0604020202020204" pitchFamily="34" charset="0"/>
              </a:rPr>
              <a:t>granice związane z wrodzonym poczuciem sprawiedliwości?</a:t>
            </a:r>
          </a:p>
          <a:p>
            <a:pPr marL="285750" indent="-285750" defTabSz="336947">
              <a:buFontTx/>
              <a:buChar char="-"/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interdykt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de vi armata –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przeciwdziałanie nadużyciom u schyłku Republiki rzymskiej;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leges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Iuliae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 de vi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; systemowe zakwestionowanie poza wyjątkami: Justynian I </a:t>
            </a:r>
          </a:p>
          <a:p>
            <a:pPr marL="285750" indent="-285750" defTabSz="336947">
              <a:buFontTx/>
              <a:buChar char="-"/>
              <a:defRPr/>
            </a:pPr>
            <a:r>
              <a:rPr lang="pl-PL" sz="2000" dirty="0">
                <a:solidFill>
                  <a:schemeClr val="bg1"/>
                </a:solidFill>
              </a:rPr>
              <a:t>Kształtowanie granic ‚obrony koniecznej’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endParaRPr lang="pl-PL" sz="2000" b="1" dirty="0"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b="1" dirty="0">
                <a:latin typeface="Arial" panose="020B0604020202020204" pitchFamily="34" charset="0"/>
              </a:rPr>
              <a:t>naturalny sposób zakończenia sporu </a:t>
            </a:r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</a:rPr>
              <a:t>ugoda - </a:t>
            </a:r>
            <a:r>
              <a:rPr lang="pl-PL" sz="2000" b="1" i="1" dirty="0" err="1">
                <a:solidFill>
                  <a:srgbClr val="FFC000"/>
                </a:solidFill>
                <a:latin typeface="Arial" panose="020B0604020202020204" pitchFamily="34" charset="0"/>
              </a:rPr>
              <a:t>transactio</a:t>
            </a:r>
            <a:r>
              <a:rPr lang="pl-PL" sz="2000" b="1" i="1" dirty="0">
                <a:latin typeface="Arial" panose="020B0604020202020204" pitchFamily="34" charset="0"/>
              </a:rPr>
              <a:t> </a:t>
            </a:r>
          </a:p>
          <a:p>
            <a:pPr marL="0" indent="0" defTabSz="336947">
              <a:defRPr/>
            </a:pPr>
            <a:r>
              <a:rPr lang="pl-PL" sz="2000" dirty="0">
                <a:latin typeface="Arial" panose="020B0604020202020204" pitchFamily="34" charset="0"/>
              </a:rPr>
              <a:t>– </a:t>
            </a:r>
            <a:r>
              <a:rPr lang="pl-PL" sz="2000" i="1" u="sng" dirty="0" err="1">
                <a:latin typeface="Arial" panose="020B0604020202020204" pitchFamily="34" charset="0"/>
              </a:rPr>
              <a:t>trascactio</a:t>
            </a:r>
            <a:r>
              <a:rPr lang="pl-PL" sz="2000" i="1" u="sng" dirty="0">
                <a:latin typeface="Arial" panose="020B0604020202020204" pitchFamily="34" charset="0"/>
              </a:rPr>
              <a:t> </a:t>
            </a:r>
            <a:r>
              <a:rPr lang="pl-PL" sz="2000" u="sng" dirty="0">
                <a:latin typeface="Arial" panose="020B0604020202020204" pitchFamily="34" charset="0"/>
              </a:rPr>
              <a:t>nie była odrębną instytucją prawną - odrębna umową w okresie poklasycznym </a:t>
            </a:r>
            <a:r>
              <a:rPr lang="pl-PL" sz="2000" dirty="0">
                <a:latin typeface="Arial" panose="020B0604020202020204" pitchFamily="34" charset="0"/>
              </a:rPr>
              <a:t>(</a:t>
            </a:r>
            <a:r>
              <a:rPr lang="pl-PL" sz="2000" i="1" dirty="0" err="1">
                <a:latin typeface="Arial" panose="020B0604020202020204" pitchFamily="34" charset="0"/>
              </a:rPr>
              <a:t>actio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praescriptis</a:t>
            </a:r>
            <a:r>
              <a:rPr lang="pl-PL" sz="2000" i="1" dirty="0">
                <a:latin typeface="Arial" panose="020B0604020202020204" pitchFamily="34" charset="0"/>
              </a:rPr>
              <a:t> verbis</a:t>
            </a:r>
            <a:r>
              <a:rPr lang="pl-PL" sz="2000" dirty="0">
                <a:latin typeface="Arial" panose="020B0604020202020204" pitchFamily="34" charset="0"/>
              </a:rPr>
              <a:t>)</a:t>
            </a:r>
          </a:p>
          <a:p>
            <a:pPr marL="0" indent="0" defTabSz="336947"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wspierana w prawie pretorskim jako pozasądowy sposób kończenia sporu</a:t>
            </a:r>
          </a:p>
          <a:p>
            <a:pPr defTabSz="336947">
              <a:buFontTx/>
              <a:buChar char="-"/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kontrola warunków ugody w przypadku deliktów prywatnych (przestępstw prywatnych) – kradzież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furtum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,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rabunek 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rapina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) czy zniewagi 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iniuria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): infamia dotykała jednak sprawcę nawet w razie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transactio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z pokrzywdzonym</a:t>
            </a:r>
          </a:p>
          <a:p>
            <a:pPr marL="0" indent="0" defTabSz="336947">
              <a:defRPr/>
            </a:pPr>
            <a:endParaRPr lang="pl-PL" sz="20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</a:rPr>
              <a:t>Kompromis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</a:rPr>
              <a:t> –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</a:rPr>
              <a:t>compromissum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  <a:r>
              <a:rPr lang="pl-PL" sz="2000" i="1" dirty="0">
                <a:latin typeface="Arial" panose="020B0604020202020204" pitchFamily="34" charset="0"/>
              </a:rPr>
              <a:t> szczegółowe </a:t>
            </a:r>
            <a:r>
              <a:rPr lang="pl-PL" sz="2000" dirty="0">
                <a:latin typeface="Arial" panose="020B0604020202020204" pitchFamily="34" charset="0"/>
              </a:rPr>
              <a:t>regulacje okres poklasyczny</a:t>
            </a:r>
            <a:endParaRPr lang="pl-PL" sz="2000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pole tekstowe 4">
            <a:extLst>
              <a:ext uri="{FF2B5EF4-FFF2-40B4-BE49-F238E27FC236}">
                <a16:creationId xmlns:a16="http://schemas.microsoft.com/office/drawing/2014/main" id="{8C644161-4BFC-3984-D28D-E339161AC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"/>
            <a:ext cx="8496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Kształtowanie i ochrona praw prywatnych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56A2CE-24D8-9659-7A20-E06FC386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88914"/>
            <a:ext cx="11744960" cy="5811837"/>
          </a:xfrm>
        </p:spPr>
        <p:txBody>
          <a:bodyPr/>
          <a:lstStyle/>
          <a:p>
            <a:pPr marL="0" indent="0" defTabSz="336947">
              <a:defRPr/>
            </a:pPr>
            <a:r>
              <a:rPr lang="pl-PL" sz="1950" b="1" dirty="0">
                <a:solidFill>
                  <a:srgbClr val="FFFF00"/>
                </a:solidFill>
                <a:latin typeface="Arial" panose="020B0604020202020204" pitchFamily="34" charset="0"/>
              </a:rPr>
              <a:t>Pozasądowa ochrona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</a:rPr>
              <a:t>  </a:t>
            </a:r>
          </a:p>
          <a:p>
            <a:pPr marL="0" indent="0" defTabSz="336947">
              <a:defRPr/>
            </a:pPr>
            <a:r>
              <a:rPr lang="pl-PL" sz="1950" dirty="0">
                <a:latin typeface="Arial" panose="020B0604020202020204" pitchFamily="34" charset="0"/>
              </a:rPr>
              <a:t>2. </a:t>
            </a:r>
            <a:r>
              <a:rPr lang="pl-PL" sz="1950" b="1" dirty="0" err="1">
                <a:solidFill>
                  <a:srgbClr val="FFFF00"/>
                </a:solidFill>
                <a:latin typeface="Arial" panose="020B0604020202020204" pitchFamily="34" charset="0"/>
              </a:rPr>
              <a:t>Pozaprocesowa</a:t>
            </a:r>
            <a:r>
              <a:rPr lang="pl-PL" sz="1950" b="1" dirty="0">
                <a:solidFill>
                  <a:srgbClr val="FFFF00"/>
                </a:solidFill>
                <a:latin typeface="Arial" panose="020B0604020202020204" pitchFamily="34" charset="0"/>
              </a:rPr>
              <a:t> ochrona: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</a:rPr>
              <a:t>magistratus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 wyposażony w 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</a:rPr>
              <a:t>imperium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, przede wszystkim pretor albo namiestnik prowincji</a:t>
            </a:r>
          </a:p>
          <a:p>
            <a:pPr marL="0" indent="0" defTabSz="336947">
              <a:defRPr/>
            </a:pPr>
            <a:r>
              <a:rPr lang="pl-PL" sz="1950" b="1" dirty="0">
                <a:solidFill>
                  <a:schemeClr val="bg1"/>
                </a:solidFill>
                <a:latin typeface="Arial" panose="020B0604020202020204" pitchFamily="34" charset="0"/>
              </a:rPr>
              <a:t>prawo cesarskie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 – sędzia-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</a:rPr>
              <a:t>iudex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</a:rPr>
              <a:t>(urzędnicy administracji cesarskiej działający w zastępstwie </a:t>
            </a:r>
            <a:r>
              <a:rPr lang="pl-PL" sz="1950" dirty="0" err="1">
                <a:solidFill>
                  <a:srgbClr val="FFFF00"/>
                </a:solidFill>
                <a:latin typeface="Arial" panose="020B0604020202020204" pitchFamily="34" charset="0"/>
              </a:rPr>
              <a:t>princepsa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</a:rPr>
              <a:t>) </a:t>
            </a:r>
          </a:p>
          <a:p>
            <a:pPr marL="0" indent="0" defTabSz="336947">
              <a:defRPr/>
            </a:pPr>
            <a:endParaRPr lang="pl-PL" sz="195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W czasach przedhistorycznych rozstrzygnięcie ostatecznie, później ostateczne rozstrzygnięcie w ramach postępowania sądowego (nadal ostateczne - jeśli brak </a:t>
            </a:r>
            <a:r>
              <a:rPr lang="pl-PL" sz="1950" i="1" dirty="0" err="1">
                <a:solidFill>
                  <a:schemeClr val="bg1"/>
                </a:solidFill>
                <a:latin typeface="Arial" panose="020B0604020202020204" pitchFamily="34" charset="0"/>
              </a:rPr>
              <a:t>actio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w postępowaniu </a:t>
            </a:r>
            <a:r>
              <a:rPr lang="pl-PL" sz="1950" dirty="0" err="1">
                <a:solidFill>
                  <a:schemeClr val="bg1"/>
                </a:solidFill>
                <a:latin typeface="Arial" panose="020B0604020202020204" pitchFamily="34" charset="0"/>
              </a:rPr>
              <a:t>legisakcyjnym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defTabSz="336947">
              <a:defRPr/>
            </a:pPr>
            <a:endParaRPr lang="pl-PL" sz="1950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1950" dirty="0">
                <a:solidFill>
                  <a:srgbClr val="FFC000"/>
                </a:solidFill>
                <a:latin typeface="Arial" panose="020B0604020202020204" pitchFamily="34" charset="0"/>
              </a:rPr>
              <a:t>Regulacja: </a:t>
            </a:r>
            <a:r>
              <a:rPr lang="pl-PL" sz="1950" b="1" i="1" dirty="0" err="1">
                <a:solidFill>
                  <a:schemeClr val="bg1"/>
                </a:solidFill>
                <a:latin typeface="Arial" panose="020B0604020202020204" pitchFamily="34" charset="0"/>
              </a:rPr>
              <a:t>Edictum</a:t>
            </a:r>
            <a:r>
              <a:rPr lang="pl-PL" sz="195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50" b="1" i="1" dirty="0" err="1">
                <a:solidFill>
                  <a:schemeClr val="bg1"/>
                </a:solidFill>
                <a:latin typeface="Arial" panose="020B0604020202020204" pitchFamily="34" charset="0"/>
              </a:rPr>
              <a:t>praetoris</a:t>
            </a:r>
            <a:r>
              <a:rPr lang="pl-PL" sz="195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50" i="1" dirty="0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przypadki zastosowania oraz rodzaje środków ochrony </a:t>
            </a:r>
            <a:r>
              <a:rPr lang="pl-PL" sz="1950" dirty="0" err="1">
                <a:solidFill>
                  <a:schemeClr val="bg1"/>
                </a:solidFill>
                <a:latin typeface="Arial" panose="020B0604020202020204" pitchFamily="34" charset="0"/>
              </a:rPr>
              <a:t>pozaprocesowej</a:t>
            </a:r>
            <a:endParaRPr lang="pl-PL" sz="195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336947">
              <a:buFontTx/>
              <a:buChar char="-"/>
              <a:defRPr/>
            </a:pPr>
            <a:r>
              <a:rPr lang="pl-PL" sz="1950" b="1" i="1" dirty="0">
                <a:solidFill>
                  <a:srgbClr val="FFFF00"/>
                </a:solidFill>
                <a:latin typeface="Arial" panose="020B0604020202020204" pitchFamily="34" charset="0"/>
              </a:rPr>
              <a:t>In </a:t>
            </a:r>
            <a:r>
              <a:rPr lang="pl-PL" sz="195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integrum</a:t>
            </a:r>
            <a:r>
              <a:rPr lang="pl-PL" sz="195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195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restitutio</a:t>
            </a:r>
            <a:endParaRPr lang="pl-PL" sz="195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336947">
              <a:buFontTx/>
              <a:buChar char="-"/>
              <a:defRPr/>
            </a:pPr>
            <a:r>
              <a:rPr lang="pl-PL" sz="195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missio</a:t>
            </a:r>
            <a:r>
              <a:rPr lang="pl-PL" sz="1950" b="1" i="1" dirty="0">
                <a:solidFill>
                  <a:srgbClr val="FFFF00"/>
                </a:solidFill>
                <a:latin typeface="Arial" panose="020B0604020202020204" pitchFamily="34" charset="0"/>
              </a:rPr>
              <a:t> in </a:t>
            </a:r>
            <a:r>
              <a:rPr lang="pl-PL" sz="195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possessionem</a:t>
            </a:r>
            <a:r>
              <a:rPr lang="pl-PL" sz="195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defTabSz="336947">
              <a:buFontTx/>
              <a:buChar char="-"/>
              <a:defRPr/>
            </a:pPr>
            <a:r>
              <a:rPr lang="pl-PL" sz="1950" b="1" dirty="0">
                <a:solidFill>
                  <a:srgbClr val="FFFF00"/>
                </a:solidFill>
                <a:latin typeface="Arial" panose="020B0604020202020204" pitchFamily="34" charset="0"/>
              </a:rPr>
              <a:t>stypulacje pretorskie </a:t>
            </a:r>
          </a:p>
          <a:p>
            <a:pPr defTabSz="336947">
              <a:buFontTx/>
              <a:buChar char="-"/>
              <a:defRPr/>
            </a:pPr>
            <a:r>
              <a:rPr lang="pl-PL" sz="1950" b="1" dirty="0">
                <a:solidFill>
                  <a:srgbClr val="FFFF00"/>
                </a:solidFill>
                <a:latin typeface="Arial" panose="020B0604020202020204" pitchFamily="34" charset="0"/>
              </a:rPr>
              <a:t>Interdykty</a:t>
            </a:r>
          </a:p>
          <a:p>
            <a:pPr defTabSz="336947">
              <a:buFontTx/>
              <a:buChar char="-"/>
              <a:defRPr/>
            </a:pPr>
            <a:endParaRPr lang="pl-PL" sz="195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1950" dirty="0">
                <a:solidFill>
                  <a:srgbClr val="FFFF00"/>
                </a:solidFill>
                <a:latin typeface="Arial" panose="020B0604020202020204" pitchFamily="34" charset="0"/>
              </a:rPr>
              <a:t>3. </a:t>
            </a:r>
            <a:r>
              <a:rPr lang="pl-PL" sz="195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Episcopalis</a:t>
            </a:r>
            <a:r>
              <a:rPr lang="pl-PL" sz="195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195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audientia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– od C. Th. 1.27.1 (a. 318) alternatywa dla sądownictwa państwowego; </a:t>
            </a:r>
            <a:r>
              <a:rPr lang="pl-PL" sz="1950" dirty="0" err="1">
                <a:solidFill>
                  <a:schemeClr val="bg1"/>
                </a:solidFill>
                <a:latin typeface="Arial" panose="020B0604020202020204" pitchFamily="34" charset="0"/>
              </a:rPr>
              <a:t>Nov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. Val. 35 (a. 452) – wykonalność na żądanie stron; </a:t>
            </a:r>
            <a:r>
              <a:rPr lang="pl-PL" sz="1950" dirty="0" err="1">
                <a:solidFill>
                  <a:schemeClr val="bg1"/>
                </a:solidFill>
                <a:latin typeface="Arial" panose="020B0604020202020204" pitchFamily="34" charset="0"/>
              </a:rPr>
              <a:t>Nov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pl-PL" sz="1950" dirty="0" err="1">
                <a:solidFill>
                  <a:schemeClr val="bg1"/>
                </a:solidFill>
                <a:latin typeface="Arial" panose="020B0604020202020204" pitchFamily="34" charset="0"/>
              </a:rPr>
              <a:t>Iust</a:t>
            </a:r>
            <a:r>
              <a:rPr lang="pl-PL" sz="1950" dirty="0">
                <a:solidFill>
                  <a:schemeClr val="bg1"/>
                </a:solidFill>
                <a:latin typeface="Arial" panose="020B0604020202020204" pitchFamily="34" charset="0"/>
              </a:rPr>
              <a:t>. 123.21 (a. 546) – państwowa kontrola orzeczeń biskupich</a:t>
            </a:r>
            <a:r>
              <a:rPr lang="pl-PL" sz="195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endParaRPr lang="pl-PL" sz="1950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2609DE-BE9E-8423-76B8-EFEF922B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5889"/>
            <a:ext cx="11826240" cy="6559231"/>
          </a:xfrm>
        </p:spPr>
        <p:txBody>
          <a:bodyPr/>
          <a:lstStyle/>
          <a:p>
            <a:pPr marL="0" indent="0" defTabSz="336947">
              <a:defRPr/>
            </a:pP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</a:rPr>
              <a:t>Sądowa ochrona </a:t>
            </a:r>
          </a:p>
          <a:p>
            <a:pPr marL="0" indent="0" defTabSz="336947">
              <a:defRPr/>
            </a:pP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</a:rPr>
              <a:t>Przyczyny pojawienia się sądowego wymiaru sprawiedliwości</a:t>
            </a:r>
            <a:r>
              <a:rPr lang="pl-PL" sz="2200" dirty="0">
                <a:latin typeface="Arial" panose="020B0604020202020204" pitchFamily="34" charset="0"/>
              </a:rPr>
              <a:t> – uniwersalne? </a:t>
            </a:r>
          </a:p>
          <a:p>
            <a:pPr marL="0" indent="0" defTabSz="336947">
              <a:defRPr/>
            </a:pPr>
            <a:endParaRPr lang="pl-PL" sz="2200" dirty="0"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</a:rPr>
              <a:t>Ogólne cechy procesu rzymskiego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defTabSz="336947">
              <a:spcBef>
                <a:spcPts val="0"/>
              </a:spcBef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–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</a:rPr>
              <a:t>DIES FASTI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 i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</a:rPr>
              <a:t>DIES NEFASTI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 (religia rzymska)</a:t>
            </a:r>
          </a:p>
          <a:p>
            <a:pPr defTabSz="336947">
              <a:defRPr/>
            </a:pPr>
            <a:r>
              <a:rPr lang="pl-PL" sz="2200" dirty="0">
                <a:latin typeface="Arial" panose="020B0604020202020204" pitchFamily="34" charset="0"/>
              </a:rPr>
              <a:t>Na podstawie </a:t>
            </a:r>
            <a:r>
              <a:rPr lang="pl-PL" sz="2200" b="1" i="1" dirty="0" err="1">
                <a:latin typeface="Arial" panose="020B0604020202020204" pitchFamily="34" charset="0"/>
              </a:rPr>
              <a:t>iurisdictio</a:t>
            </a:r>
            <a:r>
              <a:rPr lang="pl-PL" sz="2200" dirty="0">
                <a:latin typeface="Arial" panose="020B0604020202020204" pitchFamily="34" charset="0"/>
              </a:rPr>
              <a:t> (</a:t>
            </a:r>
            <a:r>
              <a:rPr lang="pl-PL" sz="2200" i="1" dirty="0" err="1">
                <a:latin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dicere</a:t>
            </a:r>
            <a:r>
              <a:rPr lang="pl-PL" sz="2200" dirty="0">
                <a:latin typeface="Arial" panose="020B0604020202020204" pitchFamily="34" charset="0"/>
              </a:rPr>
              <a:t>): urzędnicy wyposażeni w </a:t>
            </a:r>
            <a:r>
              <a:rPr lang="pl-PL" sz="2200" i="1" dirty="0">
                <a:latin typeface="Arial" panose="020B0604020202020204" pitchFamily="34" charset="0"/>
              </a:rPr>
              <a:t>imperium </a:t>
            </a:r>
            <a:r>
              <a:rPr lang="pl-PL" sz="2200" dirty="0">
                <a:latin typeface="Arial" panose="020B0604020202020204" pitchFamily="34" charset="0"/>
              </a:rPr>
              <a:t>udzielali środków ochrony prawnej –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defTabSz="336947">
              <a:defRPr/>
            </a:pP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</a:rPr>
              <a:t>UWAGA zmiana: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</a:rPr>
              <a:t>cognitio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</a:rPr>
              <a:t>extra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</a:rPr>
              <a:t>ordinem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defTabSz="336947">
              <a:buFontTx/>
              <a:buChar char="-"/>
              <a:defRPr/>
            </a:pP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Iudicia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privata</a:t>
            </a:r>
            <a:r>
              <a:rPr lang="pl-PL" sz="2200" i="1" dirty="0">
                <a:latin typeface="Arial" panose="020B0604020202020204" pitchFamily="34" charset="0"/>
              </a:rPr>
              <a:t>– </a:t>
            </a:r>
            <a:r>
              <a:rPr lang="pl-PL" sz="2200" dirty="0">
                <a:latin typeface="Arial" panose="020B0604020202020204" pitchFamily="34" charset="0"/>
              </a:rPr>
              <a:t>urzędnik nie rozstrzygał sporu, lecz zbadawszy kwestię tylko upoważniał do tego sędziego prywatnego lub zespół sędziów</a:t>
            </a:r>
          </a:p>
          <a:p>
            <a:pPr defTabSz="336947">
              <a:buFontTx/>
              <a:buChar char="-"/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społeczeństwo rzymskie to federacja ojców rodzin </a:t>
            </a:r>
            <a:r>
              <a:rPr lang="pl-PL" sz="2200" dirty="0">
                <a:latin typeface="Arial" panose="020B0604020202020204" pitchFamily="34" charset="0"/>
              </a:rPr>
              <a:t>(lista sędziów – zgoda stron lub losowo urzędnik posiadający </a:t>
            </a:r>
            <a:r>
              <a:rPr lang="pl-PL" sz="2200" i="1" dirty="0" err="1">
                <a:latin typeface="Arial" panose="020B0604020202020204" pitchFamily="34" charset="0"/>
              </a:rPr>
              <a:t>iurisdictio</a:t>
            </a:r>
            <a:r>
              <a:rPr lang="pl-PL" sz="2200" dirty="0">
                <a:latin typeface="Arial" panose="020B0604020202020204" pitchFamily="34" charset="0"/>
              </a:rPr>
              <a:t>); kształtowanie reguł właściwości rzeczowej i miejscowej (m.in. </a:t>
            </a:r>
            <a:r>
              <a:rPr lang="pl-PL" sz="2200" i="1" dirty="0" err="1">
                <a:latin typeface="Arial" panose="020B0604020202020204" pitchFamily="34" charset="0"/>
              </a:rPr>
              <a:t>actor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sequitur</a:t>
            </a:r>
            <a:r>
              <a:rPr lang="pl-PL" sz="2200" i="1" dirty="0">
                <a:latin typeface="Arial" panose="020B0604020202020204" pitchFamily="34" charset="0"/>
              </a:rPr>
              <a:t> forum rei</a:t>
            </a:r>
            <a:r>
              <a:rPr lang="pl-PL" sz="2200" dirty="0">
                <a:latin typeface="Arial" panose="020B0604020202020204" pitchFamily="34" charset="0"/>
              </a:rPr>
              <a:t>)</a:t>
            </a:r>
          </a:p>
          <a:p>
            <a:pPr defTabSz="336947">
              <a:buFontTx/>
              <a:buChar char="-"/>
              <a:defRPr/>
            </a:pPr>
            <a:endParaRPr lang="pl-PL" sz="2200" dirty="0">
              <a:latin typeface="Arial" panose="020B0604020202020204" pitchFamily="34" charset="0"/>
            </a:endParaRPr>
          </a:p>
          <a:p>
            <a:pPr defTabSz="336947">
              <a:defRPr/>
            </a:pPr>
            <a:r>
              <a:rPr lang="pl-PL" sz="2200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Praetor</a:t>
            </a:r>
            <a:r>
              <a:rPr lang="pl-PL" sz="2200" dirty="0">
                <a:latin typeface="Arial" panose="020B0604020202020204" pitchFamily="34" charset="0"/>
              </a:rPr>
              <a:t> (i inny urzędnik posiadający </a:t>
            </a:r>
            <a:r>
              <a:rPr lang="pl-PL" sz="2200" i="1" dirty="0" err="1">
                <a:latin typeface="Arial" panose="020B0604020202020204" pitchFamily="34" charset="0"/>
              </a:rPr>
              <a:t>iurisdictio</a:t>
            </a:r>
            <a:r>
              <a:rPr lang="pl-PL" sz="2200" dirty="0">
                <a:latin typeface="Arial" panose="020B0604020202020204" pitchFamily="34" charset="0"/>
              </a:rPr>
              <a:t>)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</a:rPr>
              <a:t>przyznawał skargę lub jej odmawiał nawet wbrew normom </a:t>
            </a:r>
            <a:r>
              <a:rPr lang="pl-PL" sz="2200" i="1" dirty="0" err="1">
                <a:latin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civile</a:t>
            </a:r>
            <a:r>
              <a:rPr lang="pl-PL" sz="2200" i="1" dirty="0">
                <a:latin typeface="Arial" panose="020B0604020202020204" pitchFamily="34" charset="0"/>
              </a:rPr>
              <a:t> – </a:t>
            </a:r>
            <a:r>
              <a:rPr lang="pl-PL" sz="2200" i="1" dirty="0" err="1">
                <a:latin typeface="Arial" panose="020B0604020202020204" pitchFamily="34" charset="0"/>
              </a:rPr>
              <a:t>mos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maiorum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</a:rPr>
              <a:t>oraz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leges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, pozostawiając prawo formalnie bez zmiany - w istocie zmiana prawa materialnego (</a:t>
            </a:r>
            <a:r>
              <a:rPr lang="pl-PL" sz="22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kształtowanie </a:t>
            </a:r>
            <a:r>
              <a:rPr lang="pl-PL" sz="2200" i="1" dirty="0" err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 honorarium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CB3B03-754A-1CB5-7DBB-3833EEA0D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88913"/>
            <a:ext cx="11582400" cy="5111750"/>
          </a:xfrm>
        </p:spPr>
        <p:txBody>
          <a:bodyPr/>
          <a:lstStyle/>
          <a:p>
            <a:pPr defTabSz="336947">
              <a:defRPr/>
            </a:pPr>
            <a:r>
              <a:rPr lang="pl-PL" sz="2000" dirty="0">
                <a:latin typeface="Arial" panose="020B0604020202020204" pitchFamily="34" charset="0"/>
              </a:rPr>
              <a:t>Konsekwencją </a:t>
            </a:r>
            <a:r>
              <a:rPr lang="pl-PL" sz="2000" dirty="0" err="1">
                <a:latin typeface="Arial" panose="020B0604020202020204" pitchFamily="34" charset="0"/>
              </a:rPr>
              <a:t>ww</a:t>
            </a:r>
            <a:r>
              <a:rPr lang="pl-PL" sz="2000" dirty="0">
                <a:latin typeface="Arial" panose="020B0604020202020204" pitchFamily="34" charset="0"/>
              </a:rPr>
              <a:t> zjawisk oraz historycznych wydarzeń: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dwufazowość postępowania w przypadku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iudicia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privata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(proces </a:t>
            </a:r>
            <a:r>
              <a:rPr lang="pl-PL" sz="2000" dirty="0" err="1">
                <a:solidFill>
                  <a:srgbClr val="FFFF00"/>
                </a:solidFill>
                <a:latin typeface="Arial" panose="020B0604020202020204" pitchFamily="34" charset="0"/>
              </a:rPr>
              <a:t>legisakcyjny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i </a:t>
            </a:r>
            <a:r>
              <a:rPr lang="pl-PL" sz="2000" dirty="0" err="1">
                <a:solidFill>
                  <a:srgbClr val="FFFF00"/>
                </a:solidFill>
                <a:latin typeface="Arial" panose="020B0604020202020204" pitchFamily="34" charset="0"/>
              </a:rPr>
              <a:t>formularny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/formułkowy)</a:t>
            </a:r>
            <a:endParaRPr lang="pl-PL" sz="2000" i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336947">
              <a:buFontTx/>
              <a:buChar char="-"/>
              <a:defRPr/>
            </a:pP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</a:rPr>
              <a:t>in iure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(obecność stron obowiązkowa)</a:t>
            </a:r>
            <a:endParaRPr lang="pl-PL" sz="20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defTabSz="336947">
              <a:buFontTx/>
              <a:buChar char="-"/>
              <a:defRPr/>
            </a:pP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</a:rPr>
              <a:t>apud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</a:rPr>
              <a:t>iudicem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(możliwość zaocznego postępowania)</a:t>
            </a:r>
          </a:p>
          <a:p>
            <a:pPr defTabSz="336947">
              <a:buFontTx/>
              <a:buChar char="-"/>
              <a:defRPr/>
            </a:pPr>
            <a:endParaRPr lang="pl-PL" sz="2000" b="1" i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Odejście od dwufazowości: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</a:rPr>
              <a:t>proces </a:t>
            </a:r>
            <a:r>
              <a:rPr lang="pl-PL" sz="2000" b="1" i="1" dirty="0" err="1">
                <a:solidFill>
                  <a:srgbClr val="FFC000"/>
                </a:solidFill>
                <a:latin typeface="Arial" panose="020B0604020202020204" pitchFamily="34" charset="0"/>
              </a:rPr>
              <a:t>cognitio</a:t>
            </a:r>
            <a:r>
              <a:rPr lang="pl-PL" sz="2000" b="1" i="1" dirty="0">
                <a:solidFill>
                  <a:srgbClr val="FFC000"/>
                </a:solidFill>
                <a:latin typeface="Arial" panose="020B0604020202020204" pitchFamily="34" charset="0"/>
              </a:rPr>
              <a:t> extra </a:t>
            </a:r>
            <a:r>
              <a:rPr lang="pl-PL" sz="2000" b="1" i="1" dirty="0" err="1">
                <a:solidFill>
                  <a:srgbClr val="FFC000"/>
                </a:solidFill>
                <a:latin typeface="Arial" panose="020B0604020202020204" pitchFamily="34" charset="0"/>
              </a:rPr>
              <a:t>ordinem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</a:p>
          <a:p>
            <a:pPr defTabSz="336947">
              <a:buFontTx/>
              <a:buChar char="-"/>
              <a:defRPr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Strony</a:t>
            </a:r>
            <a:r>
              <a:rPr lang="pl-PL" sz="2000" dirty="0">
                <a:latin typeface="Arial" panose="020B0604020202020204" pitchFamily="34" charset="0"/>
              </a:rPr>
              <a:t> – </a:t>
            </a:r>
            <a:r>
              <a:rPr lang="pl-PL" sz="2000" i="1" dirty="0" err="1">
                <a:latin typeface="Arial" panose="020B0604020202020204" pitchFamily="34" charset="0"/>
              </a:rPr>
              <a:t>actor-reus</a:t>
            </a:r>
            <a:r>
              <a:rPr lang="pl-PL" sz="2000" dirty="0">
                <a:latin typeface="Arial" panose="020B0604020202020204" pitchFamily="34" charset="0"/>
              </a:rPr>
              <a:t>, </a:t>
            </a:r>
            <a:r>
              <a:rPr lang="pl-PL" sz="2000" i="1" dirty="0">
                <a:latin typeface="Arial" panose="020B0604020202020204" pitchFamily="34" charset="0"/>
              </a:rPr>
              <a:t>tutor</a:t>
            </a:r>
            <a:r>
              <a:rPr lang="pl-PL" sz="2000" dirty="0">
                <a:latin typeface="Arial" panose="020B0604020202020204" pitchFamily="34" charset="0"/>
              </a:rPr>
              <a:t> i </a:t>
            </a:r>
            <a:r>
              <a:rPr lang="pl-PL" sz="2000" i="1" dirty="0" err="1">
                <a:latin typeface="Arial" panose="020B0604020202020204" pitchFamily="34" charset="0"/>
              </a:rPr>
              <a:t>curator</a:t>
            </a:r>
            <a:r>
              <a:rPr lang="pl-PL" sz="2000" dirty="0">
                <a:latin typeface="Arial" panose="020B0604020202020204" pitchFamily="34" charset="0"/>
              </a:rPr>
              <a:t>, zastępcy procesowi</a:t>
            </a:r>
          </a:p>
          <a:p>
            <a:pPr marL="0" indent="0" defTabSz="336947">
              <a:defRPr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Zdolność sądowa (jako strona), procesowa (czynności procesowe)  a legitymacja procesowa (powód lub pozwany)</a:t>
            </a:r>
          </a:p>
          <a:p>
            <a:pPr marL="0" indent="0" defTabSz="336947">
              <a:defRPr/>
            </a:pPr>
            <a:endParaRPr lang="pl-PL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Pomocnicy stron</a:t>
            </a:r>
            <a:r>
              <a:rPr lang="pl-P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(‚mówcy’ - </a:t>
            </a:r>
            <a:r>
              <a:rPr lang="pl-PL" sz="2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advocates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pl-PL" sz="2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tabelliones</a:t>
            </a:r>
            <a:r>
              <a:rPr lang="pl-PL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– zawodowi pisarze)</a:t>
            </a:r>
            <a:r>
              <a:rPr lang="pl-P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marL="0" indent="0" defTabSz="336947">
              <a:defRPr/>
            </a:pPr>
            <a:endParaRPr lang="pl-PL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indent="0" defTabSz="336947">
              <a:defRPr/>
            </a:pPr>
            <a:r>
              <a:rPr lang="pl-P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Edykt pretorski – </a:t>
            </a:r>
            <a:r>
              <a:rPr lang="pl-PL" sz="2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pojawienie się osobnej kategorii: uprawnieni do</a:t>
            </a:r>
            <a:r>
              <a:rPr lang="pl-P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postulatio</a:t>
            </a:r>
            <a:r>
              <a:rPr lang="pl-PL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(składania wniosków w fazie </a:t>
            </a:r>
            <a:r>
              <a:rPr lang="pl-PL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 iure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 różnorodne kategorie)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-258618"/>
            <a:ext cx="12118109" cy="6055411"/>
          </a:xfrm>
        </p:spPr>
        <p:txBody>
          <a:bodyPr/>
          <a:lstStyle/>
          <a:p>
            <a:pPr marL="0" indent="0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fazy kształtowania procesu rzymskiego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/>
            <a:r>
              <a:rPr lang="pl-PL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LEGISACKYJNY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Comitia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populi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Romani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(później też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concilia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plebis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plebiscita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287 p.n.e.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Hortensia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l-PL" sz="21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(przedmiot suwerennej władzy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cives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Romanus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następowała konsumpcja skargi</a:t>
            </a:r>
          </a:p>
          <a:p>
            <a:pPr marL="285750" indent="-285750">
              <a:buFontTx/>
              <a:buChar char="-"/>
            </a:pP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personam -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konsumpcja uprawnienia procesowego i konsumpcja roszczenia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bis in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idem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przymus wdania się w spór</a:t>
            </a:r>
          </a:p>
          <a:p>
            <a:pPr marL="285750" indent="-285750">
              <a:buFontTx/>
              <a:buChar char="-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Aebutia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[a.149-125? p.n.e.] równolegle z dopuszczeniem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formularnego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17 r. p.n.e. – tylko sąd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centumwiralny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(wysoka wartość przedmiotu sporu) oraz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damnum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infectum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(stąd popularność </a:t>
            </a:r>
            <a:r>
              <a:rPr lang="pl-PL" sz="2100" dirty="0" err="1">
                <a:latin typeface="Arial" panose="020B0604020202020204" pitchFamily="34" charset="0"/>
                <a:cs typeface="Arial" panose="020B0604020202020204" pitchFamily="34" charset="0"/>
              </a:rPr>
              <a:t>pozaprocesowych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cautio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damni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infecti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missio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in bona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/>
            <a:r>
              <a:rPr lang="pl-PL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FORMUŁKOWY (FORMULARNY)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 współwystępowanie z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cognitio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ordinem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korzenie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formalnie zniesiony C. 2.57.1. (a. 342)</a:t>
            </a:r>
          </a:p>
          <a:p>
            <a:pPr marL="0" indent="0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wykształcenie się podziału na </a:t>
            </a:r>
            <a:r>
              <a:rPr lang="pl-PL" sz="21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skargi cywilne i pretorskie </a:t>
            </a:r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jak pretorskie środki ochrony </a:t>
            </a:r>
            <a:r>
              <a:rPr lang="pl-PL" sz="21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pozaprocesowej</a:t>
            </a:r>
            <a:r>
              <a:rPr lang="pl-PL" sz="21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były instrumentami rozwoju prawa</a:t>
            </a:r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); inne - </a:t>
            </a:r>
            <a:r>
              <a:rPr lang="fr-FR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 stricti iuris </a:t>
            </a:r>
            <a:r>
              <a:rPr lang="fr-FR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fr-FR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actiones bonae fidei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skargi odszkodowawcze (</a:t>
            </a:r>
            <a:r>
              <a:rPr lang="pl-PL" sz="21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reipersekutoryjne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karne (penalne) oraz mieszane</a:t>
            </a:r>
          </a:p>
          <a:p>
            <a:pPr marL="0" indent="0"/>
            <a:r>
              <a:rPr lang="pl-PL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KOGNITORYJNY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cognitio</a:t>
            </a:r>
            <a:r>
              <a:rPr lang="pl-PL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 extra </a:t>
            </a:r>
            <a:r>
              <a:rPr lang="pl-PL" sz="2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ordinem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 początkowo fideikomisy, namiestnicy – schyłek Republiki; osobiste sądownictwo cesarza, prowincje –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ordinarius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iudex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extraordinarius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(delegowani) – hierarchia urzędów cesarskich (pojawienie się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apellatio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227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129309"/>
            <a:ext cx="11970327" cy="5998441"/>
          </a:xfrm>
        </p:spPr>
        <p:txBody>
          <a:bodyPr/>
          <a:lstStyle/>
          <a:p>
            <a:pPr marL="0" indent="0"/>
            <a:r>
              <a:rPr lang="pl-PL" sz="2200" b="1" dirty="0">
                <a:solidFill>
                  <a:srgbClr val="FFFF00"/>
                </a:solidFill>
              </a:rPr>
              <a:t>PROCES LEGISACKYJNY</a:t>
            </a:r>
            <a:r>
              <a:rPr lang="pl-PL" sz="2200" dirty="0"/>
              <a:t> (rekonstruowany dzięki </a:t>
            </a:r>
            <a:r>
              <a:rPr lang="pl-PL" sz="2200" i="1" dirty="0" err="1"/>
              <a:t>Institutiones</a:t>
            </a:r>
            <a:r>
              <a:rPr lang="pl-PL" sz="2200" i="1" dirty="0"/>
              <a:t> Gai</a:t>
            </a:r>
            <a:r>
              <a:rPr lang="pl-PL" sz="2200" dirty="0"/>
              <a:t> – ok 160 r.) – ścisła ustna recytacja formuł prawnych zawartych w ustawach oraz sformalizowane gesty</a:t>
            </a:r>
          </a:p>
          <a:p>
            <a:pPr marL="0" indent="0"/>
            <a:r>
              <a:rPr lang="pl-PL" sz="2200" b="1" u="sng" dirty="0">
                <a:solidFill>
                  <a:srgbClr val="FFFF00"/>
                </a:solidFill>
              </a:rPr>
              <a:t>zasądzenie mogło opiewać tylko na określoną wartość/ później sumę pieniężną (</a:t>
            </a:r>
            <a:r>
              <a:rPr lang="pl-PL" sz="2200" b="1" i="1" u="sng" dirty="0" err="1">
                <a:solidFill>
                  <a:srgbClr val="FFFF00"/>
                </a:solidFill>
              </a:rPr>
              <a:t>condemnatio</a:t>
            </a:r>
            <a:r>
              <a:rPr lang="pl-PL" sz="2200" b="1" i="1" u="sng" dirty="0">
                <a:solidFill>
                  <a:srgbClr val="FFFF00"/>
                </a:solidFill>
              </a:rPr>
              <a:t> </a:t>
            </a:r>
            <a:r>
              <a:rPr lang="pl-PL" sz="2200" b="1" i="1" u="sng" dirty="0" err="1">
                <a:solidFill>
                  <a:srgbClr val="FFFF00"/>
                </a:solidFill>
              </a:rPr>
              <a:t>pecuniaria</a:t>
            </a:r>
            <a:r>
              <a:rPr lang="pl-PL" sz="2200" b="1" u="sng" dirty="0">
                <a:solidFill>
                  <a:srgbClr val="FFFF00"/>
                </a:solidFill>
              </a:rPr>
              <a:t>) i stąd  niebezpieczeństwo </a:t>
            </a:r>
            <a:r>
              <a:rPr lang="pl-PL" sz="2200" b="1" i="1" u="sng" dirty="0" err="1">
                <a:solidFill>
                  <a:srgbClr val="FFFF00"/>
                </a:solidFill>
              </a:rPr>
              <a:t>pluris</a:t>
            </a:r>
            <a:r>
              <a:rPr lang="pl-PL" sz="2200" b="1" i="1" u="sng" dirty="0">
                <a:solidFill>
                  <a:srgbClr val="FFFF00"/>
                </a:solidFill>
              </a:rPr>
              <a:t> </a:t>
            </a:r>
            <a:r>
              <a:rPr lang="pl-PL" sz="2200" b="1" i="1" u="sng" dirty="0" err="1">
                <a:solidFill>
                  <a:srgbClr val="FFFF00"/>
                </a:solidFill>
              </a:rPr>
              <a:t>petitio</a:t>
            </a:r>
            <a:endParaRPr lang="pl-PL" sz="2200" b="1" i="1" u="sng" dirty="0">
              <a:solidFill>
                <a:srgbClr val="FFFF00"/>
              </a:solidFill>
            </a:endParaRPr>
          </a:p>
          <a:p>
            <a:pPr marL="0" indent="0"/>
            <a:endParaRPr lang="pl-PL" sz="2200" b="1" i="1" dirty="0">
              <a:solidFill>
                <a:srgbClr val="FFFF00"/>
              </a:solidFill>
            </a:endParaRPr>
          </a:p>
          <a:p>
            <a:pPr marL="0" indent="0"/>
            <a:r>
              <a:rPr lang="pl-PL" sz="2200" b="1" dirty="0">
                <a:solidFill>
                  <a:srgbClr val="FFC000"/>
                </a:solidFill>
              </a:rPr>
              <a:t>Proces rozpoznawczy</a:t>
            </a:r>
            <a:endParaRPr lang="pl-PL" sz="2200" b="1" dirty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sz="2200" b="1" i="1" dirty="0">
                <a:solidFill>
                  <a:schemeClr val="bg1"/>
                </a:solidFill>
              </a:rPr>
              <a:t>legis </a:t>
            </a:r>
            <a:r>
              <a:rPr lang="pl-PL" sz="2200" b="1" i="1" dirty="0" err="1">
                <a:solidFill>
                  <a:schemeClr val="bg1"/>
                </a:solidFill>
              </a:rPr>
              <a:t>actio</a:t>
            </a:r>
            <a:r>
              <a:rPr lang="pl-PL" sz="2200" b="1" i="1" dirty="0">
                <a:solidFill>
                  <a:schemeClr val="bg1"/>
                </a:solidFill>
              </a:rPr>
              <a:t> </a:t>
            </a:r>
            <a:r>
              <a:rPr lang="pl-PL" sz="2200" b="1" i="1" dirty="0" err="1"/>
              <a:t>sacramento</a:t>
            </a:r>
            <a:r>
              <a:rPr lang="pl-PL" sz="2200" b="1" i="1" dirty="0"/>
              <a:t> </a:t>
            </a:r>
            <a:r>
              <a:rPr lang="pl-PL" sz="2200" b="1" dirty="0"/>
              <a:t>- </a:t>
            </a:r>
            <a:r>
              <a:rPr lang="pl-PL" sz="2200" dirty="0"/>
              <a:t>skarga ogólna (</a:t>
            </a:r>
            <a:r>
              <a:rPr lang="pl-PL" sz="2200" i="1" dirty="0"/>
              <a:t>in rem </a:t>
            </a:r>
            <a:r>
              <a:rPr lang="pl-PL" sz="2200" dirty="0"/>
              <a:t>oraz </a:t>
            </a:r>
            <a:r>
              <a:rPr lang="pl-PL" sz="2200" i="1" dirty="0" err="1"/>
              <a:t>l.a.s</a:t>
            </a:r>
            <a:r>
              <a:rPr lang="pl-PL" sz="2200" dirty="0"/>
              <a:t> – zaprzeczenie) – wysokość </a:t>
            </a:r>
            <a:r>
              <a:rPr lang="pl-PL" sz="2200" i="1" dirty="0" err="1"/>
              <a:t>sacramentum</a:t>
            </a:r>
            <a:r>
              <a:rPr lang="pl-PL" sz="2200" dirty="0"/>
              <a:t> w zależności od wartości przedmiotu sporu </a:t>
            </a:r>
          </a:p>
          <a:p>
            <a:pPr marL="285750" indent="-285750">
              <a:buFontTx/>
              <a:buChar char="-"/>
            </a:pPr>
            <a:r>
              <a:rPr lang="pl-PL" sz="2200" b="1" i="1" dirty="0"/>
              <a:t>legis </a:t>
            </a:r>
            <a:r>
              <a:rPr lang="pl-PL" sz="2200" b="1" i="1" dirty="0" err="1"/>
              <a:t>actio</a:t>
            </a:r>
            <a:r>
              <a:rPr lang="pl-PL" sz="2200" b="1" i="1" dirty="0"/>
              <a:t> per </a:t>
            </a:r>
            <a:r>
              <a:rPr lang="pl-PL" sz="2200" b="1" i="1" dirty="0" err="1"/>
              <a:t>iudicis</a:t>
            </a:r>
            <a:r>
              <a:rPr lang="pl-PL" sz="2200" b="1" i="1" dirty="0"/>
              <a:t> </a:t>
            </a:r>
            <a:r>
              <a:rPr lang="pl-PL" sz="2200" b="1" i="1" dirty="0" err="1"/>
              <a:t>postulationem</a:t>
            </a:r>
            <a:r>
              <a:rPr lang="pl-PL" sz="2200" dirty="0"/>
              <a:t> – domaganie się arbitra w wypadku</a:t>
            </a:r>
            <a:r>
              <a:rPr lang="pl-PL" sz="2200" dirty="0">
                <a:solidFill>
                  <a:srgbClr val="FFFF00"/>
                </a:solidFill>
              </a:rPr>
              <a:t> </a:t>
            </a:r>
            <a:r>
              <a:rPr lang="pl-PL" sz="2200" i="1" dirty="0" err="1">
                <a:solidFill>
                  <a:srgbClr val="FFFF00"/>
                </a:solidFill>
              </a:rPr>
              <a:t>sponsio</a:t>
            </a:r>
            <a:r>
              <a:rPr lang="pl-PL" sz="2200" i="1" dirty="0">
                <a:solidFill>
                  <a:srgbClr val="FFFF00"/>
                </a:solidFill>
              </a:rPr>
              <a:t> </a:t>
            </a:r>
            <a:r>
              <a:rPr lang="pl-PL" sz="2200" dirty="0"/>
              <a:t>oraz skarga działowa (nieruchomości - </a:t>
            </a:r>
            <a:r>
              <a:rPr lang="pl-PL" sz="2200" i="1" dirty="0"/>
              <a:t>legis </a:t>
            </a:r>
            <a:r>
              <a:rPr lang="pl-PL" sz="2200" i="1" dirty="0" err="1"/>
              <a:t>actio</a:t>
            </a:r>
            <a:r>
              <a:rPr lang="pl-PL" sz="2200" i="1" dirty="0"/>
              <a:t> per </a:t>
            </a:r>
            <a:r>
              <a:rPr lang="pl-PL" sz="2200" i="1" dirty="0" err="1"/>
              <a:t>arbitris</a:t>
            </a:r>
            <a:r>
              <a:rPr lang="pl-PL" sz="2200" i="1" dirty="0"/>
              <a:t> </a:t>
            </a:r>
            <a:r>
              <a:rPr lang="pl-PL" sz="2200" i="1" dirty="0" err="1"/>
              <a:t>postulationem</a:t>
            </a:r>
            <a:r>
              <a:rPr lang="pl-PL" sz="2200" dirty="0"/>
              <a:t>)</a:t>
            </a:r>
            <a:endParaRPr lang="pl-PL" sz="2200" i="1" dirty="0"/>
          </a:p>
          <a:p>
            <a:pPr marL="285750" indent="-285750">
              <a:buFontTx/>
              <a:buChar char="-"/>
            </a:pPr>
            <a:r>
              <a:rPr lang="pl-PL" sz="2200" b="1" i="1" dirty="0"/>
              <a:t>legis </a:t>
            </a:r>
            <a:r>
              <a:rPr lang="pl-PL" sz="2200" b="1" i="1" dirty="0" err="1"/>
              <a:t>actio</a:t>
            </a:r>
            <a:r>
              <a:rPr lang="pl-PL" sz="2200" b="1" i="1" dirty="0"/>
              <a:t> per </a:t>
            </a:r>
            <a:r>
              <a:rPr lang="pl-PL" sz="2200" b="1" i="1" dirty="0" err="1"/>
              <a:t>condictionem</a:t>
            </a:r>
            <a:r>
              <a:rPr lang="pl-PL" sz="2200" b="1" dirty="0"/>
              <a:t> </a:t>
            </a:r>
            <a:r>
              <a:rPr lang="pl-PL" sz="2200" dirty="0"/>
              <a:t>(III w. p.n.e.) - nie podawano podstawy prawnej, a rozpoznanie kwestii przez sędziego odraczano o 30 dni – </a:t>
            </a:r>
            <a:r>
              <a:rPr lang="pl-PL" sz="2200" i="1" dirty="0"/>
              <a:t>certa res, certa pecunia</a:t>
            </a:r>
          </a:p>
          <a:p>
            <a:pPr marL="0" indent="0"/>
            <a:r>
              <a:rPr lang="pl-PL" sz="2200" b="1" dirty="0">
                <a:solidFill>
                  <a:srgbClr val="FFC000"/>
                </a:solidFill>
              </a:rPr>
              <a:t>P</a:t>
            </a:r>
            <a:r>
              <a:rPr lang="pt-BR" sz="2200" b="1" dirty="0">
                <a:solidFill>
                  <a:srgbClr val="FFC000"/>
                </a:solidFill>
              </a:rPr>
              <a:t>ostępowani</a:t>
            </a:r>
            <a:r>
              <a:rPr lang="pl-PL" sz="2200" b="1" dirty="0">
                <a:solidFill>
                  <a:srgbClr val="FFC000"/>
                </a:solidFill>
              </a:rPr>
              <a:t>e</a:t>
            </a:r>
            <a:r>
              <a:rPr lang="pt-BR" sz="2200" b="1" dirty="0">
                <a:solidFill>
                  <a:srgbClr val="FFC000"/>
                </a:solidFill>
              </a:rPr>
              <a:t> egzekucyjne</a:t>
            </a:r>
            <a:r>
              <a:rPr lang="pl-PL" sz="2200" b="1" dirty="0">
                <a:solidFill>
                  <a:srgbClr val="FFC000"/>
                </a:solidFill>
              </a:rPr>
              <a:t> </a:t>
            </a:r>
            <a:r>
              <a:rPr lang="pl-PL" sz="2200" dirty="0">
                <a:solidFill>
                  <a:schemeClr val="bg1"/>
                </a:solidFill>
              </a:rPr>
              <a:t>– w rękach zwycięzcy procesowego</a:t>
            </a:r>
          </a:p>
          <a:p>
            <a:pPr marL="285750" indent="-285750">
              <a:buFontTx/>
              <a:buChar char="-"/>
            </a:pPr>
            <a:r>
              <a:rPr lang="pt-BR" sz="2200" b="1" i="1" dirty="0"/>
              <a:t>legis actio per manus iniectionem </a:t>
            </a:r>
            <a:r>
              <a:rPr lang="pl-PL" sz="2200" i="1" dirty="0"/>
              <a:t>– </a:t>
            </a:r>
            <a:r>
              <a:rPr lang="pl-PL" sz="2200" dirty="0"/>
              <a:t>pozasądowe ‚położenie ręki’, powtarzane przed pretorem</a:t>
            </a:r>
          </a:p>
          <a:p>
            <a:pPr marL="285750" indent="-285750">
              <a:buFontTx/>
              <a:buChar char="-"/>
            </a:pPr>
            <a:r>
              <a:rPr lang="pt-BR" sz="2200" b="1" i="1" dirty="0"/>
              <a:t>legis actio per pignoris capionem</a:t>
            </a:r>
            <a:r>
              <a:rPr lang="pl-PL" sz="2200" b="1" i="1" dirty="0"/>
              <a:t> </a:t>
            </a:r>
            <a:r>
              <a:rPr lang="pl-PL" sz="2200" dirty="0"/>
              <a:t>(zabieranie zastawu – </a:t>
            </a:r>
            <a:r>
              <a:rPr lang="pl-PL" sz="2200" i="1" dirty="0" err="1"/>
              <a:t>pignus</a:t>
            </a:r>
            <a:r>
              <a:rPr lang="pl-PL" sz="2200" dirty="0"/>
              <a:t>)</a:t>
            </a:r>
            <a:endParaRPr lang="pl-PL" sz="2200" i="1" dirty="0"/>
          </a:p>
          <a:p>
            <a:pPr marL="0" indent="0"/>
            <a:endParaRPr lang="pl-PL" sz="2200" dirty="0"/>
          </a:p>
          <a:p>
            <a:pPr marL="0" indent="0"/>
            <a:endParaRPr lang="pl-PL" sz="2200" b="1" dirty="0"/>
          </a:p>
          <a:p>
            <a:pPr marL="0" indent="0"/>
            <a:endParaRPr lang="pl-PL" sz="2200" b="1" dirty="0"/>
          </a:p>
          <a:p>
            <a:pPr marL="0" indent="0"/>
            <a:endParaRPr lang="pl-PL" sz="2200" b="1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9867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-184727"/>
            <a:ext cx="10968567" cy="6312477"/>
          </a:xfrm>
        </p:spPr>
        <p:txBody>
          <a:bodyPr/>
          <a:lstStyle/>
          <a:p>
            <a:pPr marL="0" indent="0"/>
            <a:endParaRPr lang="pl-PL" sz="2400" dirty="0"/>
          </a:p>
          <a:p>
            <a:pPr marL="0" indent="0"/>
            <a:r>
              <a:rPr lang="pl-PL" sz="2400" b="1" dirty="0"/>
              <a:t>Proces FORMUŁKOWY (FORMULARNY – </a:t>
            </a:r>
            <a:r>
              <a:rPr lang="pl-PL" sz="2400" b="1" i="1" dirty="0"/>
              <a:t>per </a:t>
            </a:r>
            <a:r>
              <a:rPr lang="pl-PL" sz="2400" b="1" i="1" dirty="0" err="1"/>
              <a:t>formulas</a:t>
            </a:r>
            <a:r>
              <a:rPr lang="pl-PL" sz="2400" b="1" dirty="0"/>
              <a:t>) - </a:t>
            </a:r>
            <a:r>
              <a:rPr lang="pl-PL" sz="2400" dirty="0"/>
              <a:t>formułę słowną zastąpiła formuła pisemna, zamykająca odformalizowane, ustne postępowanie w fazie </a:t>
            </a:r>
            <a:r>
              <a:rPr lang="pl-PL" sz="2400" i="1" dirty="0"/>
              <a:t>in iure</a:t>
            </a:r>
            <a:r>
              <a:rPr lang="pl-PL" sz="2400" dirty="0"/>
              <a:t> (obligatoryjna obecność stron) – uwaga: Italia – a prowincje?</a:t>
            </a:r>
          </a:p>
          <a:p>
            <a:pPr marL="0" indent="0"/>
            <a:r>
              <a:rPr lang="pl-PL" sz="2400" dirty="0"/>
              <a:t> </a:t>
            </a:r>
            <a:r>
              <a:rPr lang="pl-PL" sz="2400">
                <a:solidFill>
                  <a:srgbClr val="FFFF00"/>
                </a:solidFill>
              </a:rPr>
              <a:t>zasądzenie na </a:t>
            </a:r>
            <a:r>
              <a:rPr lang="pl-PL" sz="2400" dirty="0">
                <a:solidFill>
                  <a:srgbClr val="FFFF00"/>
                </a:solidFill>
              </a:rPr>
              <a:t>sumę pieniężną (</a:t>
            </a:r>
            <a:r>
              <a:rPr lang="pl-PL" sz="2400" i="1" dirty="0" err="1">
                <a:solidFill>
                  <a:srgbClr val="FFFF00"/>
                </a:solidFill>
              </a:rPr>
              <a:t>condemnatio</a:t>
            </a:r>
            <a:r>
              <a:rPr lang="pl-PL" sz="2400" i="1" dirty="0">
                <a:solidFill>
                  <a:srgbClr val="FFFF00"/>
                </a:solidFill>
              </a:rPr>
              <a:t> </a:t>
            </a:r>
            <a:r>
              <a:rPr lang="pl-PL" sz="2400" i="1" dirty="0" err="1">
                <a:solidFill>
                  <a:srgbClr val="FFFF00"/>
                </a:solidFill>
              </a:rPr>
              <a:t>pecuniaria</a:t>
            </a:r>
            <a:r>
              <a:rPr lang="pl-PL" sz="2400" dirty="0">
                <a:solidFill>
                  <a:srgbClr val="FFFF00"/>
                </a:solidFill>
              </a:rPr>
              <a:t>) – </a:t>
            </a:r>
            <a:r>
              <a:rPr lang="pl-PL" sz="2400" b="1" i="1" dirty="0" err="1">
                <a:solidFill>
                  <a:srgbClr val="FFFF00"/>
                </a:solidFill>
              </a:rPr>
              <a:t>taxatio</a:t>
            </a:r>
            <a:r>
              <a:rPr lang="pl-PL" sz="2400" b="1" dirty="0">
                <a:solidFill>
                  <a:srgbClr val="FFFF00"/>
                </a:solidFill>
              </a:rPr>
              <a:t> pretora</a:t>
            </a:r>
            <a:r>
              <a:rPr lang="pl-PL" sz="2400" dirty="0">
                <a:solidFill>
                  <a:srgbClr val="FFFF00"/>
                </a:solidFill>
              </a:rPr>
              <a:t>; niebezpieczeństwo </a:t>
            </a:r>
            <a:r>
              <a:rPr lang="pl-PL" sz="2400" b="1" i="1" dirty="0" err="1">
                <a:solidFill>
                  <a:srgbClr val="FFFF00"/>
                </a:solidFill>
              </a:rPr>
              <a:t>pluris</a:t>
            </a:r>
            <a:r>
              <a:rPr lang="pl-PL" sz="2400" b="1" i="1" dirty="0">
                <a:solidFill>
                  <a:srgbClr val="FFFF00"/>
                </a:solidFill>
              </a:rPr>
              <a:t> </a:t>
            </a:r>
            <a:r>
              <a:rPr lang="pl-PL" sz="2400" b="1" i="1" dirty="0" err="1">
                <a:solidFill>
                  <a:srgbClr val="FFFF00"/>
                </a:solidFill>
              </a:rPr>
              <a:t>petitio</a:t>
            </a:r>
            <a:endParaRPr lang="pl-PL" sz="2400" b="1" i="1" dirty="0">
              <a:solidFill>
                <a:srgbClr val="FFFF00"/>
              </a:solidFill>
            </a:endParaRPr>
          </a:p>
          <a:p>
            <a:pPr marL="0" indent="0"/>
            <a:endParaRPr lang="pl-PL" sz="2400" b="1" i="1" dirty="0">
              <a:solidFill>
                <a:srgbClr val="FFFF00"/>
              </a:solidFill>
            </a:endParaRPr>
          </a:p>
          <a:p>
            <a:pPr marL="0" indent="0"/>
            <a:r>
              <a:rPr lang="pl-PL" sz="2400" b="1" dirty="0">
                <a:solidFill>
                  <a:srgbClr val="FFFF00"/>
                </a:solidFill>
              </a:rPr>
              <a:t>Specjalizacja i pomnożenie formuł procesowych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funkcję ogólnej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sacramento</a:t>
            </a:r>
            <a:r>
              <a:rPr lang="pl-PL" sz="2400" i="1" dirty="0">
                <a:solidFill>
                  <a:schemeClr val="bg1"/>
                </a:solidFill>
              </a:rPr>
              <a:t> in rem</a:t>
            </a:r>
            <a:r>
              <a:rPr lang="pl-PL" sz="2400" dirty="0">
                <a:solidFill>
                  <a:schemeClr val="bg1"/>
                </a:solidFill>
              </a:rPr>
              <a:t> spełniały skargi </a:t>
            </a:r>
            <a:r>
              <a:rPr lang="pl-PL" sz="2400" i="1" dirty="0">
                <a:solidFill>
                  <a:schemeClr val="bg1"/>
                </a:solidFill>
              </a:rPr>
              <a:t>rei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, </a:t>
            </a:r>
            <a:r>
              <a:rPr lang="pl-PL" sz="2400" i="1" dirty="0" err="1">
                <a:solidFill>
                  <a:schemeClr val="bg1"/>
                </a:solidFill>
              </a:rPr>
              <a:t>hereditatis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petitio</a:t>
            </a:r>
            <a:r>
              <a:rPr lang="pl-PL" sz="2400" i="1" dirty="0">
                <a:solidFill>
                  <a:schemeClr val="bg1"/>
                </a:solidFill>
              </a:rPr>
              <a:t>,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ususfructus</a:t>
            </a:r>
            <a:r>
              <a:rPr lang="pl-PL" sz="2400" dirty="0">
                <a:solidFill>
                  <a:schemeClr val="bg1"/>
                </a:solidFill>
              </a:rPr>
              <a:t> i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servitutis</a:t>
            </a: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funkcję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per </a:t>
            </a:r>
            <a:r>
              <a:rPr lang="pl-PL" sz="2400" i="1" dirty="0" err="1">
                <a:solidFill>
                  <a:schemeClr val="bg1"/>
                </a:solidFill>
              </a:rPr>
              <a:t>iudicis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arbitrive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postulationem</a:t>
            </a:r>
            <a:r>
              <a:rPr lang="pl-PL" sz="2400" dirty="0">
                <a:solidFill>
                  <a:schemeClr val="bg1"/>
                </a:solidFill>
              </a:rPr>
              <a:t> spełniały skargi działowe: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familiae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erciscundae</a:t>
            </a:r>
            <a:r>
              <a:rPr lang="pl-PL" sz="2400" dirty="0">
                <a:solidFill>
                  <a:schemeClr val="bg1"/>
                </a:solidFill>
              </a:rPr>
              <a:t> oraz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communi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dividundo</a:t>
            </a: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pl-PL" sz="2400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</a:rPr>
              <a:t>funkcję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per </a:t>
            </a:r>
            <a:r>
              <a:rPr lang="pl-PL" sz="2400" i="1" dirty="0" err="1">
                <a:solidFill>
                  <a:schemeClr val="bg1"/>
                </a:solidFill>
              </a:rPr>
              <a:t>condictionem</a:t>
            </a:r>
            <a:r>
              <a:rPr lang="pl-PL" sz="2400" dirty="0">
                <a:solidFill>
                  <a:schemeClr val="bg1"/>
                </a:solidFill>
              </a:rPr>
              <a:t> – wnoszone nie tylko na podstawie stypulacji </a:t>
            </a:r>
            <a:r>
              <a:rPr lang="pl-PL" sz="2400" i="1" dirty="0" err="1">
                <a:solidFill>
                  <a:schemeClr val="bg1"/>
                </a:solidFill>
              </a:rPr>
              <a:t>condictio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certae</a:t>
            </a:r>
            <a:r>
              <a:rPr lang="pl-PL" sz="2400" i="1" dirty="0">
                <a:solidFill>
                  <a:schemeClr val="bg1"/>
                </a:solidFill>
              </a:rPr>
              <a:t> rei</a:t>
            </a:r>
            <a:r>
              <a:rPr lang="pl-PL" sz="2400" dirty="0">
                <a:solidFill>
                  <a:schemeClr val="bg1"/>
                </a:solidFill>
              </a:rPr>
              <a:t> i </a:t>
            </a:r>
            <a:r>
              <a:rPr lang="pl-PL" sz="2400" i="1" dirty="0">
                <a:solidFill>
                  <a:schemeClr val="bg1"/>
                </a:solidFill>
              </a:rPr>
              <a:t>conditio </a:t>
            </a:r>
            <a:r>
              <a:rPr lang="pl-PL" sz="2400" i="1" dirty="0" err="1">
                <a:solidFill>
                  <a:schemeClr val="bg1"/>
                </a:solidFill>
              </a:rPr>
              <a:t>certae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pecuniae</a:t>
            </a:r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3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-184727"/>
            <a:ext cx="11393441" cy="6312477"/>
          </a:xfrm>
        </p:spPr>
        <p:txBody>
          <a:bodyPr/>
          <a:lstStyle/>
          <a:p>
            <a:pPr marL="0" indent="0"/>
            <a:endParaRPr lang="pl-PL" sz="2400" dirty="0"/>
          </a:p>
          <a:p>
            <a:pPr marL="0" indent="0"/>
            <a:r>
              <a:rPr lang="pl-PL" sz="2400" b="1" dirty="0">
                <a:solidFill>
                  <a:srgbClr val="FFFF00"/>
                </a:solidFill>
              </a:rPr>
              <a:t>Budowa formuły/formułki procesowej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nominatio</a:t>
            </a:r>
            <a:r>
              <a:rPr lang="pl-PL" sz="2400" dirty="0">
                <a:solidFill>
                  <a:schemeClr val="bg1"/>
                </a:solidFill>
              </a:rPr>
              <a:t> - wyznaczała sędziego (np. </a:t>
            </a:r>
            <a:r>
              <a:rPr lang="pl-PL" sz="2400" i="1" dirty="0">
                <a:solidFill>
                  <a:schemeClr val="bg1"/>
                </a:solidFill>
              </a:rPr>
              <a:t>Titus </a:t>
            </a:r>
            <a:r>
              <a:rPr lang="pl-PL" sz="2400" i="1" dirty="0" err="1">
                <a:solidFill>
                  <a:schemeClr val="bg1"/>
                </a:solidFill>
              </a:rPr>
              <a:t>iudex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esto</a:t>
            </a:r>
            <a:r>
              <a:rPr lang="pl-PL" sz="24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intentio</a:t>
            </a:r>
            <a:r>
              <a:rPr lang="pl-PL" sz="2400" dirty="0">
                <a:solidFill>
                  <a:schemeClr val="bg1"/>
                </a:solidFill>
              </a:rPr>
              <a:t> – opisywała żądania powoda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demonstratio</a:t>
            </a:r>
            <a:r>
              <a:rPr lang="pl-PL" sz="2400" dirty="0">
                <a:solidFill>
                  <a:schemeClr val="bg1"/>
                </a:solidFill>
              </a:rPr>
              <a:t> - wskazywała sprawę, o którą toczył się spór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condemnatio</a:t>
            </a:r>
            <a:r>
              <a:rPr lang="pl-PL" sz="2400" dirty="0">
                <a:solidFill>
                  <a:schemeClr val="bg1"/>
                </a:solidFill>
              </a:rPr>
              <a:t> - udzielała sędziemu prywatnemu władzy zasądzenia lub uwolnienia pozwanego albo </a:t>
            </a:r>
            <a:r>
              <a:rPr lang="pl-PL" sz="2400" i="1" dirty="0" err="1">
                <a:solidFill>
                  <a:schemeClr val="bg1"/>
                </a:solidFill>
              </a:rPr>
              <a:t>adiudicatio</a:t>
            </a:r>
            <a:r>
              <a:rPr lang="pl-PL" sz="2400" dirty="0">
                <a:solidFill>
                  <a:schemeClr val="bg1"/>
                </a:solidFill>
              </a:rPr>
              <a:t> (pozwalała sędziemu przysądzić rzecz któremuś z uczestników sporu lub dokonania jej podziału między strony)</a:t>
            </a: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r>
              <a:rPr lang="pl-PL" sz="2400" dirty="0">
                <a:solidFill>
                  <a:srgbClr val="FFFF00"/>
                </a:solidFill>
              </a:rPr>
              <a:t>Nadzwyczajnymi elementami mogły być</a:t>
            </a:r>
            <a:r>
              <a:rPr lang="pl-PL" sz="2400" dirty="0">
                <a:solidFill>
                  <a:schemeClr val="bg1"/>
                </a:solidFill>
              </a:rPr>
              <a:t> :</a:t>
            </a: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praescriptio</a:t>
            </a:r>
            <a:r>
              <a:rPr lang="pl-PL" sz="2400" i="1" dirty="0">
                <a:solidFill>
                  <a:schemeClr val="bg1"/>
                </a:solidFill>
              </a:rPr>
              <a:t> pro </a:t>
            </a:r>
            <a:r>
              <a:rPr lang="pl-PL" sz="2400" i="1" dirty="0" err="1">
                <a:solidFill>
                  <a:schemeClr val="bg1"/>
                </a:solidFill>
              </a:rPr>
              <a:t>actore</a:t>
            </a:r>
            <a:r>
              <a:rPr lang="pl-PL" sz="2400" dirty="0">
                <a:solidFill>
                  <a:schemeClr val="bg1"/>
                </a:solidFill>
              </a:rPr>
              <a:t> - zastrzeżenie w interesie powoda – wprowadzana po </a:t>
            </a:r>
            <a:r>
              <a:rPr lang="pl-PL" sz="2400" i="1" dirty="0" err="1">
                <a:solidFill>
                  <a:schemeClr val="bg1"/>
                </a:solidFill>
              </a:rPr>
              <a:t>nominatio</a:t>
            </a:r>
            <a:endParaRPr lang="pl-PL" sz="2400" i="1" dirty="0">
              <a:solidFill>
                <a:schemeClr val="bg1"/>
              </a:solidFill>
            </a:endParaRPr>
          </a:p>
          <a:p>
            <a:pPr marL="0" indent="0"/>
            <a:r>
              <a:rPr lang="pl-PL" sz="2400" i="1" dirty="0" err="1">
                <a:solidFill>
                  <a:srgbClr val="FFC000"/>
                </a:solidFill>
              </a:rPr>
              <a:t>exceptio</a:t>
            </a:r>
            <a:r>
              <a:rPr lang="pl-PL" sz="2400" dirty="0">
                <a:solidFill>
                  <a:schemeClr val="bg1"/>
                </a:solidFill>
              </a:rPr>
              <a:t> - zastrzeżenie w interesie pozwanego  - peremptoryjne i dylatoryjne</a:t>
            </a:r>
            <a:endParaRPr lang="pl-PL" sz="2400" dirty="0">
              <a:solidFill>
                <a:srgbClr val="FFC000"/>
              </a:solidFill>
            </a:endParaRPr>
          </a:p>
          <a:p>
            <a:pPr marL="0" indent="0"/>
            <a:r>
              <a:rPr lang="pl-PL" sz="2400" i="1" dirty="0" err="1">
                <a:solidFill>
                  <a:schemeClr val="bg1"/>
                </a:solidFill>
              </a:rPr>
              <a:t>replicatio</a:t>
            </a:r>
            <a:r>
              <a:rPr lang="pl-PL" sz="2400" dirty="0">
                <a:solidFill>
                  <a:schemeClr val="bg1"/>
                </a:solidFill>
              </a:rPr>
              <a:t> - odpowiedź powoda na ekscepcję pozwanego, </a:t>
            </a:r>
            <a:r>
              <a:rPr lang="pl-PL" sz="2400" i="1" dirty="0" err="1">
                <a:solidFill>
                  <a:schemeClr val="bg1"/>
                </a:solidFill>
              </a:rPr>
              <a:t>duplicatio</a:t>
            </a:r>
            <a:r>
              <a:rPr lang="pl-PL" sz="2400" dirty="0">
                <a:solidFill>
                  <a:schemeClr val="bg1"/>
                </a:solidFill>
              </a:rPr>
              <a:t> - odpowiedź pozwanego na replikę powoda; ewentualnie </a:t>
            </a:r>
            <a:r>
              <a:rPr lang="pl-PL" sz="2400" i="1" dirty="0" err="1">
                <a:solidFill>
                  <a:schemeClr val="bg1"/>
                </a:solidFill>
              </a:rPr>
              <a:t>triplicatio</a:t>
            </a:r>
            <a:r>
              <a:rPr lang="pl-PL" sz="2400" dirty="0">
                <a:solidFill>
                  <a:schemeClr val="bg1"/>
                </a:solidFill>
              </a:rPr>
              <a:t> - odpowiedź powoda na duplikę pozwanego</a:t>
            </a: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77894"/>
      </p:ext>
    </p:extLst>
  </p:cSld>
  <p:clrMapOvr>
    <a:masterClrMapping/>
  </p:clrMapOvr>
</p:sld>
</file>

<file path=ppt/theme/theme1.xml><?xml version="1.0" encoding="utf-8"?>
<a:theme xmlns:a="http://schemas.openxmlformats.org/drawingml/2006/main" name="2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0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2213</Words>
  <Application>Microsoft Office PowerPoint</Application>
  <PresentationFormat>Panoramiczny</PresentationFormat>
  <Paragraphs>159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5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29_Motyw pakietu Office</vt:lpstr>
      <vt:lpstr>3_Motyw pakietu Office</vt:lpstr>
      <vt:lpstr>30_Motyw pakietu Office</vt:lpstr>
      <vt:lpstr>4_Motyw pakietu Office</vt:lpstr>
      <vt:lpstr>6_Motyw pakietu Office</vt:lpstr>
      <vt:lpstr>Prawo rzymskie – Ochrona praw prywatnych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Proces rzymski - prywatny</vt:lpstr>
      <vt:lpstr>Analiza tekstu źródłowego</vt:lpstr>
      <vt:lpstr>Analiza tekstu źródłowego</vt:lpstr>
      <vt:lpstr>Nemo est iudex idoneus in propria causa/ Nemo iudex in causa sua - Nikt nie może być sędzią we własnej sprawie</vt:lpstr>
      <vt:lpstr>Kolejny wykład: Kształtowanie praw prywatnych – czynności prawne; osoby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- przedmiot wykładu</dc:title>
  <dc:creator>Jacek Wiewiorowski</dc:creator>
  <cp:lastModifiedBy>Jacek Wiewiorowski</cp:lastModifiedBy>
  <cp:revision>237</cp:revision>
  <dcterms:created xsi:type="dcterms:W3CDTF">2017-02-20T17:10:26Z</dcterms:created>
  <dcterms:modified xsi:type="dcterms:W3CDTF">2024-10-21T17:12:46Z</dcterms:modified>
</cp:coreProperties>
</file>