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7" r:id="rId1"/>
    <p:sldMasterId id="2147484253" r:id="rId2"/>
    <p:sldMasterId id="2147484278" r:id="rId3"/>
  </p:sldMasterIdLst>
  <p:notesMasterIdLst>
    <p:notesMasterId r:id="rId23"/>
  </p:notesMasterIdLst>
  <p:sldIdLst>
    <p:sldId id="327" r:id="rId4"/>
    <p:sldId id="338" r:id="rId5"/>
    <p:sldId id="308" r:id="rId6"/>
    <p:sldId id="309" r:id="rId7"/>
    <p:sldId id="310" r:id="rId8"/>
    <p:sldId id="311" r:id="rId9"/>
    <p:sldId id="312" r:id="rId10"/>
    <p:sldId id="322" r:id="rId11"/>
    <p:sldId id="323" r:id="rId12"/>
    <p:sldId id="315" r:id="rId13"/>
    <p:sldId id="313" r:id="rId14"/>
    <p:sldId id="314" r:id="rId15"/>
    <p:sldId id="265" r:id="rId16"/>
    <p:sldId id="266" r:id="rId17"/>
    <p:sldId id="271" r:id="rId18"/>
    <p:sldId id="324" r:id="rId19"/>
    <p:sldId id="269" r:id="rId20"/>
    <p:sldId id="317" r:id="rId21"/>
    <p:sldId id="326" r:id="rId2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F8BE84-760B-4186-A819-F9BD6565CDD6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FDED11-EC60-43F3-95F3-532C96B039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4392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27DEF894-2C80-417A-B7CE-AD6515DE1F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E857F39F-2743-4A29-8E25-71373F5ABD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>
            <a:extLst>
              <a:ext uri="{FF2B5EF4-FFF2-40B4-BE49-F238E27FC236}">
                <a16:creationId xmlns:a16="http://schemas.microsoft.com/office/drawing/2014/main" id="{CDBF2970-8ABA-DB4F-7C17-E2F9185B8E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EBFF273B-3456-67DD-518A-61C6689EF0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">
            <a:extLst>
              <a:ext uri="{FF2B5EF4-FFF2-40B4-BE49-F238E27FC236}">
                <a16:creationId xmlns:a16="http://schemas.microsoft.com/office/drawing/2014/main" id="{773F27B4-6F74-2738-0AED-F8E3168FA2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8A7592A5-6723-B0FA-CD4C-F412F80B92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">
            <a:extLst>
              <a:ext uri="{FF2B5EF4-FFF2-40B4-BE49-F238E27FC236}">
                <a16:creationId xmlns:a16="http://schemas.microsoft.com/office/drawing/2014/main" id="{40C779CB-DFC7-7D39-00CA-76B2EEE36A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12AF71FF-5BF4-5BEC-BB4F-89EED850F5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">
            <a:extLst>
              <a:ext uri="{FF2B5EF4-FFF2-40B4-BE49-F238E27FC236}">
                <a16:creationId xmlns:a16="http://schemas.microsoft.com/office/drawing/2014/main" id="{C37756D0-860A-CCE3-31C8-3744CBF4B0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DF7157E2-E80E-4457-7B30-0A4E0B18E9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">
            <a:extLst>
              <a:ext uri="{FF2B5EF4-FFF2-40B4-BE49-F238E27FC236}">
                <a16:creationId xmlns:a16="http://schemas.microsoft.com/office/drawing/2014/main" id="{C2CC70C4-1EE0-8B2C-D420-9E5C48CBCC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2807A706-5C5C-6AAF-B8DE-3EB5685A3B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1">
            <a:extLst>
              <a:ext uri="{FF2B5EF4-FFF2-40B4-BE49-F238E27FC236}">
                <a16:creationId xmlns:a16="http://schemas.microsoft.com/office/drawing/2014/main" id="{23541731-C2E6-D90E-7542-CE37468392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62F4EE73-BAE7-3872-3502-63F251E10B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>
            <a:extLst>
              <a:ext uri="{FF2B5EF4-FFF2-40B4-BE49-F238E27FC236}">
                <a16:creationId xmlns:a16="http://schemas.microsoft.com/office/drawing/2014/main" id="{5A8D38DD-1FBE-21E9-2521-15243A2007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0A8F2232-A30C-6D07-4320-501C4D3C6D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>
            <a:extLst>
              <a:ext uri="{FF2B5EF4-FFF2-40B4-BE49-F238E27FC236}">
                <a16:creationId xmlns:a16="http://schemas.microsoft.com/office/drawing/2014/main" id="{855099F5-BD92-46C2-7C93-641BA70E0A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E84C2455-8C00-6132-9525-277E79A63E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>
            <a:extLst>
              <a:ext uri="{FF2B5EF4-FFF2-40B4-BE49-F238E27FC236}">
                <a16:creationId xmlns:a16="http://schemas.microsoft.com/office/drawing/2014/main" id="{781979E9-4319-42C9-7B4C-BC19909444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33656ECA-BD9D-D497-5DF1-D6BA80339E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>
            <a:extLst>
              <a:ext uri="{FF2B5EF4-FFF2-40B4-BE49-F238E27FC236}">
                <a16:creationId xmlns:a16="http://schemas.microsoft.com/office/drawing/2014/main" id="{C6F7EB32-D4B1-15D0-CAE1-5A378B93D6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38BC0B9E-05D0-945E-B326-5BDEAEEF8E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>
            <a:extLst>
              <a:ext uri="{FF2B5EF4-FFF2-40B4-BE49-F238E27FC236}">
                <a16:creationId xmlns:a16="http://schemas.microsoft.com/office/drawing/2014/main" id="{DDA81B1C-C062-C41F-8A15-27DE289569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16DD212D-FC9E-F543-4AB4-728456C18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>
            <a:extLst>
              <a:ext uri="{FF2B5EF4-FFF2-40B4-BE49-F238E27FC236}">
                <a16:creationId xmlns:a16="http://schemas.microsoft.com/office/drawing/2014/main" id="{8623E758-03C8-A91C-40A2-2D937ABA08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60900BE1-3680-5D20-656B-32D06E9E07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>
            <a:extLst>
              <a:ext uri="{FF2B5EF4-FFF2-40B4-BE49-F238E27FC236}">
                <a16:creationId xmlns:a16="http://schemas.microsoft.com/office/drawing/2014/main" id="{73C21DBA-9385-10C2-E68E-8261E488F7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A3E77895-6992-5EF1-B786-270ACC7AB6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>
            <a:extLst>
              <a:ext uri="{FF2B5EF4-FFF2-40B4-BE49-F238E27FC236}">
                <a16:creationId xmlns:a16="http://schemas.microsoft.com/office/drawing/2014/main" id="{E087501D-7FE0-8732-A6D0-DFB96E4C03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9F5BAF77-5386-DBE8-D719-A92E9C3A04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0F124D-D3AC-AAFF-13E5-223EB48332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79C3120-8FC4-E12A-2B4F-B000CA311B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D2F14C5-365A-4724-7A44-E23EB53E0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452A46C-F3DC-DE12-A74D-96A4C991A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C92E89B-298B-FE87-7567-282A75AD8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B16365-B129-4A08-8C63-D39650553DF5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0628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A4B333-BD3B-F714-BCDF-22B765EB7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69F4571-9052-7D50-239D-DD82868DF4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FE7BC20-B6EA-B52E-CDF1-09AAF3B16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74763BC-B39A-E9F4-1DDB-E77B7B160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53F0433-4372-1009-B812-A2159CA34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DA0A69-9066-41C0-BFF0-67EDC6DAA2E2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00947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32D38DCA-781A-E89F-50B2-76DFA3989E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EB54A67-8385-3D1D-23EF-C99BE79DD9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9442D5D-EEDD-F3BA-BDE0-5D851605F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D2F19D9-5190-4F3F-19F7-3E24F7DA8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DAE9059-598D-3436-BA9D-1536D0FA7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A553EB-ACDC-4AE2-AADD-F2A36E1D9897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0111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1600200"/>
            <a:ext cx="10356851" cy="1824038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29864DC9-C0AB-480B-9053-86802489189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0832CED8-7E2A-45BF-9455-B432D96BF3C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4563FAF0-9230-48C3-B7AC-1B4E387A382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72B8A-0B26-4B75-BB76-35CCF2C8AA0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2003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0F124D-D3AC-AAFF-13E5-223EB48332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79C3120-8FC4-E12A-2B4F-B000CA311B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D2F14C5-365A-4724-7A44-E23EB53E0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452A46C-F3DC-DE12-A74D-96A4C991A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C92E89B-298B-FE87-7567-282A75AD8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A7535-8A90-4828-94C0-B93F1F1CC2D5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48831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31ABA8-689F-F91D-FC86-C704E0985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58F83F0-2F8A-8EB7-94AA-CDB3351CC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1BA9C5F-E47D-5338-B562-EBA0FC93D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EA3AC7C-A600-E1FC-153B-73F1DF509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624F7BD-0D8F-0C4E-FE74-B797BBF3C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306A64-E534-4E34-9743-FCC6D9AABBAD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2514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DC0702-544A-2EE4-E165-CF95265EE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F43D931-A11D-FED1-AA1C-CE7226173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8F8C961-03DD-D5D9-C16C-3450530DD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E0E9F4E-6F22-EABB-CA55-613CD2D64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1A7CDEF-96FD-9EDB-5742-06F2B8A9C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378C2-BE13-4A19-A644-9FD9F94A405E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96229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ADA1DD-0A77-95B5-C667-00DF253A8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71F672-2C81-53B4-B301-19B15FC0FA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01CAA7F-2BE5-2214-2F96-1ED5C89B2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5E43FE1-AC63-FB65-68BB-10D847BD3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CEA6246-F095-22AD-1C0E-0F2646003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86EC0C5-78CE-B17F-D048-4B6048860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8CB010-1E3D-4F26-A468-840CD1CFF92D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7395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B53BAD-D9E9-5A96-7376-8611910AF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7EC2083-0845-BC29-1DCF-0FEE33A8BC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8190170-C9D8-A0AF-E75D-5114033D64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BF498B8-04F0-3B71-7412-81B590AE7C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1E2CA74-BCB4-7A3F-B7FA-719C400DFA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1835BD44-0050-A09C-8CFA-51E2BD701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2550C91E-65A9-0134-2F53-72B3366A9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1CCAF3D6-4206-9484-4403-918685660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A35FFF-924B-4735-B8AB-A95D87D1E874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203261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0F0411-2BD2-F75E-FDEB-F6562EF5A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E0B27BD6-000B-B627-B4AC-E4CFD6F0A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D1513D25-DC8E-0EC6-B921-9D6053BA9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E3315CBB-B3DB-45F7-32B7-0D9156A1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25980B-3E93-40D5-B960-354004DE91D8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146010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C23F9133-3E7C-5E55-7783-7BF9FA285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C46D2155-611A-E566-CAF9-B9F85E944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61B52F5-FABD-91CB-D346-44ABC3421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99570A-5B84-4462-900B-301B2AA7A014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59159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31ABA8-689F-F91D-FC86-C704E0985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58F83F0-2F8A-8EB7-94AA-CDB3351CC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1BA9C5F-E47D-5338-B562-EBA0FC93D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EA3AC7C-A600-E1FC-153B-73F1DF509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624F7BD-0D8F-0C4E-FE74-B797BBF3C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4E7A1-7771-4456-B7F1-FDE6475F0D5C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491907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56377F-AD10-9B9C-DA72-34CEECD85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679C66-82C1-6A09-E52C-4E29BBC2B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C1EB7A9-B533-977D-9157-8D561D71B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F5CDA9E-5F2F-DA0F-8950-C958119A6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68DE8F4-C99F-A183-BF63-4C0818064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FA6C9FA-7EBB-D187-BD54-E7B70CDE7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B141E0-1D89-409F-B95C-B249E52A6B32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845902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95C29B-DDD5-4B04-383F-B24AC054F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5B544260-EF40-EF16-626F-FFCB3CD158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4A3AB18-2599-9796-1A2B-6F0B8AFC66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D5FDAC7-23BB-CE30-CDDA-9032AB0BC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B064500-5E03-8513-B6BD-B80EC429A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933EF5F-39E4-5B5B-F761-C2A1EB4D2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983CA7-D9DA-43D1-83AB-4F2D215BDA61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419921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A4B333-BD3B-F714-BCDF-22B765EB7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69F4571-9052-7D50-239D-DD82868DF4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FE7BC20-B6EA-B52E-CDF1-09AAF3B16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74763BC-B39A-E9F4-1DDB-E77B7B160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53F0433-4372-1009-B812-A2159CA34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2C5F5-7061-4F76-A6F2-B4755645CEDE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154066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32D38DCA-781A-E89F-50B2-76DFA3989E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EB54A67-8385-3D1D-23EF-C99BE79DD9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9442D5D-EEDD-F3BA-BDE0-5D851605F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D2F19D9-5190-4F3F-19F7-3E24F7DA8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DAE9059-598D-3436-BA9D-1536D0FA7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667AFB-EFE1-4455-A28B-8B220EE9B0F6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822505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1600200"/>
            <a:ext cx="10356851" cy="1824038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25">
            <a:extLst>
              <a:ext uri="{FF2B5EF4-FFF2-40B4-BE49-F238E27FC236}">
                <a16:creationId xmlns:a16="http://schemas.microsoft.com/office/drawing/2014/main" id="{E64FC24C-7E30-E917-9761-EF2D7EF35DBA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3C6CA084-39FB-6A7F-4D0B-4832340EA2A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7457F-B86A-4C98-B0E2-5A412F77718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CDE3A04E-693A-8636-3447-8A4C8BE2D739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695811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EC1238F-D571-DBD3-F107-0A17B28B3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C7DB977-A010-3AC1-2476-104988357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E3F30CD-BDCE-FBEE-4E7D-6498C2FDA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9B2F6-C3C7-403F-83B3-0185D537747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877016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87B0AA6-2739-F5AD-0A9D-846769DF7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C366F62-4D12-2839-F1CC-73C5F243C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32DD52E-ECE6-46EB-6A51-FFC4AB85F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6E55C-4008-400E-B035-E4377DAC93C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696167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734129E-09B1-456D-9F21-381CB38DF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D4EC44A-EFFF-61AE-2C5F-0DC551D87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D60D803-9374-24A2-1687-8D3CFDB16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FC3EE-9E29-459C-9039-5C352AA405B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400412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70534714-9FC1-E07D-F273-D2DACB36B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52569D6E-8AE2-B2AA-1820-D3E248737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9FC28E79-BB94-B2E8-17A2-036807108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80086-D315-491E-AA20-F159A39E256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642761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D4D6238B-2133-7337-FFC3-19C94E69D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stopki 4">
            <a:extLst>
              <a:ext uri="{FF2B5EF4-FFF2-40B4-BE49-F238E27FC236}">
                <a16:creationId xmlns:a16="http://schemas.microsoft.com/office/drawing/2014/main" id="{33AC26CA-11A1-D642-5918-4E1E3E257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>
            <a:extLst>
              <a:ext uri="{FF2B5EF4-FFF2-40B4-BE49-F238E27FC236}">
                <a16:creationId xmlns:a16="http://schemas.microsoft.com/office/drawing/2014/main" id="{3249AFFE-CE75-F132-F4A7-7B15C9629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059B1-3790-499C-937B-2016C03C148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90125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DC0702-544A-2EE4-E165-CF95265EE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F43D931-A11D-FED1-AA1C-CE7226173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8F8C961-03DD-D5D9-C16C-3450530DD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E0E9F4E-6F22-EABB-CA55-613CD2D64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1A7CDEF-96FD-9EDB-5742-06F2B8A9C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00170A-BC93-42A3-9095-0A300C3B8BEB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024563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5AEB0C43-DADC-9008-15D6-31DAF6486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stopki 4">
            <a:extLst>
              <a:ext uri="{FF2B5EF4-FFF2-40B4-BE49-F238E27FC236}">
                <a16:creationId xmlns:a16="http://schemas.microsoft.com/office/drawing/2014/main" id="{6D15C239-B186-A723-6F78-3A9D3D6F8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>
            <a:extLst>
              <a:ext uri="{FF2B5EF4-FFF2-40B4-BE49-F238E27FC236}">
                <a16:creationId xmlns:a16="http://schemas.microsoft.com/office/drawing/2014/main" id="{CB596868-CD48-A6C0-C45E-E91B1D925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FD6C8-38EA-4160-BD25-BC375ED8DB2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620452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>
            <a:extLst>
              <a:ext uri="{FF2B5EF4-FFF2-40B4-BE49-F238E27FC236}">
                <a16:creationId xmlns:a16="http://schemas.microsoft.com/office/drawing/2014/main" id="{A118CE80-B082-685B-8226-3A1539297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stopki 4">
            <a:extLst>
              <a:ext uri="{FF2B5EF4-FFF2-40B4-BE49-F238E27FC236}">
                <a16:creationId xmlns:a16="http://schemas.microsoft.com/office/drawing/2014/main" id="{CBDF8B24-3482-3BB5-DDD5-31261AFE1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>
            <a:extLst>
              <a:ext uri="{FF2B5EF4-FFF2-40B4-BE49-F238E27FC236}">
                <a16:creationId xmlns:a16="http://schemas.microsoft.com/office/drawing/2014/main" id="{DB1B3F54-6B81-192E-A3CC-31F3B386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ED52-A851-4F0E-9B26-60DBED50400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634890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DB3A1264-5732-BBE6-9F4B-050DB20F7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889DB468-8214-6F2C-A019-C4A14DFF7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06D84B44-B85D-194C-F728-2D9FDBC5C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7C0A7-5ACA-4160-AA4F-4778A2CF305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886226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10EB362D-1130-D9AB-7EC7-8A82418CA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9F8B0A58-801B-1247-6C4B-587DAC088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DF91BEE9-3F61-92E4-DC89-749D0F49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59901-EB2E-4063-A0D8-5411CC08A56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3630503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0D44369-6A6C-0075-5A9E-8741AC1AE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C7F5A4C-1D6D-C6A6-7714-4870B52AA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EEE125D-E12A-1510-FA03-F36B39EE6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634D3-10CC-41D4-BF1E-7C8822BE099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077277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4CAAC45-B0A9-0508-5A81-755490C66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3551EF1-16A2-B6E1-7B8D-D75F9342F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33C48D2-4797-6466-6C11-B428E4507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FB59B-5CF2-4AD6-803F-5B16ECD467A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76791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ADA1DD-0A77-95B5-C667-00DF253A8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71F672-2C81-53B4-B301-19B15FC0FA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01CAA7F-2BE5-2214-2F96-1ED5C89B2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5E43FE1-AC63-FB65-68BB-10D847BD3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CEA6246-F095-22AD-1C0E-0F2646003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86EC0C5-78CE-B17F-D048-4B6048860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0F93D-EAF0-4BBD-A7DB-0700A34CC834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5213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B53BAD-D9E9-5A96-7376-8611910AF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7EC2083-0845-BC29-1DCF-0FEE33A8BC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8190170-C9D8-A0AF-E75D-5114033D64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BF498B8-04F0-3B71-7412-81B590AE7C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1E2CA74-BCB4-7A3F-B7FA-719C400DFA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1835BD44-0050-A09C-8CFA-51E2BD701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2550C91E-65A9-0134-2F53-72B3366A9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1CCAF3D6-4206-9484-4403-918685660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145750-24C0-41E3-B441-2E5CCB93090C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36869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0F0411-2BD2-F75E-FDEB-F6562EF5A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E0B27BD6-000B-B627-B4AC-E4CFD6F0A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D1513D25-DC8E-0EC6-B921-9D6053BA9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E3315CBB-B3DB-45F7-32B7-0D9156A1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DA731D-7195-4238-A6DA-2470ED0657EC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6677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C23F9133-3E7C-5E55-7783-7BF9FA285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C46D2155-611A-E566-CAF9-B9F85E944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61B52F5-FABD-91CB-D346-44ABC3421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8AF47C-0C0D-4F7F-990F-461A7CB7C8E9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28957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56377F-AD10-9B9C-DA72-34CEECD85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679C66-82C1-6A09-E52C-4E29BBC2B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C1EB7A9-B533-977D-9157-8D561D71B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F5CDA9E-5F2F-DA0F-8950-C958119A6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68DE8F4-C99F-A183-BF63-4C0818064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FA6C9FA-7EBB-D187-BD54-E7B70CDE7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7BA2D-8D3F-4466-9C3C-9D7F66A172CC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85202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95C29B-DDD5-4B04-383F-B24AC054F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5B544260-EF40-EF16-626F-FFCB3CD158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4A3AB18-2599-9796-1A2B-6F0B8AFC66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D5FDAC7-23BB-CE30-CDDA-9032AB0BC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B064500-5E03-8513-B6BD-B80EC429A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933EF5F-39E4-5B5B-F761-C2A1EB4D2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3808E-83C6-40A1-AFE1-F7304BB60069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26333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EF823929-3AC6-29D2-0CBA-EE4BC0E3B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CF29120-EBD2-C07F-2226-5ACAE4457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84378C8-761D-61CD-894D-1A0C66EA9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BF022E3-B572-278E-2EB8-D20C388171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4CBEB06-2758-F333-29C5-ADD87F6B1A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D93CEA36-EE79-44EA-A87E-2E78B416FEA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72793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28" r:id="rId1"/>
    <p:sldLayoutId id="2147484229" r:id="rId2"/>
    <p:sldLayoutId id="2147484230" r:id="rId3"/>
    <p:sldLayoutId id="2147484231" r:id="rId4"/>
    <p:sldLayoutId id="2147484232" r:id="rId5"/>
    <p:sldLayoutId id="2147484233" r:id="rId6"/>
    <p:sldLayoutId id="2147484234" r:id="rId7"/>
    <p:sldLayoutId id="2147484235" r:id="rId8"/>
    <p:sldLayoutId id="2147484236" r:id="rId9"/>
    <p:sldLayoutId id="2147484237" r:id="rId10"/>
    <p:sldLayoutId id="2147484238" r:id="rId11"/>
    <p:sldLayoutId id="214748423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EF823929-3AC6-29D2-0CBA-EE4BC0E3B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CF29120-EBD2-C07F-2226-5ACAE4457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84378C8-761D-61CD-894D-1A0C66EA9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BF022E3-B572-278E-2EB8-D20C388171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4CBEB06-2758-F333-29C5-ADD87F6B1A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D93CEA36-EE79-44EA-A87E-2E78B416FEA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83544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4" r:id="rId1"/>
    <p:sldLayoutId id="2147484255" r:id="rId2"/>
    <p:sldLayoutId id="2147484256" r:id="rId3"/>
    <p:sldLayoutId id="2147484257" r:id="rId4"/>
    <p:sldLayoutId id="2147484258" r:id="rId5"/>
    <p:sldLayoutId id="2147484259" r:id="rId6"/>
    <p:sldLayoutId id="2147484260" r:id="rId7"/>
    <p:sldLayoutId id="2147484261" r:id="rId8"/>
    <p:sldLayoutId id="2147484262" r:id="rId9"/>
    <p:sldLayoutId id="2147484263" r:id="rId10"/>
    <p:sldLayoutId id="2147484264" r:id="rId11"/>
    <p:sldLayoutId id="214748426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tytułu 1">
            <a:extLst>
              <a:ext uri="{FF2B5EF4-FFF2-40B4-BE49-F238E27FC236}">
                <a16:creationId xmlns:a16="http://schemas.microsoft.com/office/drawing/2014/main" id="{6A33906F-A464-EF8A-143B-1B1A17AFA9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7171" name="Symbol zastępczy tekstu 2">
            <a:extLst>
              <a:ext uri="{FF2B5EF4-FFF2-40B4-BE49-F238E27FC236}">
                <a16:creationId xmlns:a16="http://schemas.microsoft.com/office/drawing/2014/main" id="{FCAD6C13-E611-E966-A6F0-9C78F595B2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F0405C3-9C14-7155-EF62-A28AE096F9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2E76633-4BB0-4B33-3403-6A0F8B191B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680DEC2-5DF6-5112-CA1F-B22769EDAA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DDBA16CD-EF71-4B87-856D-F23B4C8B466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55685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9" r:id="rId1"/>
    <p:sldLayoutId id="2147484280" r:id="rId2"/>
    <p:sldLayoutId id="2147484281" r:id="rId3"/>
    <p:sldLayoutId id="2147484282" r:id="rId4"/>
    <p:sldLayoutId id="2147484283" r:id="rId5"/>
    <p:sldLayoutId id="2147484284" r:id="rId6"/>
    <p:sldLayoutId id="2147484285" r:id="rId7"/>
    <p:sldLayoutId id="2147484286" r:id="rId8"/>
    <p:sldLayoutId id="2147484287" r:id="rId9"/>
    <p:sldLayoutId id="2147484288" r:id="rId10"/>
    <p:sldLayoutId id="2147484289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ptos Display" panose="020B000402020202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ptos Display" panose="020B000402020202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ptos Display" panose="020B000402020202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ptos Display" panose="020B000402020202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ptos Display" panose="020B000402020202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ptos Display" panose="020B000402020202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ptos Display" panose="020B000402020202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ptos Display" panose="020B000402020202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eams.microsoft.com/l/meetup-join/19%3ameeting_MTE3Y2ZjNzYtYzJiYS00ODM1LWE3ZDUtOWMwMGEwOTgzYTll%40thread.v2/0?context=%7b%22Tid%22%3a%222d9a5a9f-69b7-4940-a1a6-af55f35ba069%22%2c%22Oid%22%3a%22c7c36e68-500b-45ca-a104-6b5cd7098bed%22%7d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jacek.wiewiorowski@prawo.ug.edu.pl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5BB83D98-C60B-47FD-987D-274C8BDAB9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" y="1"/>
            <a:ext cx="12100560" cy="752474"/>
          </a:xfrm>
        </p:spPr>
        <p:txBody>
          <a:bodyPr/>
          <a:lstStyle/>
          <a:p>
            <a:pPr eaLnBrk="1" hangingPunct="1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Prawo rzymskie – Historia i tradycja prawa rzymskiego</a:t>
            </a:r>
            <a:endParaRPr lang="pl-PL" sz="2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D5A5D600-4CD8-48E1-BE94-532FB7DE7BB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04775" y="752475"/>
            <a:ext cx="12087225" cy="6105525"/>
          </a:xfrm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lang="pl-PL" sz="2000" dirty="0">
                <a:latin typeface="Arial" panose="020B0604020202020204" pitchFamily="34" charset="0"/>
              </a:rPr>
              <a:t>dr hab. Jacek Wiewiorowski, profesor uczelni </a:t>
            </a: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lang="pl-PL" sz="2000" dirty="0">
                <a:latin typeface="Arial" panose="020B0604020202020204" pitchFamily="34" charset="0"/>
              </a:rPr>
              <a:t>Kierownik Zakładu Prawa Rzymskiego</a:t>
            </a: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lang="pl-PL" sz="2000" dirty="0">
                <a:latin typeface="Arial" panose="020B0604020202020204" pitchFamily="34" charset="0"/>
              </a:rPr>
              <a:t>Katedra Prawa Cywilnego </a:t>
            </a:r>
            <a:r>
              <a:rPr lang="pl-PL" sz="2000" dirty="0" err="1">
                <a:latin typeface="Arial" panose="020B0604020202020204" pitchFamily="34" charset="0"/>
              </a:rPr>
              <a:t>WPiA</a:t>
            </a:r>
            <a:r>
              <a:rPr lang="pl-PL" sz="2000" dirty="0">
                <a:latin typeface="Arial" panose="020B0604020202020204" pitchFamily="34" charset="0"/>
              </a:rPr>
              <a:t> UG</a:t>
            </a: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endParaRPr lang="pl-PL" sz="2000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</a:rPr>
              <a:t>Konsultacje</a:t>
            </a:r>
            <a:r>
              <a:rPr lang="pl-PL" sz="2000" dirty="0">
                <a:latin typeface="Arial" panose="020B0604020202020204" pitchFamily="34" charset="0"/>
              </a:rPr>
              <a:t>: poniedziałek, godz. 17.15-18.45, pokój 4039/MS </a:t>
            </a:r>
            <a:r>
              <a:rPr lang="pl-PL" sz="2000" dirty="0" err="1">
                <a:latin typeface="Arial" panose="020B0604020202020204" pitchFamily="34" charset="0"/>
              </a:rPr>
              <a:t>Teams</a:t>
            </a:r>
            <a:endParaRPr lang="pl-PL" sz="2000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lang="pl-PL" sz="2000" dirty="0">
                <a:latin typeface="Arial" panose="020B0604020202020204" pitchFamily="34" charset="0"/>
              </a:rPr>
              <a:t>Link: </a:t>
            </a: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lang="pl-PL" sz="2000" dirty="0"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https://teams.microsoft.com/l/meetup-join/19%3ameeting_MTE3Y2ZjNzYtYzJiYS00ODM1LWE3ZDUtOWMwMGEwOTgzYTll%40thread.v2/0?context=%7b%22Tid%22%3a%222d9a5a9f-69b7-4940-a1a6-af55f35ba069%22%2c%22Oid%22%3a%22c7c36e68-500b-45ca-a104-6b5cd7098bed%22%7d</a:t>
            </a:r>
            <a:endParaRPr lang="pl-PL" sz="2000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endParaRPr lang="pl-PL" sz="2000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</a:rPr>
              <a:t>Kontakt</a:t>
            </a:r>
            <a:r>
              <a:rPr lang="pl-PL" sz="2000" dirty="0">
                <a:latin typeface="Arial" panose="020B0604020202020204" pitchFamily="34" charset="0"/>
              </a:rPr>
              <a:t>:</a:t>
            </a: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Tx/>
              <a:buSzPct val="80000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lang="it-IT" sz="2000" dirty="0">
                <a:latin typeface="Arial" panose="020B0604020202020204" pitchFamily="34" charset="0"/>
              </a:rPr>
              <a:t>E-mail: </a:t>
            </a:r>
            <a:r>
              <a:rPr lang="it-IT" sz="2000" dirty="0">
                <a:solidFill>
                  <a:srgbClr val="FF0000"/>
                </a:solidFill>
                <a:latin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jacek.wiewiorowski@prawo.ug.edu.pl</a:t>
            </a:r>
            <a:endParaRPr lang="pl-PL" sz="20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lang="it-IT" sz="2000" dirty="0">
                <a:latin typeface="Arial" panose="020B0604020202020204" pitchFamily="34" charset="0"/>
              </a:rPr>
              <a:t>Telefon: +48 58 523 29 50</a:t>
            </a:r>
            <a:endParaRPr lang="pl-PL" sz="2000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lang="pl-PL" sz="2000" dirty="0">
                <a:latin typeface="Arial" panose="020B0604020202020204" pitchFamily="34" charset="0"/>
              </a:rPr>
              <a:t>Pokój  4039 </a:t>
            </a: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lang="pl-PL" sz="2000" dirty="0">
                <a:latin typeface="Arial" panose="020B0604020202020204" pitchFamily="34" charset="0"/>
              </a:rPr>
              <a:t>E-mail do sekretariatu: sekretariat04@prawo.ug.edu.pl</a:t>
            </a: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lang="pl-PL" sz="2000" dirty="0">
                <a:latin typeface="Arial" panose="020B0604020202020204" pitchFamily="34" charset="0"/>
              </a:rPr>
              <a:t>Telefon do sekretariatu: +48 58 523 28 51</a:t>
            </a: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</a:rPr>
              <a:t>Strona Zakładu Prawa Rzymskiego:  http://www.praworzymskie.ug.edu.pl/</a:t>
            </a: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lang="pl-PL" sz="2000" dirty="0">
                <a:latin typeface="Arial" panose="020B0604020202020204" pitchFamily="34" charset="0"/>
              </a:rPr>
              <a:t>Dalsze informacje:</a:t>
            </a: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lang="pl-PL" sz="2000" dirty="0">
                <a:latin typeface="Arial" panose="020B0604020202020204" pitchFamily="34" charset="0"/>
              </a:rPr>
              <a:t>http://prawo.ug.edu.pl/pracownik/59485/jacek_wiewiorowski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>
            <a:extLst>
              <a:ext uri="{FF2B5EF4-FFF2-40B4-BE49-F238E27FC236}">
                <a16:creationId xmlns:a16="http://schemas.microsoft.com/office/drawing/2014/main" id="{B181174E-DFFB-2BF8-25A5-C9BF2FDEE3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6045"/>
            <a:ext cx="12258135" cy="416105"/>
          </a:xfrm>
        </p:spPr>
        <p:txBody>
          <a:bodyPr>
            <a:noAutofit/>
          </a:bodyPr>
          <a:lstStyle/>
          <a:p>
            <a:pPr algn="l" eaLnBrk="1" hangingPunct="1">
              <a:lnSpc>
                <a:spcPct val="80000"/>
              </a:lnSpc>
              <a:spcBef>
                <a:spcPts val="450"/>
              </a:spcBef>
              <a:buClr>
                <a:srgbClr val="EBF25A"/>
              </a:buClr>
              <a:buSzPct val="80000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3200" b="1" i="1" dirty="0" err="1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ius</a:t>
            </a:r>
            <a:r>
              <a:rPr lang="pl-PL" altLang="pl-PL" sz="3200" b="1" i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pl-PL" altLang="pl-PL" sz="3200" b="1" i="1" dirty="0" err="1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gentium</a:t>
            </a:r>
            <a:r>
              <a:rPr lang="pl-PL" altLang="pl-PL" sz="3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pl-PL" altLang="pl-PL" sz="32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zbliżało się pojęciowo do racjonalnego </a:t>
            </a:r>
            <a:r>
              <a:rPr lang="pl-PL" altLang="pl-PL" sz="3200" b="1" i="1" dirty="0" err="1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ius</a:t>
            </a:r>
            <a:r>
              <a:rPr lang="pl-PL" altLang="pl-PL" sz="3200" b="1" i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pl-PL" altLang="pl-PL" sz="3200" b="1" i="1" dirty="0" err="1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naturale</a:t>
            </a:r>
            <a:r>
              <a:rPr lang="pl-PL" altLang="pl-PL" sz="3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4DDF5CF7-5F33-7D9E-41C6-DCC6C4C0E0C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8023" y="1388852"/>
            <a:ext cx="11731923" cy="5353261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buNone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IUS NATURALE EST, QUOD NATURA OMNIA ANIMALIA DOCUIT: NAM IUS ISTUD NON HUMANI GENERIS PROPRIUM, SED OMNIUM ANIMALIUM</a:t>
            </a:r>
            <a:r>
              <a:rPr lang="pl-PL" altLang="pl-PL" sz="28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dirty="0">
                <a:latin typeface="Arial" panose="020B0604020202020204" pitchFamily="34" charset="0"/>
              </a:rPr>
              <a:t>(prawem naturalnym jest to prawo, którego sama natura nauczyła wszystkie stworzenia: prawo to bowiem jest właściwe nie tylko rodzajowi ludzkiemu, lecz wszystkim stworzeniom)</a:t>
            </a:r>
            <a:r>
              <a:rPr lang="pl-PL" altLang="pl-PL" sz="2800" b="1" dirty="0">
                <a:latin typeface="Arial" panose="020B0604020202020204" pitchFamily="34" charset="0"/>
              </a:rPr>
              <a:t> </a:t>
            </a:r>
            <a:r>
              <a:rPr lang="pl-PL" altLang="pl-PL" sz="2800" dirty="0">
                <a:latin typeface="Arial" panose="020B0604020202020204" pitchFamily="34" charset="0"/>
              </a:rPr>
              <a:t>-  </a:t>
            </a:r>
            <a:r>
              <a:rPr lang="pl-PL" altLang="pl-PL" sz="2800" i="1" dirty="0" err="1">
                <a:latin typeface="Arial" panose="020B0604020202020204" pitchFamily="34" charset="0"/>
              </a:rPr>
              <a:t>Ulpianus</a:t>
            </a:r>
            <a:r>
              <a:rPr lang="pl-PL" altLang="pl-PL" sz="2800" i="1" dirty="0">
                <a:latin typeface="Arial" panose="020B0604020202020204" pitchFamily="34" charset="0"/>
              </a:rPr>
              <a:t> libro primo </a:t>
            </a:r>
            <a:r>
              <a:rPr lang="pl-PL" altLang="pl-PL" sz="2800" i="1" dirty="0" err="1">
                <a:latin typeface="Arial" panose="020B0604020202020204" pitchFamily="34" charset="0"/>
              </a:rPr>
              <a:t>institutionum</a:t>
            </a:r>
            <a:r>
              <a:rPr lang="pl-PL" altLang="pl-PL" sz="2800" i="1" dirty="0">
                <a:latin typeface="Arial" panose="020B0604020202020204" pitchFamily="34" charset="0"/>
              </a:rPr>
              <a:t> </a:t>
            </a:r>
            <a:r>
              <a:rPr lang="pl-PL" altLang="pl-PL" sz="2800" dirty="0">
                <a:latin typeface="Arial" panose="020B0604020202020204" pitchFamily="34" charset="0"/>
              </a:rPr>
              <a:t>– D.1.1.1.3.</a:t>
            </a:r>
          </a:p>
          <a:p>
            <a:pPr indent="-254794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endParaRPr lang="pl-PL" altLang="pl-PL" sz="2800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buNone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800" b="1" dirty="0">
                <a:latin typeface="Arial" panose="020B0604020202020204" pitchFamily="34" charset="0"/>
              </a:rPr>
              <a:t>I. 1.2.11: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Sed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naturalia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quidem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iura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,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quae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apud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omnes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gentes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peraeque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servantur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,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divina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quadam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providentia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constituta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,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semper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firma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atque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immutabilia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permanent </a:t>
            </a:r>
            <a:r>
              <a:rPr lang="pl-PL" altLang="pl-PL" sz="2800" b="1" dirty="0">
                <a:latin typeface="Arial" panose="020B0604020202020204" pitchFamily="34" charset="0"/>
              </a:rPr>
              <a:t>(...)</a:t>
            </a:r>
            <a:r>
              <a:rPr lang="pl-PL" altLang="pl-PL" sz="2800" dirty="0">
                <a:latin typeface="Arial" panose="020B0604020202020204" pitchFamily="34" charset="0"/>
              </a:rPr>
              <a:t> 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buNone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800" dirty="0">
                <a:latin typeface="Arial" panose="020B0604020202020204" pitchFamily="34" charset="0"/>
              </a:rPr>
              <a:t>(Prawa zaś natury, które u wszystkich ludów jednakowo są postrzegane, a ustanawiane przez boską opatrzność, pozostają zawsze stałe i niezmienne (…).</a:t>
            </a:r>
          </a:p>
          <a:p>
            <a:pPr indent="-254794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endParaRPr lang="pl-PL" altLang="pl-PL" sz="28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862058-AA37-9472-41A0-D7CA12A85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60339"/>
            <a:ext cx="9036050" cy="2444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altLang="pl-PL" sz="4400" dirty="0">
                <a:solidFill>
                  <a:srgbClr val="FF0000"/>
                </a:solidFill>
                <a:latin typeface="Arial" panose="020B0604020202020204" pitchFamily="34" charset="0"/>
              </a:rPr>
              <a:t>Jurysprudencja</a:t>
            </a:r>
            <a:endParaRPr lang="pl-PL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A709D61-570C-82FF-1C20-6D908864B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287" y="793630"/>
            <a:ext cx="11967713" cy="5822829"/>
          </a:xfrm>
        </p:spPr>
        <p:txBody>
          <a:bodyPr>
            <a:normAutofit fontScale="92500"/>
          </a:bodyPr>
          <a:lstStyle/>
          <a:p>
            <a:pPr marL="0" indent="0" eaLnBrk="1" hangingPunct="1">
              <a:lnSpc>
                <a:spcPct val="80000"/>
              </a:lnSpc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2600" b="1" dirty="0">
                <a:latin typeface="Arial" panose="020B0604020202020204" pitchFamily="34" charset="0"/>
              </a:rPr>
              <a:t>Jurysprudencja </a:t>
            </a:r>
            <a:r>
              <a:rPr lang="pl-PL" altLang="pl-PL" sz="2600" b="1" dirty="0" err="1">
                <a:latin typeface="Arial" panose="020B0604020202020204" pitchFamily="34" charset="0"/>
              </a:rPr>
              <a:t>późnorepublikańska</a:t>
            </a:r>
            <a:r>
              <a:rPr lang="pl-PL" altLang="pl-PL" sz="2600" dirty="0">
                <a:latin typeface="Arial" panose="020B0604020202020204" pitchFamily="34" charset="0"/>
              </a:rPr>
              <a:t> – stopniowa laicyzacja po 304 r. p.n.e. (upublicznienie formuł procesowych – tzw. </a:t>
            </a:r>
            <a:r>
              <a:rPr lang="pl-PL" altLang="pl-PL" sz="2600" i="1" dirty="0" err="1">
                <a:latin typeface="Arial" panose="020B0604020202020204" pitchFamily="34" charset="0"/>
              </a:rPr>
              <a:t>Ius</a:t>
            </a:r>
            <a:r>
              <a:rPr lang="pl-PL" altLang="pl-PL" sz="2600" i="1" dirty="0">
                <a:latin typeface="Arial" panose="020B0604020202020204" pitchFamily="34" charset="0"/>
              </a:rPr>
              <a:t> </a:t>
            </a:r>
            <a:r>
              <a:rPr lang="pl-PL" altLang="pl-PL" sz="2600" i="1" dirty="0" err="1">
                <a:latin typeface="Arial" panose="020B0604020202020204" pitchFamily="34" charset="0"/>
              </a:rPr>
              <a:t>Flavianum</a:t>
            </a:r>
            <a:r>
              <a:rPr lang="pl-PL" altLang="pl-PL" sz="2600" dirty="0">
                <a:latin typeface="Arial" panose="020B0604020202020204" pitchFamily="34" charset="0"/>
              </a:rPr>
              <a:t>)</a:t>
            </a:r>
          </a:p>
          <a:p>
            <a:pPr marL="0" indent="0" eaLnBrk="1" hangingPunct="1">
              <a:lnSpc>
                <a:spcPct val="80000"/>
              </a:lnSpc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endParaRPr lang="pl-PL" altLang="pl-PL" sz="2600" i="1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2600" i="1" dirty="0" err="1">
                <a:latin typeface="Arial" panose="020B0604020202020204" pitchFamily="34" charset="0"/>
              </a:rPr>
              <a:t>Responsa</a:t>
            </a:r>
            <a:r>
              <a:rPr lang="pl-PL" altLang="pl-PL" sz="2600" dirty="0">
                <a:latin typeface="Arial" panose="020B0604020202020204" pitchFamily="34" charset="0"/>
              </a:rPr>
              <a:t> (przyczyny) i nauczanie (</a:t>
            </a:r>
            <a:r>
              <a:rPr lang="pl-PL" altLang="pl-PL" sz="2600" i="1" dirty="0" err="1">
                <a:latin typeface="Arial" panose="020B0604020202020204" pitchFamily="34" charset="0"/>
              </a:rPr>
              <a:t>Tiberius</a:t>
            </a:r>
            <a:r>
              <a:rPr lang="pl-PL" altLang="pl-PL" sz="2600" i="1" dirty="0">
                <a:latin typeface="Arial" panose="020B0604020202020204" pitchFamily="34" charset="0"/>
              </a:rPr>
              <a:t> </a:t>
            </a:r>
            <a:r>
              <a:rPr lang="pl-PL" altLang="pl-PL" sz="2600" i="1" dirty="0" err="1">
                <a:latin typeface="Arial" panose="020B0604020202020204" pitchFamily="34" charset="0"/>
              </a:rPr>
              <a:t>Coruncanius</a:t>
            </a:r>
            <a:r>
              <a:rPr lang="pl-PL" altLang="pl-PL" sz="2600" i="1" dirty="0">
                <a:latin typeface="Arial" panose="020B0604020202020204" pitchFamily="34" charset="0"/>
              </a:rPr>
              <a:t> </a:t>
            </a:r>
            <a:r>
              <a:rPr lang="pl-PL" altLang="pl-PL" sz="2600" dirty="0">
                <a:latin typeface="Arial" panose="020B0604020202020204" pitchFamily="34" charset="0"/>
              </a:rPr>
              <a:t>254 p.n.e.) oraz komentarze – m.in. też edykty, a zwłaszcza edykt pretorski stały się obiektem 	komentarzy jurystów</a:t>
            </a:r>
          </a:p>
          <a:p>
            <a:pPr marL="339725" indent="-339725" eaLnBrk="1" hangingPunct="1">
              <a:lnSpc>
                <a:spcPct val="80000"/>
              </a:lnSpc>
              <a:spcBef>
                <a:spcPts val="450"/>
              </a:spcBef>
              <a:buClr>
                <a:srgbClr val="EBF25A"/>
              </a:buClr>
              <a:buSzPct val="80000"/>
              <a:buFont typeface="Wingdings" panose="05000000000000000000" pitchFamily="2" charset="2"/>
              <a:buChar char="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endParaRPr lang="pl-PL" altLang="pl-PL" sz="2600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2600" dirty="0">
                <a:solidFill>
                  <a:srgbClr val="FF0000"/>
                </a:solidFill>
                <a:latin typeface="Arial" panose="020B0604020202020204" pitchFamily="34" charset="0"/>
              </a:rPr>
              <a:t>Główny kierunek pracy jurysprudencji – praktyczny (</a:t>
            </a:r>
            <a:r>
              <a:rPr lang="pl-PL" altLang="pl-PL" sz="2600" dirty="0" err="1">
                <a:solidFill>
                  <a:srgbClr val="FF0000"/>
                </a:solidFill>
                <a:latin typeface="Arial" panose="020B0604020202020204" pitchFamily="34" charset="0"/>
              </a:rPr>
              <a:t>jurusprudencja</a:t>
            </a:r>
            <a:r>
              <a:rPr lang="pl-PL" altLang="pl-PL" sz="26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600" dirty="0" err="1">
                <a:solidFill>
                  <a:srgbClr val="FF0000"/>
                </a:solidFill>
                <a:latin typeface="Arial" panose="020B0604020202020204" pitchFamily="34" charset="0"/>
              </a:rPr>
              <a:t>kautelarna</a:t>
            </a:r>
            <a:r>
              <a:rPr lang="pl-PL" altLang="pl-PL" sz="2600" dirty="0">
                <a:solidFill>
                  <a:srgbClr val="FF0000"/>
                </a:solidFill>
                <a:latin typeface="Arial" panose="020B0604020202020204" pitchFamily="34" charset="0"/>
              </a:rPr>
              <a:t> – </a:t>
            </a:r>
            <a:r>
              <a:rPr lang="pl-PL" altLang="pl-PL" sz="2600" i="1" dirty="0" err="1">
                <a:solidFill>
                  <a:srgbClr val="FF0000"/>
                </a:solidFill>
                <a:latin typeface="Arial" panose="020B0604020202020204" pitchFamily="34" charset="0"/>
              </a:rPr>
              <a:t>cautio</a:t>
            </a:r>
            <a:r>
              <a:rPr lang="pl-PL" altLang="pl-PL" sz="2600" dirty="0">
                <a:solidFill>
                  <a:srgbClr val="FF0000"/>
                </a:solidFill>
                <a:latin typeface="Arial" panose="020B0604020202020204" pitchFamily="34" charset="0"/>
              </a:rPr>
              <a:t>) </a:t>
            </a:r>
          </a:p>
          <a:p>
            <a:pPr marL="0" indent="0" eaLnBrk="1" hangingPunct="1">
              <a:lnSpc>
                <a:spcPct val="80000"/>
              </a:lnSpc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endParaRPr lang="pl-PL" altLang="pl-PL" sz="26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2600" dirty="0">
                <a:latin typeface="Arial" panose="020B0604020202020204" pitchFamily="34" charset="0"/>
              </a:rPr>
              <a:t>Od </a:t>
            </a:r>
            <a:r>
              <a:rPr lang="pl-PL" altLang="pl-PL" sz="2600" i="1" dirty="0" err="1">
                <a:latin typeface="Arial" panose="020B0604020202020204" pitchFamily="34" charset="0"/>
              </a:rPr>
              <a:t>sapientes</a:t>
            </a:r>
            <a:r>
              <a:rPr lang="pl-PL" altLang="pl-PL" sz="2600" dirty="0">
                <a:latin typeface="Arial" panose="020B0604020202020204" pitchFamily="34" charset="0"/>
              </a:rPr>
              <a:t> (rola pozycji społecznej i osobistego autorytetu) do ‚profesjonalizacji’</a:t>
            </a:r>
          </a:p>
          <a:p>
            <a:pPr marL="0" indent="0" eaLnBrk="1" hangingPunct="1">
              <a:lnSpc>
                <a:spcPct val="80000"/>
              </a:lnSpc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endParaRPr lang="pl-PL" altLang="pl-PL" sz="2600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2600" dirty="0">
                <a:latin typeface="Arial" panose="020B0604020202020204" pitchFamily="34" charset="0"/>
              </a:rPr>
              <a:t>Dyskusyjny stopień wpływu filozofii (greckiej)</a:t>
            </a:r>
          </a:p>
          <a:p>
            <a:pPr marL="0" indent="0">
              <a:buNone/>
              <a:defRPr/>
            </a:pPr>
            <a:endParaRPr lang="pl-PL" sz="2600" dirty="0">
              <a:latin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2600" b="1" dirty="0">
                <a:latin typeface="Arial" panose="020B0604020202020204" pitchFamily="34" charset="0"/>
              </a:rPr>
              <a:t>Kazuistyka</a:t>
            </a:r>
            <a:r>
              <a:rPr lang="pl-PL" altLang="pl-PL" sz="2600" dirty="0">
                <a:latin typeface="Arial" panose="020B0604020202020204" pitchFamily="34" charset="0"/>
              </a:rPr>
              <a:t> - n</a:t>
            </a:r>
            <a:r>
              <a:rPr lang="pl-PL" altLang="pl-PL" sz="2600" u="sng" dirty="0">
                <a:latin typeface="Arial" panose="020B0604020202020204" pitchFamily="34" charset="0"/>
              </a:rPr>
              <a:t>ieistotna poprawność pod względem teoretycznym ale praktyczna możność zastosowania, rozwiązania praktycznego problemu, przy zgodności z opiniami poprzedników i pewnymi ustalonymi w ogniu sporów </a:t>
            </a:r>
            <a:r>
              <a:rPr lang="pl-PL" altLang="pl-PL" sz="2600" u="sng" dirty="0">
                <a:solidFill>
                  <a:srgbClr val="FF0000"/>
                </a:solidFill>
                <a:latin typeface="Arial" panose="020B0604020202020204" pitchFamily="34" charset="0"/>
              </a:rPr>
              <a:t>regułami prawa – </a:t>
            </a:r>
            <a:r>
              <a:rPr lang="pl-PL" altLang="pl-PL" sz="2600" dirty="0">
                <a:latin typeface="Arial" panose="020B0604020202020204" pitchFamily="34" charset="0"/>
              </a:rPr>
              <a:t>pojęcie długo bliżej nieokreślone</a:t>
            </a:r>
            <a:endParaRPr lang="pl-PL" altLang="pl-PL" sz="26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endParaRPr lang="pl-PL" altLang="pl-PL" sz="2600" dirty="0"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pl-PL" sz="2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52FB13FE-695C-C2C1-F9A6-67A1118A65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58926" y="115889"/>
            <a:ext cx="9109075" cy="504825"/>
          </a:xfrm>
        </p:spPr>
        <p:txBody>
          <a:bodyPr>
            <a:normAutofit fontScale="90000"/>
          </a:bodyPr>
          <a:lstStyle/>
          <a:p>
            <a:pPr eaLnBrk="1" hangingPunct="1">
              <a:buClrTx/>
              <a:tabLst>
                <a:tab pos="0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400" b="1" dirty="0">
                <a:solidFill>
                  <a:srgbClr val="FF0000"/>
                </a:solidFill>
                <a:latin typeface="Arial" panose="020B0604020202020204" pitchFamily="34" charset="0"/>
              </a:rPr>
              <a:t>Rzymskie podziały prawa</a:t>
            </a:r>
            <a:br>
              <a:rPr lang="pl-PL" altLang="pl-PL" sz="2400" b="1" dirty="0">
                <a:solidFill>
                  <a:srgbClr val="FFFF00"/>
                </a:solidFill>
                <a:latin typeface="Arial" panose="020B0604020202020204" pitchFamily="34" charset="0"/>
              </a:rPr>
            </a:br>
            <a:endParaRPr lang="pl-PL" altLang="pl-PL" sz="2400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D72219FA-6272-7B00-E20F-12A8BDF5F903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476250"/>
            <a:ext cx="10964863" cy="5329238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80000"/>
              </a:lnSpc>
              <a:spcBef>
                <a:spcPts val="525"/>
              </a:spcBef>
              <a:buClrTx/>
              <a:buSzPct val="80000"/>
              <a:buNone/>
              <a:tabLst>
                <a:tab pos="0" algn="l"/>
                <a:tab pos="78581" algn="l"/>
                <a:tab pos="415529" algn="l"/>
                <a:tab pos="752475" algn="l"/>
                <a:tab pos="1089422" algn="l"/>
                <a:tab pos="1426369" algn="l"/>
                <a:tab pos="1763316" algn="l"/>
                <a:tab pos="2100263" algn="l"/>
                <a:tab pos="2437210" algn="l"/>
                <a:tab pos="2774156" algn="l"/>
                <a:tab pos="3111104" algn="l"/>
                <a:tab pos="3448050" algn="l"/>
                <a:tab pos="3784997" algn="l"/>
                <a:tab pos="4121944" algn="l"/>
                <a:tab pos="4458891" algn="l"/>
                <a:tab pos="4795838" algn="l"/>
                <a:tab pos="5132785" algn="l"/>
                <a:tab pos="5469731" algn="l"/>
                <a:tab pos="5806679" algn="l"/>
                <a:tab pos="6143625" algn="l"/>
                <a:tab pos="6480572" algn="l"/>
              </a:tabLst>
              <a:defRPr/>
            </a:pP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IUS PUBLICUM - IUS PRIVATUM</a:t>
            </a:r>
            <a:r>
              <a:rPr lang="pl-PL" altLang="pl-PL" sz="2400" i="1" dirty="0">
                <a:latin typeface="Arial" panose="020B0604020202020204" pitchFamily="34" charset="0"/>
              </a:rPr>
              <a:t>: res </a:t>
            </a:r>
            <a:r>
              <a:rPr lang="pl-PL" altLang="pl-PL" sz="2400" i="1" dirty="0" err="1">
                <a:latin typeface="Arial" panose="020B0604020202020204" pitchFamily="34" charset="0"/>
              </a:rPr>
              <a:t>publica</a:t>
            </a:r>
            <a:r>
              <a:rPr lang="pl-PL" altLang="pl-PL" sz="2400" i="1" dirty="0">
                <a:latin typeface="Arial" panose="020B0604020202020204" pitchFamily="34" charset="0"/>
              </a:rPr>
              <a:t> </a:t>
            </a:r>
            <a:r>
              <a:rPr lang="pl-PL" altLang="pl-PL" sz="2400" dirty="0">
                <a:latin typeface="Arial" panose="020B0604020202020204" pitchFamily="34" charset="0"/>
              </a:rPr>
              <a:t>jako wspólnota polityczna obywateli: raczej obywatelska wspólnota prawa (</a:t>
            </a:r>
            <a:r>
              <a:rPr lang="pl-PL" altLang="pl-PL" sz="2400" i="1" dirty="0">
                <a:latin typeface="Arial" panose="020B0604020202020204" pitchFamily="34" charset="0"/>
              </a:rPr>
              <a:t>iuris </a:t>
            </a:r>
            <a:r>
              <a:rPr lang="pl-PL" altLang="pl-PL" sz="2400" i="1" dirty="0" err="1">
                <a:latin typeface="Arial" panose="020B0604020202020204" pitchFamily="34" charset="0"/>
              </a:rPr>
              <a:t>societas</a:t>
            </a:r>
            <a:r>
              <a:rPr lang="pl-PL" altLang="pl-PL" sz="2400" i="1" dirty="0">
                <a:latin typeface="Arial" panose="020B0604020202020204" pitchFamily="34" charset="0"/>
              </a:rPr>
              <a:t> </a:t>
            </a:r>
            <a:r>
              <a:rPr lang="pl-PL" altLang="pl-PL" sz="2400" i="1" dirty="0" err="1">
                <a:latin typeface="Arial" panose="020B0604020202020204" pitchFamily="34" charset="0"/>
              </a:rPr>
              <a:t>civium</a:t>
            </a:r>
            <a:r>
              <a:rPr lang="pl-PL" altLang="pl-PL" sz="2400" i="1" dirty="0">
                <a:latin typeface="Arial" panose="020B0604020202020204" pitchFamily="34" charset="0"/>
              </a:rPr>
              <a:t> </a:t>
            </a:r>
            <a:r>
              <a:rPr lang="pl-PL" altLang="pl-PL" sz="2400" dirty="0">
                <a:latin typeface="Arial" panose="020B0604020202020204" pitchFamily="34" charset="0"/>
              </a:rPr>
              <a:t>– Cicero rep. 1,49)</a:t>
            </a:r>
          </a:p>
          <a:p>
            <a:pPr marL="0" indent="0" algn="just" eaLnBrk="1" hangingPunct="1">
              <a:lnSpc>
                <a:spcPct val="80000"/>
              </a:lnSpc>
              <a:spcBef>
                <a:spcPts val="525"/>
              </a:spcBef>
              <a:buClrTx/>
              <a:buSzPct val="80000"/>
              <a:tabLst>
                <a:tab pos="0" algn="l"/>
                <a:tab pos="78581" algn="l"/>
                <a:tab pos="415529" algn="l"/>
                <a:tab pos="752475" algn="l"/>
                <a:tab pos="1089422" algn="l"/>
                <a:tab pos="1426369" algn="l"/>
                <a:tab pos="1763316" algn="l"/>
                <a:tab pos="2100263" algn="l"/>
                <a:tab pos="2437210" algn="l"/>
                <a:tab pos="2774156" algn="l"/>
                <a:tab pos="3111104" algn="l"/>
                <a:tab pos="3448050" algn="l"/>
                <a:tab pos="3784997" algn="l"/>
                <a:tab pos="4121944" algn="l"/>
                <a:tab pos="4458891" algn="l"/>
                <a:tab pos="4795838" algn="l"/>
                <a:tab pos="5132785" algn="l"/>
                <a:tab pos="5469731" algn="l"/>
                <a:tab pos="5806679" algn="l"/>
                <a:tab pos="6143625" algn="l"/>
                <a:tab pos="6480572" algn="l"/>
              </a:tabLst>
              <a:defRPr/>
            </a:pPr>
            <a:endParaRPr lang="pl-PL" altLang="pl-PL" sz="2400" i="1" dirty="0">
              <a:latin typeface="Arial" panose="020B0604020202020204" pitchFamily="34" charset="0"/>
            </a:endParaRPr>
          </a:p>
          <a:p>
            <a:pPr marL="0" indent="0" algn="just" eaLnBrk="1" hangingPunct="1">
              <a:lnSpc>
                <a:spcPct val="80000"/>
              </a:lnSpc>
              <a:spcBef>
                <a:spcPts val="450"/>
              </a:spcBef>
              <a:buClrTx/>
              <a:buSzPct val="80000"/>
              <a:buNone/>
              <a:tabLst>
                <a:tab pos="0" algn="l"/>
                <a:tab pos="78581" algn="l"/>
                <a:tab pos="415529" algn="l"/>
                <a:tab pos="752475" algn="l"/>
                <a:tab pos="1089422" algn="l"/>
                <a:tab pos="1426369" algn="l"/>
                <a:tab pos="1763316" algn="l"/>
                <a:tab pos="2100263" algn="l"/>
                <a:tab pos="2437210" algn="l"/>
                <a:tab pos="2774156" algn="l"/>
                <a:tab pos="3111104" algn="l"/>
                <a:tab pos="3448050" algn="l"/>
                <a:tab pos="3784997" algn="l"/>
                <a:tab pos="4121944" algn="l"/>
                <a:tab pos="4458891" algn="l"/>
                <a:tab pos="4795838" algn="l"/>
                <a:tab pos="5132785" algn="l"/>
                <a:tab pos="5469731" algn="l"/>
                <a:tab pos="5806679" algn="l"/>
                <a:tab pos="6143625" algn="l"/>
                <a:tab pos="6480572" algn="l"/>
              </a:tabLst>
              <a:defRPr/>
            </a:pPr>
            <a:r>
              <a:rPr lang="pl-PL" altLang="pl-PL" sz="2400" dirty="0" err="1">
                <a:latin typeface="Arial" panose="020B0604020202020204" pitchFamily="34" charset="0"/>
              </a:rPr>
              <a:t>Domitius</a:t>
            </a:r>
            <a:r>
              <a:rPr lang="pl-PL" altLang="pl-PL" sz="2400" dirty="0">
                <a:latin typeface="Arial" panose="020B0604020202020204" pitchFamily="34" charset="0"/>
              </a:rPr>
              <a:t> </a:t>
            </a:r>
            <a:r>
              <a:rPr lang="pl-PL" altLang="pl-PL" sz="2400" dirty="0" err="1">
                <a:latin typeface="Arial" panose="020B0604020202020204" pitchFamily="34" charset="0"/>
              </a:rPr>
              <a:t>Ulpianus</a:t>
            </a:r>
            <a:r>
              <a:rPr lang="pl-PL" altLang="pl-PL" sz="2400" dirty="0">
                <a:latin typeface="Arial" panose="020B0604020202020204" pitchFamily="34" charset="0"/>
              </a:rPr>
              <a:t> - przełom II i III w. n.e.  </a:t>
            </a:r>
          </a:p>
          <a:p>
            <a:pPr marL="0" indent="0" algn="just" eaLnBrk="1" hangingPunct="1">
              <a:lnSpc>
                <a:spcPct val="80000"/>
              </a:lnSpc>
              <a:spcBef>
                <a:spcPts val="450"/>
              </a:spcBef>
              <a:buClrTx/>
              <a:buSzPct val="80000"/>
              <a:buNone/>
              <a:tabLst>
                <a:tab pos="0" algn="l"/>
                <a:tab pos="78581" algn="l"/>
                <a:tab pos="415529" algn="l"/>
                <a:tab pos="752475" algn="l"/>
                <a:tab pos="1089422" algn="l"/>
                <a:tab pos="1426369" algn="l"/>
                <a:tab pos="1763316" algn="l"/>
                <a:tab pos="2100263" algn="l"/>
                <a:tab pos="2437210" algn="l"/>
                <a:tab pos="2774156" algn="l"/>
                <a:tab pos="3111104" algn="l"/>
                <a:tab pos="3448050" algn="l"/>
                <a:tab pos="3784997" algn="l"/>
                <a:tab pos="4121944" algn="l"/>
                <a:tab pos="4458891" algn="l"/>
                <a:tab pos="4795838" algn="l"/>
                <a:tab pos="5132785" algn="l"/>
                <a:tab pos="5469731" algn="l"/>
                <a:tab pos="5806679" algn="l"/>
                <a:tab pos="6143625" algn="l"/>
                <a:tab pos="6480572" algn="l"/>
              </a:tabLst>
              <a:defRPr/>
            </a:pPr>
            <a:r>
              <a:rPr lang="pl-PL" altLang="pl-PL" sz="2400" dirty="0">
                <a:latin typeface="Arial" panose="020B0604020202020204" pitchFamily="34" charset="0"/>
              </a:rPr>
              <a:t>D. 1.1.1.2. </a:t>
            </a:r>
            <a:r>
              <a:rPr lang="es-ES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Huius studii duae sunt positiones, publicum et privatum. publicum ius est quod ad statum rei Romanae spectat, privatum ius est quod ad singulorum utilitatem: sunt enim quaedam publice utilia, quaedam privatim. publicum ius in sacris, in sacerdotibus, in magistratibus consistit.</a:t>
            </a:r>
            <a:endParaRPr lang="pl-PL" altLang="pl-PL" sz="2400" b="1" i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indent="0" algn="just" eaLnBrk="1" hangingPunct="1">
              <a:lnSpc>
                <a:spcPct val="80000"/>
              </a:lnSpc>
              <a:spcBef>
                <a:spcPts val="450"/>
              </a:spcBef>
              <a:buClrTx/>
              <a:buSzPct val="80000"/>
              <a:buNone/>
              <a:tabLst>
                <a:tab pos="0" algn="l"/>
                <a:tab pos="78581" algn="l"/>
                <a:tab pos="415529" algn="l"/>
                <a:tab pos="752475" algn="l"/>
                <a:tab pos="1089422" algn="l"/>
                <a:tab pos="1426369" algn="l"/>
                <a:tab pos="1763316" algn="l"/>
                <a:tab pos="2100263" algn="l"/>
                <a:tab pos="2437210" algn="l"/>
                <a:tab pos="2774156" algn="l"/>
                <a:tab pos="3111104" algn="l"/>
                <a:tab pos="3448050" algn="l"/>
                <a:tab pos="3784997" algn="l"/>
                <a:tab pos="4121944" algn="l"/>
                <a:tab pos="4458891" algn="l"/>
                <a:tab pos="4795838" algn="l"/>
                <a:tab pos="5132785" algn="l"/>
                <a:tab pos="5469731" algn="l"/>
                <a:tab pos="5806679" algn="l"/>
                <a:tab pos="6143625" algn="l"/>
                <a:tab pos="6480572" algn="l"/>
              </a:tabLst>
              <a:defRPr/>
            </a:pPr>
            <a:r>
              <a:rPr lang="pl-PL" altLang="pl-PL" sz="2400" dirty="0">
                <a:latin typeface="Arial" panose="020B0604020202020204" pitchFamily="34" charset="0"/>
              </a:rPr>
              <a:t>„Są zatem dwa działy prawa: prywatne i publiczne. Prawem publicznym jest to, które dotyczy spraw państwa rzymskiego, prywatnym zaś to, które ma na względzie korzyść jednostek: są bowiem pewne rzeczy użyteczne dla ogółu, inne zaś dla osób prywatnych. Prawo publiczne składa się zatem z praw dotyczących rzeczy świętych, kapłanów i magistratur”.</a:t>
            </a:r>
          </a:p>
          <a:p>
            <a:pPr marL="0" indent="0" algn="just" eaLnBrk="1" hangingPunct="1">
              <a:lnSpc>
                <a:spcPct val="80000"/>
              </a:lnSpc>
              <a:spcBef>
                <a:spcPts val="450"/>
              </a:spcBef>
              <a:buClrTx/>
              <a:buSzPct val="80000"/>
              <a:tabLst>
                <a:tab pos="0" algn="l"/>
                <a:tab pos="78581" algn="l"/>
                <a:tab pos="415529" algn="l"/>
                <a:tab pos="752475" algn="l"/>
                <a:tab pos="1089422" algn="l"/>
                <a:tab pos="1426369" algn="l"/>
                <a:tab pos="1763316" algn="l"/>
                <a:tab pos="2100263" algn="l"/>
                <a:tab pos="2437210" algn="l"/>
                <a:tab pos="2774156" algn="l"/>
                <a:tab pos="3111104" algn="l"/>
                <a:tab pos="3448050" algn="l"/>
                <a:tab pos="3784997" algn="l"/>
                <a:tab pos="4121944" algn="l"/>
                <a:tab pos="4458891" algn="l"/>
                <a:tab pos="4795838" algn="l"/>
                <a:tab pos="5132785" algn="l"/>
                <a:tab pos="5469731" algn="l"/>
                <a:tab pos="5806679" algn="l"/>
                <a:tab pos="6143625" algn="l"/>
                <a:tab pos="6480572" algn="l"/>
              </a:tabLst>
              <a:defRPr/>
            </a:pPr>
            <a:endParaRPr lang="pl-PL" altLang="pl-PL" sz="2400" i="1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marL="0" indent="0" algn="just" eaLnBrk="1" hangingPunct="1">
              <a:lnSpc>
                <a:spcPct val="80000"/>
              </a:lnSpc>
              <a:spcBef>
                <a:spcPts val="450"/>
              </a:spcBef>
              <a:buClrTx/>
              <a:buSzPct val="80000"/>
              <a:buNone/>
              <a:tabLst>
                <a:tab pos="0" algn="l"/>
                <a:tab pos="78581" algn="l"/>
                <a:tab pos="415529" algn="l"/>
                <a:tab pos="752475" algn="l"/>
                <a:tab pos="1089422" algn="l"/>
                <a:tab pos="1426369" algn="l"/>
                <a:tab pos="1763316" algn="l"/>
                <a:tab pos="2100263" algn="l"/>
                <a:tab pos="2437210" algn="l"/>
                <a:tab pos="2774156" algn="l"/>
                <a:tab pos="3111104" algn="l"/>
                <a:tab pos="3448050" algn="l"/>
                <a:tab pos="3784997" algn="l"/>
                <a:tab pos="4121944" algn="l"/>
                <a:tab pos="4458891" algn="l"/>
                <a:tab pos="4795838" algn="l"/>
                <a:tab pos="5132785" algn="l"/>
                <a:tab pos="5469731" algn="l"/>
                <a:tab pos="5806679" algn="l"/>
                <a:tab pos="6143625" algn="l"/>
                <a:tab pos="6480572" algn="l"/>
              </a:tabLst>
              <a:defRPr/>
            </a:pPr>
            <a:r>
              <a:rPr lang="pl-PL" altLang="pl-PL" sz="2400" i="1" u="sng" dirty="0" err="1">
                <a:solidFill>
                  <a:srgbClr val="FF0000"/>
                </a:solidFill>
                <a:latin typeface="Arial" panose="020B0604020202020204" pitchFamily="34" charset="0"/>
              </a:rPr>
              <a:t>Ius</a:t>
            </a:r>
            <a:r>
              <a:rPr lang="pl-PL" altLang="pl-PL" sz="2400" i="1" u="sng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i="1" u="sng" dirty="0" err="1">
                <a:solidFill>
                  <a:srgbClr val="FF0000"/>
                </a:solidFill>
                <a:latin typeface="Arial" panose="020B0604020202020204" pitchFamily="34" charset="0"/>
              </a:rPr>
              <a:t>cogens</a:t>
            </a:r>
            <a:r>
              <a:rPr lang="pl-PL" altLang="pl-PL" sz="2400" i="1" u="sng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dirty="0">
                <a:latin typeface="Arial" panose="020B0604020202020204" pitchFamily="34" charset="0"/>
              </a:rPr>
              <a:t>- D. 2.14.38</a:t>
            </a:r>
            <a:r>
              <a:rPr lang="pl-PL" altLang="pl-PL" sz="2400" b="1" dirty="0">
                <a:latin typeface="Arial" panose="020B0604020202020204" pitchFamily="34" charset="0"/>
              </a:rPr>
              <a:t>.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Papinianus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libro secundo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quaestionum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.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publicum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privatorum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pactis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mutari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non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potest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dirty="0">
                <a:solidFill>
                  <a:srgbClr val="FF0000"/>
                </a:solidFill>
                <a:latin typeface="Arial" panose="020B0604020202020204" pitchFamily="34" charset="0"/>
              </a:rPr>
              <a:t>(</a:t>
            </a:r>
            <a:r>
              <a:rPr lang="pl-PL" altLang="pl-PL" sz="2400" dirty="0">
                <a:latin typeface="Arial" panose="020B0604020202020204" pitchFamily="34" charset="0"/>
              </a:rPr>
              <a:t>prawo publiczne nie może być zmieniane umowami osób prywatnych) </a:t>
            </a:r>
          </a:p>
          <a:p>
            <a:pPr marL="0" indent="0" algn="just" eaLnBrk="1" hangingPunct="1">
              <a:lnSpc>
                <a:spcPct val="80000"/>
              </a:lnSpc>
              <a:spcBef>
                <a:spcPts val="450"/>
              </a:spcBef>
              <a:buClrTx/>
              <a:buSzPct val="80000"/>
              <a:buNone/>
              <a:tabLst>
                <a:tab pos="0" algn="l"/>
                <a:tab pos="78581" algn="l"/>
                <a:tab pos="415529" algn="l"/>
                <a:tab pos="752475" algn="l"/>
                <a:tab pos="1089422" algn="l"/>
                <a:tab pos="1426369" algn="l"/>
                <a:tab pos="1763316" algn="l"/>
                <a:tab pos="2100263" algn="l"/>
                <a:tab pos="2437210" algn="l"/>
                <a:tab pos="2774156" algn="l"/>
                <a:tab pos="3111104" algn="l"/>
                <a:tab pos="3448050" algn="l"/>
                <a:tab pos="3784997" algn="l"/>
                <a:tab pos="4121944" algn="l"/>
                <a:tab pos="4458891" algn="l"/>
                <a:tab pos="4795838" algn="l"/>
                <a:tab pos="5132785" algn="l"/>
                <a:tab pos="5469731" algn="l"/>
                <a:tab pos="5806679" algn="l"/>
                <a:tab pos="6143625" algn="l"/>
                <a:tab pos="6480572" algn="l"/>
              </a:tabLst>
              <a:defRPr/>
            </a:pPr>
            <a:r>
              <a:rPr lang="pt-BR" altLang="pl-PL" sz="2400" i="1" dirty="0">
                <a:solidFill>
                  <a:srgbClr val="FF0000"/>
                </a:solidFill>
                <a:latin typeface="Arial" panose="020B0604020202020204" pitchFamily="34" charset="0"/>
              </a:rPr>
              <a:t>ius privatum</a:t>
            </a:r>
            <a:r>
              <a:rPr lang="pl-PL" altLang="pl-PL" sz="24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i="1" dirty="0">
                <a:latin typeface="Arial" panose="020B0604020202020204" pitchFamily="34" charset="0"/>
              </a:rPr>
              <a:t>- </a:t>
            </a:r>
            <a:r>
              <a:rPr lang="pt-BR" altLang="pl-PL" sz="2400" i="1" u="sng" dirty="0">
                <a:latin typeface="Arial" panose="020B0604020202020204" pitchFamily="34" charset="0"/>
              </a:rPr>
              <a:t>ius dispositivum</a:t>
            </a:r>
            <a:r>
              <a:rPr lang="pt-BR" altLang="pl-PL" sz="2400" u="sng" dirty="0">
                <a:latin typeface="Arial" panose="020B0604020202020204" pitchFamily="34" charset="0"/>
              </a:rPr>
              <a:t> </a:t>
            </a:r>
            <a:r>
              <a:rPr lang="pl-PL" altLang="pl-PL" sz="2400" u="sng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>
            <a:extLst>
              <a:ext uri="{FF2B5EF4-FFF2-40B4-BE49-F238E27FC236}">
                <a16:creationId xmlns:a16="http://schemas.microsoft.com/office/drawing/2014/main" id="{30BD4D37-C1F2-A104-14E6-9BCAECD514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20688"/>
          </a:xfrm>
        </p:spPr>
        <p:txBody>
          <a:bodyPr>
            <a:normAutofit/>
          </a:bodyPr>
          <a:lstStyle/>
          <a:p>
            <a:pPr eaLnBrk="1" hangingPunct="1">
              <a:buClrTx/>
              <a:tabLst>
                <a:tab pos="0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800" b="1" dirty="0">
                <a:solidFill>
                  <a:srgbClr val="FF0000"/>
                </a:solidFill>
                <a:latin typeface="Arial" panose="020B0604020202020204" pitchFamily="34" charset="0"/>
              </a:rPr>
              <a:t>Źródła prawa okresu pryncypatu – okres klasyczny</a:t>
            </a:r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C3D67EEB-0628-B51A-086C-EE948762A4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1760" y="762000"/>
            <a:ext cx="11577032" cy="4693444"/>
          </a:xfrm>
        </p:spPr>
        <p:txBody>
          <a:bodyPr>
            <a:noAutofit/>
          </a:bodyPr>
          <a:lstStyle/>
          <a:p>
            <a:pPr marL="0" indent="0" eaLnBrk="1" hangingPunct="1"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r>
              <a:rPr lang="pl-PL" altLang="pl-PL" sz="2400" dirty="0">
                <a:latin typeface="Arial" panose="020B0604020202020204" pitchFamily="34" charset="0"/>
              </a:rPr>
              <a:t>System źródeł prawa rzymskiego okresu pryncypatu przejął początkowo całość dawnego prawa z okresu republiki (</a:t>
            </a:r>
            <a:r>
              <a:rPr lang="pl-PL" altLang="pl-PL" sz="2400" i="1" dirty="0" err="1">
                <a:latin typeface="Arial" panose="020B0604020202020204" pitchFamily="34" charset="0"/>
              </a:rPr>
              <a:t>mos</a:t>
            </a:r>
            <a:r>
              <a:rPr lang="pl-PL" altLang="pl-PL" sz="2400" i="1" dirty="0">
                <a:latin typeface="Arial" panose="020B0604020202020204" pitchFamily="34" charset="0"/>
              </a:rPr>
              <a:t>/</a:t>
            </a:r>
            <a:r>
              <a:rPr lang="pl-PL" altLang="pl-PL" sz="2400" i="1" dirty="0" err="1">
                <a:latin typeface="Arial" panose="020B0604020202020204" pitchFamily="34" charset="0"/>
              </a:rPr>
              <a:t>leges</a:t>
            </a:r>
            <a:r>
              <a:rPr lang="pl-PL" altLang="pl-PL" sz="2400" i="1" dirty="0">
                <a:latin typeface="Arial" panose="020B0604020202020204" pitchFamily="34" charset="0"/>
              </a:rPr>
              <a:t>/</a:t>
            </a:r>
            <a:r>
              <a:rPr lang="pl-PL" altLang="pl-PL" sz="2400" i="1" dirty="0" err="1">
                <a:latin typeface="Arial" panose="020B0604020202020204" pitchFamily="34" charset="0"/>
              </a:rPr>
              <a:t>ius</a:t>
            </a:r>
            <a:r>
              <a:rPr lang="pl-PL" altLang="pl-PL" sz="2400" i="1" dirty="0">
                <a:latin typeface="Arial" panose="020B0604020202020204" pitchFamily="34" charset="0"/>
              </a:rPr>
              <a:t> honorarium/</a:t>
            </a:r>
            <a:r>
              <a:rPr lang="pl-PL" altLang="pl-PL" sz="2400" i="1" dirty="0" err="1">
                <a:latin typeface="Arial" panose="020B0604020202020204" pitchFamily="34" charset="0"/>
              </a:rPr>
              <a:t>iurisprudentia</a:t>
            </a:r>
            <a:r>
              <a:rPr lang="pl-PL" altLang="pl-PL" sz="2400" dirty="0">
                <a:latin typeface="Arial" panose="020B0604020202020204" pitchFamily="34" charset="0"/>
              </a:rPr>
              <a:t>), </a:t>
            </a:r>
          </a:p>
          <a:p>
            <a:pPr marL="0" indent="0" eaLnBrk="1" hangingPunct="1"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r>
              <a:rPr lang="pl-PL" altLang="pl-PL" sz="2400" dirty="0">
                <a:latin typeface="Arial" panose="020B0604020202020204" pitchFamily="34" charset="0"/>
              </a:rPr>
              <a:t>prawo nowe - dominacja prawa </a:t>
            </a:r>
            <a:r>
              <a:rPr lang="pl-PL" altLang="pl-PL" sz="2400" dirty="0" err="1">
                <a:latin typeface="Arial" panose="020B0604020202020204" pitchFamily="34" charset="0"/>
              </a:rPr>
              <a:t>jurysprudencyjnego</a:t>
            </a:r>
            <a:r>
              <a:rPr lang="pl-PL" altLang="pl-PL" sz="2400" dirty="0">
                <a:latin typeface="Arial" panose="020B0604020202020204" pitchFamily="34" charset="0"/>
              </a:rPr>
              <a:t>, ale  stopniowy wzrost roli prawa cesarskiego (konstytucje cesarskie </a:t>
            </a:r>
            <a:r>
              <a:rPr lang="pl-PL" altLang="pl-PL" sz="2400" dirty="0">
                <a:solidFill>
                  <a:srgbClr val="FF0000"/>
                </a:solidFill>
                <a:latin typeface="Arial" panose="020B0604020202020204" pitchFamily="34" charset="0"/>
              </a:rPr>
              <a:t>– główne typy</a:t>
            </a:r>
            <a:r>
              <a:rPr lang="pl-PL" altLang="pl-PL" sz="2400" dirty="0">
                <a:latin typeface="Arial" panose="020B0604020202020204" pitchFamily="34" charset="0"/>
              </a:rPr>
              <a:t>); przejściowa rola </a:t>
            </a:r>
            <a:r>
              <a:rPr lang="pl-PL" altLang="pl-PL" sz="2400" i="1" dirty="0" err="1">
                <a:latin typeface="Arial" panose="020B0604020202020204" pitchFamily="34" charset="0"/>
              </a:rPr>
              <a:t>senatusconsultum</a:t>
            </a:r>
            <a:r>
              <a:rPr lang="pl-PL" altLang="pl-PL" sz="2400" i="1" dirty="0">
                <a:latin typeface="Arial" panose="020B0604020202020204" pitchFamily="34" charset="0"/>
              </a:rPr>
              <a:t> </a:t>
            </a:r>
            <a:r>
              <a:rPr lang="pl-PL" altLang="pl-PL" sz="2400" dirty="0">
                <a:latin typeface="Arial" panose="020B0604020202020204" pitchFamily="34" charset="0"/>
              </a:rPr>
              <a:t>(zastąpione </a:t>
            </a:r>
            <a:r>
              <a:rPr lang="pl-PL" altLang="pl-PL" sz="2400" i="1" dirty="0" err="1">
                <a:latin typeface="Arial" panose="020B0604020202020204" pitchFamily="34" charset="0"/>
              </a:rPr>
              <a:t>oratio</a:t>
            </a:r>
            <a:r>
              <a:rPr lang="pl-PL" altLang="pl-PL" sz="2400" i="1" dirty="0">
                <a:latin typeface="Arial" panose="020B0604020202020204" pitchFamily="34" charset="0"/>
              </a:rPr>
              <a:t> </a:t>
            </a:r>
            <a:r>
              <a:rPr lang="pl-PL" altLang="pl-PL" sz="2400" i="1" dirty="0" err="1">
                <a:latin typeface="Arial" panose="020B0604020202020204" pitchFamily="34" charset="0"/>
              </a:rPr>
              <a:t>principis</a:t>
            </a:r>
            <a:r>
              <a:rPr lang="pl-PL" altLang="pl-PL" sz="2400" dirty="0">
                <a:latin typeface="Arial" panose="020B0604020202020204" pitchFamily="34" charset="0"/>
              </a:rPr>
              <a:t>).</a:t>
            </a:r>
            <a:endParaRPr lang="pl-PL" altLang="pl-PL" sz="24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ts val="450"/>
              </a:spcBef>
              <a:buClr>
                <a:srgbClr val="EBF25A"/>
              </a:buClr>
              <a:buSzPct val="80000"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endParaRPr lang="pl-PL" altLang="pl-PL" sz="24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r>
              <a:rPr lang="pl-PL" altLang="pl-PL" sz="2400" b="1" i="1" dirty="0" err="1">
                <a:latin typeface="Arial" panose="020B0604020202020204" pitchFamily="34" charset="0"/>
              </a:rPr>
              <a:t>Iurisprudentia</a:t>
            </a:r>
            <a:r>
              <a:rPr lang="pl-PL" altLang="pl-PL" sz="2400" b="1" dirty="0">
                <a:latin typeface="Arial" panose="020B0604020202020204" pitchFamily="34" charset="0"/>
              </a:rPr>
              <a:t> – długo podstawowe źródło rzymskiego prawa prywatnego</a:t>
            </a:r>
          </a:p>
          <a:p>
            <a:pPr marL="0" indent="0" eaLnBrk="1" hangingPunct="1"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r>
              <a:rPr lang="pl-PL" altLang="pl-PL" sz="2400" i="1" dirty="0" err="1">
                <a:effectLst/>
                <a:latin typeface="Arial" panose="020B0604020202020204" pitchFamily="34" charset="0"/>
              </a:rPr>
              <a:t>ius</a:t>
            </a:r>
            <a:r>
              <a:rPr lang="pl-PL" altLang="pl-PL" sz="2400" i="1" dirty="0">
                <a:effectLst/>
                <a:latin typeface="Arial" panose="020B0604020202020204" pitchFamily="34" charset="0"/>
              </a:rPr>
              <a:t> </a:t>
            </a:r>
            <a:r>
              <a:rPr lang="pl-PL" altLang="pl-PL" sz="2400" i="1" dirty="0" err="1">
                <a:effectLst/>
                <a:latin typeface="Arial" panose="020B0604020202020204" pitchFamily="34" charset="0"/>
              </a:rPr>
              <a:t>controversum</a:t>
            </a:r>
            <a:r>
              <a:rPr lang="pl-PL" altLang="pl-PL" sz="2400" i="1" dirty="0">
                <a:effectLst/>
                <a:latin typeface="Arial" panose="020B0604020202020204" pitchFamily="34" charset="0"/>
              </a:rPr>
              <a:t> </a:t>
            </a:r>
            <a:r>
              <a:rPr lang="pl-PL" altLang="pl-PL" sz="2400" dirty="0">
                <a:effectLst/>
                <a:latin typeface="Arial" panose="020B0604020202020204" pitchFamily="34" charset="0"/>
              </a:rPr>
              <a:t>(prawo sporne) –</a:t>
            </a:r>
            <a:r>
              <a:rPr lang="pl-PL" altLang="pl-PL" sz="240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dirty="0">
                <a:latin typeface="Arial" panose="020B0604020202020204" pitchFamily="34" charset="0"/>
              </a:rPr>
              <a:t>wypracowane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communis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opinio</a:t>
            </a:r>
          </a:p>
          <a:p>
            <a:pPr marL="0" indent="0" eaLnBrk="1" hangingPunct="1"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r>
              <a:rPr lang="pl-PL" altLang="pl-PL" sz="2400" dirty="0">
                <a:effectLst/>
                <a:latin typeface="Arial" panose="020B0604020202020204" pitchFamily="34" charset="0"/>
              </a:rPr>
              <a:t>(tzw. ‚</a:t>
            </a:r>
            <a:r>
              <a:rPr lang="pl-PL" altLang="pl-PL" sz="2400" dirty="0" err="1">
                <a:effectLst/>
                <a:latin typeface="Arial" panose="020B0604020202020204" pitchFamily="34" charset="0"/>
              </a:rPr>
              <a:t>soft</a:t>
            </a:r>
            <a:r>
              <a:rPr lang="pl-PL" altLang="pl-PL" sz="2400" dirty="0">
                <a:effectLst/>
                <a:latin typeface="Arial" panose="020B0604020202020204" pitchFamily="34" charset="0"/>
              </a:rPr>
              <a:t> law’ – </a:t>
            </a:r>
            <a:r>
              <a:rPr lang="pl-PL" altLang="pl-PL" sz="2400" u="sng" dirty="0">
                <a:effectLst/>
                <a:latin typeface="Arial" panose="020B0604020202020204" pitchFamily="34" charset="0"/>
              </a:rPr>
              <a:t>forma propozycji rozstrzygnięcia</a:t>
            </a:r>
            <a:r>
              <a:rPr lang="pl-PL" altLang="pl-PL" sz="2400" dirty="0">
                <a:effectLst/>
                <a:latin typeface="Arial" panose="020B0604020202020204" pitchFamily="34" charset="0"/>
              </a:rPr>
              <a:t> a nie autorytatywny nakaz)</a:t>
            </a:r>
          </a:p>
          <a:p>
            <a:pPr marL="0" indent="0" eaLnBrk="1" hangingPunct="1"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endParaRPr lang="pl-PL" altLang="pl-PL" sz="2400" b="1" dirty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r>
              <a:rPr lang="pl-PL" altLang="pl-PL" sz="2400" b="1" dirty="0">
                <a:latin typeface="Arial" panose="020B0604020202020204" pitchFamily="34" charset="0"/>
              </a:rPr>
              <a:t>Interpretacja prawnicza jako źródło prawa </a:t>
            </a:r>
            <a:r>
              <a:rPr lang="pl-PL" altLang="pl-PL" sz="2400" dirty="0">
                <a:latin typeface="Arial" panose="020B0604020202020204" pitchFamily="34" charset="0"/>
              </a:rPr>
              <a:t>(normy prawne interpretowane też z obyczajów społecznych) </a:t>
            </a:r>
          </a:p>
          <a:p>
            <a:pPr marL="0" indent="0" eaLnBrk="1" hangingPunct="1">
              <a:spcBef>
                <a:spcPts val="450"/>
              </a:spcBef>
              <a:buClr>
                <a:srgbClr val="EBF25A"/>
              </a:buClr>
              <a:buSzPct val="80000"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r>
              <a:rPr lang="pl-PL" altLang="pl-PL" sz="2400" dirty="0">
                <a:latin typeface="Arial" panose="020B0604020202020204" pitchFamily="34" charset="0"/>
              </a:rPr>
              <a:t>– August/</a:t>
            </a:r>
            <a:r>
              <a:rPr lang="pl-PL" altLang="pl-PL" sz="2400" dirty="0" err="1">
                <a:latin typeface="Arial" panose="020B0604020202020204" pitchFamily="34" charset="0"/>
              </a:rPr>
              <a:t>Tiberus</a:t>
            </a:r>
            <a:r>
              <a:rPr lang="pl-PL" altLang="pl-PL" sz="2400" dirty="0">
                <a:latin typeface="Arial" panose="020B0604020202020204" pitchFamily="34" charset="0"/>
              </a:rPr>
              <a:t>: </a:t>
            </a:r>
            <a:r>
              <a:rPr lang="pl-PL" altLang="pl-PL" sz="2400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</a:t>
            </a:r>
            <a:r>
              <a:rPr lang="pl-PL" altLang="pl-PL" sz="24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i="1" dirty="0" err="1">
                <a:solidFill>
                  <a:srgbClr val="FF0000"/>
                </a:solidFill>
                <a:latin typeface="Arial" panose="020B0604020202020204" pitchFamily="34" charset="0"/>
              </a:rPr>
              <a:t>respondendi</a:t>
            </a:r>
            <a:r>
              <a:rPr lang="pl-PL" altLang="pl-PL" sz="2400" i="1" dirty="0">
                <a:solidFill>
                  <a:srgbClr val="FF0000"/>
                </a:solidFill>
                <a:latin typeface="Arial" panose="020B0604020202020204" pitchFamily="34" charset="0"/>
              </a:rPr>
              <a:t> ex </a:t>
            </a:r>
            <a:r>
              <a:rPr lang="pl-PL" altLang="pl-PL" sz="2400" i="1" dirty="0" err="1">
                <a:solidFill>
                  <a:srgbClr val="FF0000"/>
                </a:solidFill>
                <a:latin typeface="Arial" panose="020B0604020202020204" pitchFamily="34" charset="0"/>
              </a:rPr>
              <a:t>auctoritate</a:t>
            </a:r>
            <a:r>
              <a:rPr lang="pl-PL" altLang="pl-PL" sz="24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i="1" dirty="0" err="1">
                <a:solidFill>
                  <a:srgbClr val="FF0000"/>
                </a:solidFill>
                <a:latin typeface="Arial" panose="020B0604020202020204" pitchFamily="34" charset="0"/>
              </a:rPr>
              <a:t>principis</a:t>
            </a:r>
            <a:r>
              <a:rPr lang="pl-PL" altLang="pl-PL" sz="2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dirty="0">
                <a:latin typeface="Arial" panose="020B0604020202020204" pitchFamily="34" charset="0"/>
              </a:rPr>
              <a:t>(</a:t>
            </a:r>
            <a:r>
              <a:rPr lang="pl-PL" altLang="pl-PL" sz="2400" i="1" dirty="0" err="1">
                <a:latin typeface="Arial" panose="020B0604020202020204" pitchFamily="34" charset="0"/>
              </a:rPr>
              <a:t>responsum</a:t>
            </a:r>
            <a:r>
              <a:rPr lang="pl-PL" altLang="pl-PL" sz="2400" i="1" dirty="0">
                <a:latin typeface="Arial" panose="020B0604020202020204" pitchFamily="34" charset="0"/>
              </a:rPr>
              <a:t> signatum</a:t>
            </a:r>
            <a:r>
              <a:rPr lang="pl-PL" altLang="pl-PL" sz="2400" dirty="0">
                <a:latin typeface="Arial" panose="020B0604020202020204" pitchFamily="34" charset="0"/>
              </a:rPr>
              <a:t>) – przyczyny</a:t>
            </a:r>
          </a:p>
          <a:p>
            <a:pPr marL="0" indent="0" eaLnBrk="1" hangingPunct="1"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r>
              <a:rPr lang="pl-PL" altLang="pl-PL" sz="2400" i="1" dirty="0" err="1">
                <a:latin typeface="Arial" panose="020B0604020202020204" pitchFamily="34" charset="0"/>
              </a:rPr>
              <a:t>sectae</a:t>
            </a:r>
            <a:r>
              <a:rPr lang="pl-PL" altLang="pl-PL" sz="2400" dirty="0">
                <a:latin typeface="Arial" panose="020B0604020202020204" pitchFamily="34" charset="0"/>
              </a:rPr>
              <a:t> – </a:t>
            </a:r>
            <a:r>
              <a:rPr lang="pl-PL" altLang="pl-PL" sz="2400" i="1" dirty="0" err="1">
                <a:latin typeface="Arial" panose="020B0604020202020204" pitchFamily="34" charset="0"/>
              </a:rPr>
              <a:t>Proculiani</a:t>
            </a:r>
            <a:r>
              <a:rPr lang="pl-PL" altLang="pl-PL" sz="2400" dirty="0">
                <a:latin typeface="Arial" panose="020B0604020202020204" pitchFamily="34" charset="0"/>
              </a:rPr>
              <a:t> i </a:t>
            </a:r>
            <a:r>
              <a:rPr lang="pl-PL" altLang="pl-PL" sz="2400" i="1" dirty="0" err="1">
                <a:latin typeface="Arial" panose="020B0604020202020204" pitchFamily="34" charset="0"/>
              </a:rPr>
              <a:t>Sabiniani</a:t>
            </a:r>
            <a:r>
              <a:rPr lang="pl-PL" altLang="pl-PL" sz="2400" i="1" dirty="0">
                <a:latin typeface="Arial" panose="020B0604020202020204" pitchFamily="34" charset="0"/>
              </a:rPr>
              <a:t> </a:t>
            </a:r>
            <a:endParaRPr lang="pl-PL" altLang="pl-PL" sz="2400" dirty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r>
              <a:rPr lang="pl-PL" altLang="pl-PL" sz="2400" b="1" dirty="0">
                <a:latin typeface="Arial" panose="020B0604020202020204" pitchFamily="34" charset="0"/>
              </a:rPr>
              <a:t>stopniowa biurokratyzacja jurysprudencji</a:t>
            </a:r>
            <a:r>
              <a:rPr lang="pl-PL" altLang="pl-PL" sz="2400" dirty="0">
                <a:latin typeface="Arial" panose="020B0604020202020204" pitchFamily="34" charset="0"/>
              </a:rPr>
              <a:t> (</a:t>
            </a:r>
            <a:r>
              <a:rPr lang="pl-PL" altLang="pl-PL" sz="2400" i="1" dirty="0" err="1">
                <a:solidFill>
                  <a:srgbClr val="FF0000"/>
                </a:solidFill>
                <a:latin typeface="Arial" panose="020B0604020202020204" pitchFamily="34" charset="0"/>
              </a:rPr>
              <a:t>responsum</a:t>
            </a:r>
            <a:r>
              <a:rPr lang="pl-PL" altLang="pl-PL" sz="2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dirty="0">
                <a:latin typeface="Arial" panose="020B0604020202020204" pitchFamily="34" charset="0"/>
              </a:rPr>
              <a:t>a</a:t>
            </a:r>
            <a:r>
              <a:rPr lang="pl-PL" altLang="pl-PL" sz="2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i="1" dirty="0" err="1">
                <a:solidFill>
                  <a:srgbClr val="FF0000"/>
                </a:solidFill>
                <a:latin typeface="Arial" panose="020B0604020202020204" pitchFamily="34" charset="0"/>
              </a:rPr>
              <a:t>rescriptum</a:t>
            </a:r>
            <a:r>
              <a:rPr lang="pl-PL" altLang="pl-PL" sz="2400" dirty="0">
                <a:latin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>
            <a:extLst>
              <a:ext uri="{FF2B5EF4-FFF2-40B4-BE49-F238E27FC236}">
                <a16:creationId xmlns:a16="http://schemas.microsoft.com/office/drawing/2014/main" id="{BA9E15CE-4A62-A77F-DE6A-410B2F9A6E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1"/>
            <a:ext cx="9144000" cy="764704"/>
          </a:xfrm>
        </p:spPr>
        <p:txBody>
          <a:bodyPr>
            <a:normAutofit/>
          </a:bodyPr>
          <a:lstStyle/>
          <a:p>
            <a:pPr eaLnBrk="1" hangingPunct="1">
              <a:buClrTx/>
              <a:tabLst>
                <a:tab pos="0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800" i="1" dirty="0" err="1">
                <a:solidFill>
                  <a:srgbClr val="FF0000"/>
                </a:solidFill>
                <a:latin typeface="Arial" panose="020B0604020202020204" pitchFamily="34" charset="0"/>
              </a:rPr>
              <a:t>Iurisprudentia</a:t>
            </a:r>
            <a:r>
              <a:rPr lang="pl-PL" altLang="pl-PL" sz="2800" dirty="0">
                <a:solidFill>
                  <a:srgbClr val="FF0000"/>
                </a:solidFill>
                <a:latin typeface="Arial" panose="020B0604020202020204" pitchFamily="34" charset="0"/>
              </a:rPr>
              <a:t> – cechy charakterystyczne i osiągniecia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5D0C870B-9754-F0A2-6E9E-F30750D429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4068" y="879895"/>
            <a:ext cx="11671540" cy="5978104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>
                <a:srgbClr val="EBF25A"/>
              </a:buClr>
              <a:buSzPct val="80000"/>
              <a:buNone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r>
              <a:rPr lang="pl-PL" altLang="pl-PL" b="1" dirty="0">
                <a:latin typeface="Arial" panose="020B0604020202020204" pitchFamily="34" charset="0"/>
              </a:rPr>
              <a:t>Niechęć do systematyki i definiowania </a:t>
            </a:r>
            <a:r>
              <a:rPr lang="pl-PL" altLang="pl-PL" dirty="0">
                <a:latin typeface="Arial" panose="020B0604020202020204" pitchFamily="34" charset="0"/>
              </a:rPr>
              <a:t>- metoda kazuistyczna (zwłaszcza </a:t>
            </a:r>
            <a:r>
              <a:rPr lang="pl-PL" altLang="pl-PL" dirty="0" err="1">
                <a:latin typeface="Arial" panose="020B0604020202020204" pitchFamily="34" charset="0"/>
              </a:rPr>
              <a:t>sabinianie</a:t>
            </a:r>
            <a:r>
              <a:rPr lang="pl-PL" altLang="pl-PL" dirty="0">
                <a:latin typeface="Arial" panose="020B0604020202020204" pitchFamily="34" charset="0"/>
              </a:rPr>
              <a:t>)</a:t>
            </a:r>
          </a:p>
          <a:p>
            <a:pPr marL="254794" indent="-254794" eaLnBrk="1" hangingPunct="1">
              <a:lnSpc>
                <a:spcPct val="80000"/>
              </a:lnSpc>
              <a:spcBef>
                <a:spcPts val="375"/>
              </a:spcBef>
              <a:buClr>
                <a:srgbClr val="EBF25A"/>
              </a:buClr>
              <a:buSzPct val="80000"/>
              <a:buFont typeface="Wingdings" panose="05000000000000000000" pitchFamily="2" charset="2"/>
              <a:buChar char=""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endParaRPr lang="pl-PL" altLang="pl-PL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>
                <a:srgbClr val="EBF25A"/>
              </a:buClr>
              <a:buSzPct val="80000"/>
              <a:buNone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r>
              <a:rPr lang="pl-PL" altLang="pl-PL" b="1" dirty="0">
                <a:latin typeface="Arial" panose="020B0604020202020204" pitchFamily="34" charset="0"/>
              </a:rPr>
              <a:t>Wypracowanie w sporach </a:t>
            </a:r>
            <a:r>
              <a:rPr lang="pl-PL" altLang="pl-PL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communis</a:t>
            </a:r>
            <a:r>
              <a:rPr lang="pl-PL" altLang="pl-PL" b="1" i="1" dirty="0">
                <a:solidFill>
                  <a:srgbClr val="FF0000"/>
                </a:solidFill>
                <a:latin typeface="Arial" panose="020B0604020202020204" pitchFamily="34" charset="0"/>
              </a:rPr>
              <a:t> opinio</a:t>
            </a:r>
            <a:r>
              <a:rPr lang="pl-PL" altLang="pl-PL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b="1" dirty="0">
                <a:latin typeface="Arial" panose="020B0604020202020204" pitchFamily="34" charset="0"/>
              </a:rPr>
              <a:t>oraz </a:t>
            </a:r>
            <a:r>
              <a:rPr lang="pl-PL" altLang="pl-PL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regulae</a:t>
            </a:r>
            <a:r>
              <a:rPr lang="pl-PL" altLang="pl-PL" b="1" i="1" dirty="0">
                <a:solidFill>
                  <a:srgbClr val="FF0000"/>
                </a:solidFill>
                <a:latin typeface="Arial" panose="020B0604020202020204" pitchFamily="34" charset="0"/>
              </a:rPr>
              <a:t> iuris </a:t>
            </a:r>
            <a:r>
              <a:rPr lang="pl-PL" altLang="pl-PL" b="1" u="sng" dirty="0">
                <a:solidFill>
                  <a:schemeClr val="bg1"/>
                </a:solidFill>
                <a:latin typeface="Arial" panose="020B0604020202020204" pitchFamily="34" charset="0"/>
              </a:rPr>
              <a:t>(</a:t>
            </a:r>
            <a:r>
              <a:rPr lang="pl-PL" altLang="pl-PL" u="sng" dirty="0">
                <a:solidFill>
                  <a:schemeClr val="bg1"/>
                </a:solidFill>
                <a:latin typeface="Arial" panose="020B0604020202020204" pitchFamily="34" charset="0"/>
              </a:rPr>
              <a:t>zebrane D. 50.17.)</a:t>
            </a:r>
          </a:p>
          <a:p>
            <a:pPr marL="254794" indent="-254794" eaLnBrk="1" hangingPunct="1">
              <a:lnSpc>
                <a:spcPct val="80000"/>
              </a:lnSpc>
              <a:spcBef>
                <a:spcPts val="375"/>
              </a:spcBef>
              <a:buClr>
                <a:srgbClr val="EBF25A"/>
              </a:buClr>
              <a:buSzPct val="80000"/>
              <a:buFont typeface="Wingdings" panose="05000000000000000000" pitchFamily="2" charset="2"/>
              <a:buChar char=""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endParaRPr lang="pl-PL" altLang="pl-PL" u="sng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buNone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r>
              <a:rPr lang="pl-PL" altLang="pl-PL" dirty="0">
                <a:latin typeface="Arial" panose="020B0604020202020204" pitchFamily="34" charset="0"/>
              </a:rPr>
              <a:t>D. 50.17.1: 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Paulus libro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sexto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decimo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ad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Plautium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.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Regula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est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,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quae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rem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quae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est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breviter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enarrat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. Non ex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regula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sumatur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,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sed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ex iure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quod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est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regula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fiat. Per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regulam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igitur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brevis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rerum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narratio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traditur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, et,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ut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ait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Sabinus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, quasi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causae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coniectio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est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,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quae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simul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cum in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aliquo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vitiata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est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, perdit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officium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suum</a:t>
            </a:r>
            <a:r>
              <a:rPr lang="pl-PL" altLang="pl-PL" dirty="0">
                <a:solidFill>
                  <a:srgbClr val="FF0000"/>
                </a:solidFill>
                <a:latin typeface="Arial" panose="020B0604020202020204" pitchFamily="34" charset="0"/>
              </a:rPr>
              <a:t>. </a:t>
            </a:r>
          </a:p>
          <a:p>
            <a:pPr marL="254794" indent="-254794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endParaRPr lang="pl-PL" altLang="pl-PL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buNone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r>
              <a:rPr lang="pl-PL" altLang="pl-PL" dirty="0">
                <a:latin typeface="Arial" panose="020B0604020202020204" pitchFamily="34" charset="0"/>
              </a:rPr>
              <a:t>„Paulus księga szesnasta ad </a:t>
            </a:r>
            <a:r>
              <a:rPr lang="pl-PL" altLang="pl-PL" dirty="0" err="1">
                <a:latin typeface="Arial" panose="020B0604020202020204" pitchFamily="34" charset="0"/>
              </a:rPr>
              <a:t>Plautium</a:t>
            </a:r>
            <a:r>
              <a:rPr lang="pl-PL" altLang="pl-PL" dirty="0">
                <a:latin typeface="Arial" panose="020B0604020202020204" pitchFamily="34" charset="0"/>
              </a:rPr>
              <a:t>. Regułą jest to, co krótko przedstawia istniejący stan rzeczy. Nie prawo wynika z reguły, ale reguły tworzy się z istniejącego prawa. Za pomocą reguły krótko przedstawiamy stan rzeczy i, jak powiada </a:t>
            </a:r>
            <a:r>
              <a:rPr lang="pl-PL" altLang="pl-PL" dirty="0" err="1">
                <a:latin typeface="Arial" panose="020B0604020202020204" pitchFamily="34" charset="0"/>
              </a:rPr>
              <a:t>Sabinus</a:t>
            </a:r>
            <a:r>
              <a:rPr lang="pl-PL" altLang="pl-PL" dirty="0">
                <a:latin typeface="Arial" panose="020B0604020202020204" pitchFamily="34" charset="0"/>
              </a:rPr>
              <a:t>, sprawa jest jakby wyjaśniona. Jeżeli tylko w jakiejkolwiek części [reguła] jest wadliwa, traci swoją użyteczność.”</a:t>
            </a:r>
          </a:p>
          <a:p>
            <a:pPr marL="254794" indent="-254794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endParaRPr lang="pl-PL" altLang="pl-PL" dirty="0">
              <a:latin typeface="Arial" panose="020B0604020202020204" pitchFamily="34" charset="0"/>
            </a:endParaRPr>
          </a:p>
          <a:p>
            <a:pPr marL="254794" indent="-254794" eaLnBrk="1" hangingPunct="1">
              <a:lnSpc>
                <a:spcPct val="80000"/>
              </a:lnSpc>
              <a:spcBef>
                <a:spcPts val="375"/>
              </a:spcBef>
              <a:buClr>
                <a:srgbClr val="EBF25A"/>
              </a:buClr>
              <a:buSzPct val="80000"/>
              <a:buFont typeface="Wingdings" panose="05000000000000000000" pitchFamily="2" charset="2"/>
              <a:buChar char=""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C7C02E-086E-BC4C-FD6B-F59AC8763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1" y="0"/>
            <a:ext cx="9143999" cy="692696"/>
          </a:xfrm>
        </p:spPr>
        <p:txBody>
          <a:bodyPr/>
          <a:lstStyle/>
          <a:p>
            <a:pPr eaLnBrk="1" hangingPunct="1">
              <a:defRPr/>
            </a:pPr>
            <a:r>
              <a:rPr lang="pl-PL" sz="2850" b="1" i="1" dirty="0" err="1">
                <a:solidFill>
                  <a:srgbClr val="FF0000"/>
                </a:solidFill>
              </a:rPr>
              <a:t>Iurisprudentia</a:t>
            </a:r>
            <a:r>
              <a:rPr lang="pl-PL" sz="2850" b="1" dirty="0">
                <a:solidFill>
                  <a:srgbClr val="FF0000"/>
                </a:solidFill>
              </a:rPr>
              <a:t> – cechy charakterystyczne i osiągniecia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46B6D0-BD62-F622-2A55-D618D4152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17586"/>
            <a:ext cx="12192000" cy="539625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pl-PL" sz="2000" dirty="0" err="1">
                <a:solidFill>
                  <a:schemeClr val="bg1"/>
                </a:solidFill>
                <a:latin typeface="Arial" panose="020B0604020202020204" pitchFamily="34" charset="0"/>
              </a:rPr>
              <a:t>Przyady</a:t>
            </a:r>
            <a:r>
              <a:rPr lang="pl-PL" sz="2000" dirty="0">
                <a:solidFill>
                  <a:schemeClr val="bg1"/>
                </a:solidFill>
                <a:latin typeface="Arial" panose="020B0604020202020204" pitchFamily="34" charset="0"/>
              </a:rPr>
              <a:t> reguł (ZADANIE DOMOWE – TŁUMACZENIE):</a:t>
            </a:r>
          </a:p>
          <a:p>
            <a:pPr marL="342900" indent="-342900" eaLnBrk="1" hangingPunct="1">
              <a:buFontTx/>
              <a:buChar char="-"/>
              <a:defRPr/>
            </a:pPr>
            <a:r>
              <a:rPr lang="pl-PL" sz="2000" i="1" dirty="0" err="1">
                <a:latin typeface="Arial" panose="020B0604020202020204" pitchFamily="34" charset="0"/>
              </a:rPr>
              <a:t>Nemo</a:t>
            </a:r>
            <a:r>
              <a:rPr lang="pl-PL" sz="2000" i="1" dirty="0">
                <a:latin typeface="Arial" panose="020B0604020202020204" pitchFamily="34" charset="0"/>
              </a:rPr>
              <a:t> pro parte </a:t>
            </a:r>
            <a:r>
              <a:rPr lang="pl-PL" sz="2000" i="1" dirty="0" err="1">
                <a:latin typeface="Arial" panose="020B0604020202020204" pitchFamily="34" charset="0"/>
              </a:rPr>
              <a:t>testatus</a:t>
            </a:r>
            <a:r>
              <a:rPr lang="pl-PL" sz="2000" i="1" dirty="0">
                <a:latin typeface="Arial" panose="020B0604020202020204" pitchFamily="34" charset="0"/>
              </a:rPr>
              <a:t>, pro parte </a:t>
            </a:r>
            <a:r>
              <a:rPr lang="pl-PL" sz="2000" i="1" dirty="0" err="1">
                <a:latin typeface="Arial" panose="020B0604020202020204" pitchFamily="34" charset="0"/>
              </a:rPr>
              <a:t>intestatus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</a:rPr>
              <a:t>decedere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</a:rPr>
              <a:t>potest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</a:p>
          <a:p>
            <a:pPr marL="342900" indent="-342900" eaLnBrk="1" hangingPunct="1">
              <a:buFontTx/>
              <a:buChar char="-"/>
              <a:defRPr/>
            </a:pPr>
            <a:r>
              <a:rPr lang="pl-PL" sz="2000" i="1" dirty="0" err="1">
                <a:latin typeface="Arial" panose="020B0604020202020204" pitchFamily="34" charset="0"/>
              </a:rPr>
              <a:t>Nemo</a:t>
            </a:r>
            <a:r>
              <a:rPr lang="pl-PL" sz="2000" i="1" dirty="0">
                <a:latin typeface="Arial" panose="020B0604020202020204" pitchFamily="34" charset="0"/>
              </a:rPr>
              <a:t> plus iuris ad </a:t>
            </a:r>
            <a:r>
              <a:rPr lang="pl-PL" sz="2000" i="1" dirty="0" err="1">
                <a:latin typeface="Arial" panose="020B0604020202020204" pitchFamily="34" charset="0"/>
              </a:rPr>
              <a:t>alium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</a:rPr>
              <a:t>transferre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</a:rPr>
              <a:t>potest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</a:rPr>
              <a:t>quam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</a:rPr>
              <a:t>ipse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</a:rPr>
              <a:t>habet</a:t>
            </a:r>
            <a:endParaRPr lang="pl-PL" sz="2000" i="1" dirty="0">
              <a:latin typeface="Arial" panose="020B0604020202020204" pitchFamily="34" charset="0"/>
            </a:endParaRPr>
          </a:p>
          <a:p>
            <a:pPr marL="342900" indent="-342900" eaLnBrk="1" hangingPunct="1">
              <a:buFontTx/>
              <a:buChar char="-"/>
              <a:defRPr/>
            </a:pPr>
            <a:r>
              <a:rPr lang="pl-PL" sz="2000" i="1" dirty="0" err="1">
                <a:latin typeface="Arial" panose="020B0604020202020204" pitchFamily="34" charset="0"/>
              </a:rPr>
              <a:t>Superficies</a:t>
            </a:r>
            <a:r>
              <a:rPr lang="pl-PL" sz="2000" i="1" dirty="0">
                <a:latin typeface="Arial" panose="020B0604020202020204" pitchFamily="34" charset="0"/>
              </a:rPr>
              <a:t> solo </a:t>
            </a:r>
            <a:r>
              <a:rPr lang="pl-PL" sz="2000" i="1" dirty="0" err="1">
                <a:latin typeface="Arial" panose="020B0604020202020204" pitchFamily="34" charset="0"/>
              </a:rPr>
              <a:t>cedit</a:t>
            </a:r>
            <a:endParaRPr lang="pl-PL" sz="2000" i="1" dirty="0">
              <a:latin typeface="Arial" panose="020B0604020202020204" pitchFamily="34" charset="0"/>
            </a:endParaRPr>
          </a:p>
          <a:p>
            <a:pPr marL="342900" indent="-342900" eaLnBrk="1" hangingPunct="1">
              <a:buFontTx/>
              <a:buChar char="-"/>
              <a:defRPr/>
            </a:pPr>
            <a:r>
              <a:rPr lang="pl-PL" sz="2000" i="1" dirty="0" err="1">
                <a:latin typeface="Arial" panose="020B0604020202020204" pitchFamily="34" charset="0"/>
              </a:rPr>
              <a:t>Nemo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</a:rPr>
              <a:t>sibi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</a:rPr>
              <a:t>ipse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</a:rPr>
              <a:t>causam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</a:rPr>
              <a:t>possesionis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</a:rPr>
              <a:t>mutare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</a:rPr>
              <a:t>potest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</a:p>
          <a:p>
            <a:pPr marL="0" indent="0" eaLnBrk="1" hangingPunct="1">
              <a:buNone/>
              <a:defRPr/>
            </a:pPr>
            <a:endParaRPr lang="pl-PL" sz="20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</a:rPr>
              <a:t>Jurysprudencja nie dysponowała właściwie żadną teorią argumentacji prawniczej ale wykształciła wiele typowych schematów argumentacyjnych, takich jak analogia (</a:t>
            </a:r>
            <a:r>
              <a:rPr lang="pl-PL" sz="2000" i="1" dirty="0">
                <a:latin typeface="Arial" panose="020B0604020202020204" pitchFamily="34" charset="0"/>
              </a:rPr>
              <a:t>per analogiam</a:t>
            </a:r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</a:rPr>
              <a:t>), wniosek z przeciwieństwa (</a:t>
            </a:r>
            <a:r>
              <a:rPr lang="pl-PL" sz="2000" i="1" dirty="0">
                <a:latin typeface="Arial" panose="020B0604020202020204" pitchFamily="34" charset="0"/>
              </a:rPr>
              <a:t>a contrario</a:t>
            </a:r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</a:rPr>
              <a:t>) czy </a:t>
            </a:r>
            <a:r>
              <a:rPr lang="pl-PL" sz="2000" i="1" dirty="0" err="1">
                <a:latin typeface="Arial" panose="020B0604020202020204" pitchFamily="34" charset="0"/>
              </a:rPr>
              <a:t>reductio</a:t>
            </a:r>
            <a:r>
              <a:rPr lang="pl-PL" sz="2000" i="1" dirty="0">
                <a:latin typeface="Arial" panose="020B0604020202020204" pitchFamily="34" charset="0"/>
              </a:rPr>
              <a:t> ad absurdum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</a:rPr>
              <a:t>. </a:t>
            </a:r>
          </a:p>
          <a:p>
            <a:pPr eaLnBrk="1" hangingPunct="1">
              <a:defRPr/>
            </a:pPr>
            <a:endParaRPr lang="pl-PL" sz="2000" i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</a:rPr>
              <a:t>Sporne wpływy greckiej filozofii </a:t>
            </a:r>
            <a:r>
              <a:rPr lang="pl-PL" sz="2000" dirty="0">
                <a:latin typeface="Arial" panose="020B0604020202020204" pitchFamily="34" charset="0"/>
              </a:rPr>
              <a:t>– głównie nurt stoicki</a:t>
            </a:r>
          </a:p>
          <a:p>
            <a:pPr marL="0" indent="0" eaLnBrk="1" hangingPunct="1">
              <a:buNone/>
              <a:defRPr/>
            </a:pPr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</a:rPr>
              <a:t>Gatunki literatury prawniczej </a:t>
            </a:r>
            <a:r>
              <a:rPr lang="pl-PL" sz="2000" dirty="0">
                <a:latin typeface="Arial" panose="020B0604020202020204" pitchFamily="34" charset="0"/>
              </a:rPr>
              <a:t>(„literatura problemowa”; komentarze, dydaktyka)</a:t>
            </a:r>
          </a:p>
          <a:p>
            <a:pPr marL="0" indent="0" eaLnBrk="1" hangingPunct="1">
              <a:buNone/>
              <a:defRPr/>
            </a:pPr>
            <a:r>
              <a:rPr lang="pl-PL" sz="2000" dirty="0" err="1">
                <a:latin typeface="Arial" panose="020B0604020202020204" pitchFamily="34" charset="0"/>
              </a:rPr>
              <a:t>Autodefinicja</a:t>
            </a:r>
            <a:r>
              <a:rPr lang="pl-PL" sz="2000" dirty="0">
                <a:latin typeface="Arial" panose="020B0604020202020204" pitchFamily="34" charset="0"/>
              </a:rPr>
              <a:t>: D. 1.1.10.2. </a:t>
            </a:r>
            <a:r>
              <a:rPr lang="pl-PL" sz="2000" i="1" dirty="0" err="1">
                <a:latin typeface="Arial" panose="020B0604020202020204" pitchFamily="34" charset="0"/>
              </a:rPr>
              <a:t>Ulpianus</a:t>
            </a:r>
            <a:r>
              <a:rPr lang="pl-PL" sz="2000" i="1" dirty="0">
                <a:latin typeface="Arial" panose="020B0604020202020204" pitchFamily="34" charset="0"/>
              </a:rPr>
              <a:t> libro secundo </a:t>
            </a:r>
            <a:r>
              <a:rPr lang="pl-PL" sz="2000" i="1" dirty="0" err="1">
                <a:latin typeface="Arial" panose="020B0604020202020204" pitchFamily="34" charset="0"/>
              </a:rPr>
              <a:t>regularum</a:t>
            </a:r>
            <a:r>
              <a:rPr lang="pl-PL" sz="2000" i="1" dirty="0">
                <a:latin typeface="Arial" panose="020B0604020202020204" pitchFamily="34" charset="0"/>
              </a:rPr>
              <a:t>. Iuris </a:t>
            </a:r>
            <a:r>
              <a:rPr lang="pl-PL" sz="2000" i="1" dirty="0" err="1">
                <a:latin typeface="Arial" panose="020B0604020202020204" pitchFamily="34" charset="0"/>
              </a:rPr>
              <a:t>prudentia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</a:rPr>
              <a:t>est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</a:rPr>
              <a:t>divinarum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</a:rPr>
              <a:t>atque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</a:rPr>
              <a:t>humanarum</a:t>
            </a:r>
            <a:r>
              <a:rPr lang="pl-PL" sz="2000" i="1" dirty="0">
                <a:latin typeface="Arial" panose="020B0604020202020204" pitchFamily="34" charset="0"/>
              </a:rPr>
              <a:t> rerum </a:t>
            </a:r>
            <a:r>
              <a:rPr lang="pl-PL" sz="2000" i="1" dirty="0" err="1">
                <a:latin typeface="Arial" panose="020B0604020202020204" pitchFamily="34" charset="0"/>
              </a:rPr>
              <a:t>notitia</a:t>
            </a:r>
            <a:r>
              <a:rPr lang="pl-PL" sz="2000" i="1" dirty="0">
                <a:latin typeface="Arial" panose="020B0604020202020204" pitchFamily="34" charset="0"/>
              </a:rPr>
              <a:t>, </a:t>
            </a:r>
            <a:r>
              <a:rPr lang="pl-PL" sz="2000" i="1" dirty="0" err="1">
                <a:latin typeface="Arial" panose="020B0604020202020204" pitchFamily="34" charset="0"/>
              </a:rPr>
              <a:t>iusti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</a:rPr>
              <a:t>atque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</a:rPr>
              <a:t>iniusti</a:t>
            </a:r>
            <a:r>
              <a:rPr lang="pl-PL" sz="2000" i="1" dirty="0">
                <a:latin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</a:rPr>
              <a:t>scientia</a:t>
            </a:r>
            <a:r>
              <a:rPr lang="pl-PL" sz="2000" dirty="0">
                <a:latin typeface="Arial" panose="020B0604020202020204" pitchFamily="34" charset="0"/>
              </a:rPr>
              <a:t>. „Biegłość w prawie to znajomość rzeczy boskich i ludzkich oraz wiedza o tym, co sprawiedliwe i niesprawiedliwe.” </a:t>
            </a:r>
          </a:p>
          <a:p>
            <a:pPr marL="0" indent="0" eaLnBrk="1" hangingPunct="1">
              <a:buNone/>
              <a:defRPr/>
            </a:pPr>
            <a:endParaRPr lang="pl-PL" sz="2000" dirty="0">
              <a:latin typeface="Arial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pl-PL" sz="20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Iurisprudentia</a:t>
            </a:r>
            <a:r>
              <a:rPr lang="pl-PL" sz="20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sz="2000" b="1" dirty="0">
                <a:latin typeface="Arial" panose="020B0604020202020204" pitchFamily="34" charset="0"/>
              </a:rPr>
              <a:t>jako</a:t>
            </a:r>
            <a:r>
              <a:rPr lang="pl-PL" sz="20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sz="2000" b="1" i="1" dirty="0">
                <a:solidFill>
                  <a:srgbClr val="FF0000"/>
                </a:solidFill>
                <a:latin typeface="Arial" panose="020B0604020202020204" pitchFamily="34" charset="0"/>
              </a:rPr>
              <a:t>ars</a:t>
            </a:r>
            <a:r>
              <a:rPr lang="pl-PL" sz="2000" b="1" dirty="0">
                <a:solidFill>
                  <a:srgbClr val="FF0000"/>
                </a:solidFill>
                <a:latin typeface="Arial" panose="020B0604020202020204" pitchFamily="34" charset="0"/>
              </a:rPr>
              <a:t> - dwie antyczne koncepcje </a:t>
            </a:r>
            <a:r>
              <a:rPr lang="pl-PL" sz="2000" b="1" i="1" dirty="0">
                <a:latin typeface="Arial" panose="020B0604020202020204" pitchFamily="34" charset="0"/>
              </a:rPr>
              <a:t>ars</a:t>
            </a:r>
            <a:r>
              <a:rPr lang="pl-PL" sz="2000" b="1" dirty="0">
                <a:latin typeface="Arial" panose="020B0604020202020204" pitchFamily="34" charset="0"/>
              </a:rPr>
              <a:t> </a:t>
            </a:r>
            <a:endParaRPr lang="pl-PL" sz="2000" dirty="0">
              <a:latin typeface="Arial" panose="020B0604020202020204" pitchFamily="34" charset="0"/>
            </a:endParaRPr>
          </a:p>
          <a:p>
            <a:pPr eaLnBrk="1" hangingPunct="1">
              <a:defRPr/>
            </a:pPr>
            <a:endParaRPr lang="pl-PL" sz="20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defRPr/>
            </a:pPr>
            <a:endParaRPr lang="pl-PL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>
            <a:extLst>
              <a:ext uri="{FF2B5EF4-FFF2-40B4-BE49-F238E27FC236}">
                <a16:creationId xmlns:a16="http://schemas.microsoft.com/office/drawing/2014/main" id="{902543E0-A6DE-5240-5329-2BB6BCF12B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1"/>
            <a:ext cx="9144000" cy="692697"/>
          </a:xfrm>
        </p:spPr>
        <p:txBody>
          <a:bodyPr>
            <a:normAutofit/>
          </a:bodyPr>
          <a:lstStyle/>
          <a:p>
            <a:pPr eaLnBrk="1" hangingPunct="1">
              <a:buClrTx/>
              <a:tabLst>
                <a:tab pos="0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800" dirty="0">
                <a:solidFill>
                  <a:srgbClr val="FF0000"/>
                </a:solidFill>
                <a:latin typeface="Arial" panose="020B0604020202020204" pitchFamily="34" charset="0"/>
              </a:rPr>
              <a:t>Źródła prawa okresu dominatu – okres poklasyczny</a:t>
            </a: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BB25FB14-8065-8291-F3A2-0B11EE26C9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692697"/>
            <a:ext cx="12191999" cy="6165301"/>
          </a:xfrm>
        </p:spPr>
        <p:txBody>
          <a:bodyPr>
            <a:normAutofit/>
          </a:bodyPr>
          <a:lstStyle/>
          <a:p>
            <a:pPr indent="-254794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300" i="1" dirty="0" err="1">
                <a:solidFill>
                  <a:srgbClr val="FF0000"/>
                </a:solidFill>
                <a:latin typeface="Arial" panose="020B0604020202020204" pitchFamily="34" charset="0"/>
              </a:rPr>
              <a:t>Mos</a:t>
            </a:r>
            <a:r>
              <a:rPr lang="pl-PL" altLang="pl-PL" sz="23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300" i="1" dirty="0" err="1">
                <a:solidFill>
                  <a:srgbClr val="FF0000"/>
                </a:solidFill>
                <a:latin typeface="Arial" panose="020B0604020202020204" pitchFamily="34" charset="0"/>
              </a:rPr>
              <a:t>maiorum</a:t>
            </a:r>
            <a:endParaRPr lang="pl-PL" altLang="pl-PL" sz="2300" i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indent="-254794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300" dirty="0">
                <a:solidFill>
                  <a:srgbClr val="FF0000"/>
                </a:solidFill>
                <a:latin typeface="Arial" panose="020B0604020202020204" pitchFamily="34" charset="0"/>
              </a:rPr>
              <a:t>Biurokratyzacja jurysprudencji </a:t>
            </a:r>
            <a:r>
              <a:rPr lang="pl-PL" altLang="pl-PL" sz="2300" dirty="0">
                <a:latin typeface="Arial" panose="020B0604020202020204" pitchFamily="34" charset="0"/>
              </a:rPr>
              <a:t>– zanik samodzielności – całkowite wyparcie </a:t>
            </a:r>
            <a:r>
              <a:rPr lang="pl-PL" altLang="pl-PL" sz="2300" i="1" dirty="0" err="1">
                <a:latin typeface="Arial" panose="020B0604020202020204" pitchFamily="34" charset="0"/>
              </a:rPr>
              <a:t>responsum</a:t>
            </a:r>
            <a:r>
              <a:rPr lang="pl-PL" altLang="pl-PL" sz="2300" i="1" dirty="0">
                <a:latin typeface="Arial" panose="020B0604020202020204" pitchFamily="34" charset="0"/>
              </a:rPr>
              <a:t> </a:t>
            </a:r>
            <a:r>
              <a:rPr lang="pl-PL" altLang="pl-PL" sz="2300" dirty="0">
                <a:latin typeface="Arial" panose="020B0604020202020204" pitchFamily="34" charset="0"/>
              </a:rPr>
              <a:t>przez </a:t>
            </a:r>
            <a:r>
              <a:rPr lang="pl-PL" altLang="pl-PL" sz="2300" i="1" dirty="0" err="1">
                <a:latin typeface="Arial" panose="020B0604020202020204" pitchFamily="34" charset="0"/>
              </a:rPr>
              <a:t>rescriptio</a:t>
            </a:r>
            <a:r>
              <a:rPr lang="pl-PL" altLang="pl-PL" sz="2300" i="1" dirty="0">
                <a:latin typeface="Arial" panose="020B0604020202020204" pitchFamily="34" charset="0"/>
              </a:rPr>
              <a:t> </a:t>
            </a:r>
            <a:r>
              <a:rPr lang="pl-PL" altLang="pl-PL" sz="2300" i="1" dirty="0" err="1">
                <a:latin typeface="Arial" panose="020B0604020202020204" pitchFamily="34" charset="0"/>
              </a:rPr>
              <a:t>principis</a:t>
            </a:r>
            <a:r>
              <a:rPr lang="pl-PL" altLang="pl-PL" sz="2300" dirty="0">
                <a:latin typeface="Arial" panose="020B0604020202020204" pitchFamily="34" charset="0"/>
              </a:rPr>
              <a:t>; </a:t>
            </a:r>
            <a:r>
              <a:rPr lang="pl-PL" altLang="pl-PL" sz="2300" i="1" dirty="0">
                <a:latin typeface="Arial" panose="020B0604020202020204" pitchFamily="34" charset="0"/>
              </a:rPr>
              <a:t> </a:t>
            </a:r>
            <a:r>
              <a:rPr lang="pl-PL" altLang="pl-PL" sz="2300" dirty="0">
                <a:latin typeface="Arial" panose="020B0604020202020204" pitchFamily="34" charset="0"/>
              </a:rPr>
              <a:t>II w./III w. podsumowanie dorobku – ULPIAN, PAULUS, PAPINIAN</a:t>
            </a:r>
          </a:p>
          <a:p>
            <a:pPr indent="-254794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300" dirty="0">
                <a:latin typeface="Arial" panose="020B0604020202020204" pitchFamily="34" charset="0"/>
              </a:rPr>
              <a:t>Zakazy interpretacji prawniczej </a:t>
            </a:r>
          </a:p>
          <a:p>
            <a:pPr indent="-254794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endParaRPr lang="pl-PL" altLang="pl-PL" sz="2300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buNone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300" b="1" dirty="0">
                <a:solidFill>
                  <a:srgbClr val="FF0000"/>
                </a:solidFill>
                <a:latin typeface="Arial" panose="020B0604020202020204" pitchFamily="34" charset="0"/>
              </a:rPr>
              <a:t>„kodyfikacja” dorobku jurysprudencji – </a:t>
            </a:r>
            <a:r>
              <a:rPr lang="pl-PL" altLang="pl-PL" sz="23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</a:t>
            </a:r>
            <a:r>
              <a:rPr lang="pl-PL" altLang="pl-PL" sz="23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3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vetus</a:t>
            </a:r>
            <a:r>
              <a:rPr lang="pl-PL" altLang="pl-PL" sz="23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300" i="1" dirty="0">
                <a:latin typeface="Arial" panose="020B0604020202020204" pitchFamily="34" charset="0"/>
              </a:rPr>
              <a:t>– </a:t>
            </a:r>
            <a:r>
              <a:rPr lang="pl-PL" altLang="pl-PL" sz="2300" dirty="0">
                <a:latin typeface="Arial" panose="020B0604020202020204" pitchFamily="34" charset="0"/>
              </a:rPr>
              <a:t>próby porządkowania (przyczyny) – 321 r., 322 r., 426 r. – tzw. Ustawa raweńska („mini-kodeks” – Galia Placyda)</a:t>
            </a:r>
          </a:p>
          <a:p>
            <a:pPr indent="-254794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300" b="1" dirty="0">
                <a:latin typeface="Arial" panose="020B0604020202020204" pitchFamily="34" charset="0"/>
              </a:rPr>
              <a:t>‚wulgaryzacja’ prawa</a:t>
            </a:r>
            <a:r>
              <a:rPr lang="pl-PL" altLang="pl-PL" sz="2300" dirty="0">
                <a:latin typeface="Arial" panose="020B0604020202020204" pitchFamily="34" charset="0"/>
              </a:rPr>
              <a:t> (Zachód) – nauka prawa na Zachodzie (Rzym, szkoły lokalne) – </a:t>
            </a:r>
            <a:r>
              <a:rPr lang="pl-PL" altLang="pl-PL" sz="2300" dirty="0">
                <a:solidFill>
                  <a:srgbClr val="FF0000"/>
                </a:solidFill>
                <a:latin typeface="Arial" panose="020B0604020202020204" pitchFamily="34" charset="0"/>
              </a:rPr>
              <a:t>regres?</a:t>
            </a:r>
          </a:p>
          <a:p>
            <a:pPr indent="-254794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300" dirty="0">
                <a:latin typeface="Arial" panose="020B0604020202020204" pitchFamily="34" charset="0"/>
              </a:rPr>
              <a:t>„</a:t>
            </a:r>
            <a:r>
              <a:rPr lang="pl-PL" altLang="pl-PL" sz="2300" b="1" dirty="0">
                <a:latin typeface="Arial" panose="020B0604020202020204" pitchFamily="34" charset="0"/>
              </a:rPr>
              <a:t>Wschodni klasycyzm” </a:t>
            </a:r>
            <a:r>
              <a:rPr lang="pl-PL" altLang="pl-PL" sz="2300" dirty="0">
                <a:latin typeface="Arial" panose="020B0604020202020204" pitchFamily="34" charset="0"/>
              </a:rPr>
              <a:t>- nauka prawa – wschodnie szkoły prawa (Bejrut, Konstantynopol) </a:t>
            </a:r>
          </a:p>
          <a:p>
            <a:pPr indent="-254794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endParaRPr lang="pl-PL" altLang="pl-PL" sz="2300" b="1" i="1" dirty="0">
              <a:latin typeface="Arial" panose="020B0604020202020204" pitchFamily="34" charset="0"/>
            </a:endParaRPr>
          </a:p>
          <a:p>
            <a:pPr indent="-254794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endParaRPr lang="pl-PL" altLang="pl-PL" sz="2300" b="1" i="1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buNone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3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Constitutiones</a:t>
            </a:r>
            <a:r>
              <a:rPr lang="pl-PL" altLang="pl-PL" sz="2300" b="1" dirty="0">
                <a:solidFill>
                  <a:srgbClr val="FF0000"/>
                </a:solidFill>
                <a:latin typeface="Arial" panose="020B0604020202020204" pitchFamily="34" charset="0"/>
              </a:rPr>
              <a:t> – jedynym źródłem prawa – </a:t>
            </a:r>
            <a:r>
              <a:rPr lang="pl-PL" altLang="pl-PL" sz="23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</a:t>
            </a:r>
            <a:r>
              <a:rPr lang="pl-PL" altLang="pl-PL" sz="2300" b="1" i="1" dirty="0">
                <a:solidFill>
                  <a:srgbClr val="FF0000"/>
                </a:solidFill>
                <a:latin typeface="Arial" panose="020B0604020202020204" pitchFamily="34" charset="0"/>
              </a:rPr>
              <a:t> novum/</a:t>
            </a:r>
            <a:r>
              <a:rPr lang="pl-PL" altLang="pl-PL" sz="23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leges</a:t>
            </a:r>
            <a:r>
              <a:rPr lang="pl-PL" altLang="pl-PL" sz="23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300" dirty="0">
                <a:solidFill>
                  <a:srgbClr val="FF0000"/>
                </a:solidFill>
                <a:latin typeface="Arial" panose="020B0604020202020204" pitchFamily="34" charset="0"/>
              </a:rPr>
              <a:t>(głównie publiczne?)</a:t>
            </a:r>
          </a:p>
          <a:p>
            <a:pPr indent="-254794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300" i="1" dirty="0">
                <a:latin typeface="Arial" panose="020B0604020202020204" pitchFamily="34" charset="0"/>
              </a:rPr>
              <a:t>„</a:t>
            </a:r>
            <a:r>
              <a:rPr lang="pl-PL" altLang="pl-PL" sz="2300" dirty="0">
                <a:latin typeface="Arial" panose="020B0604020202020204" pitchFamily="34" charset="0"/>
              </a:rPr>
              <a:t>kodyfikacja” </a:t>
            </a:r>
            <a:r>
              <a:rPr lang="pl-PL" altLang="pl-PL" sz="2300" i="1" dirty="0" err="1">
                <a:latin typeface="Arial" panose="020B0604020202020204" pitchFamily="34" charset="0"/>
              </a:rPr>
              <a:t>leges</a:t>
            </a:r>
            <a:r>
              <a:rPr lang="pl-PL" altLang="pl-PL" sz="2300" dirty="0">
                <a:latin typeface="Arial" panose="020B0604020202020204" pitchFamily="34" charset="0"/>
              </a:rPr>
              <a:t> III/IV w. – </a:t>
            </a:r>
            <a:r>
              <a:rPr lang="pl-PL" altLang="pl-PL" sz="2300" i="1" dirty="0" err="1">
                <a:latin typeface="Arial" panose="020B0604020202020204" pitchFamily="34" charset="0"/>
              </a:rPr>
              <a:t>Hermogenianus</a:t>
            </a:r>
            <a:r>
              <a:rPr lang="pl-PL" altLang="pl-PL" sz="2300" i="1" dirty="0">
                <a:latin typeface="Arial" panose="020B0604020202020204" pitchFamily="34" charset="0"/>
              </a:rPr>
              <a:t>, </a:t>
            </a:r>
            <a:r>
              <a:rPr lang="pl-PL" altLang="pl-PL" sz="2300" i="1" dirty="0" err="1">
                <a:latin typeface="Arial" panose="020B0604020202020204" pitchFamily="34" charset="0"/>
              </a:rPr>
              <a:t>Gregorianus</a:t>
            </a:r>
            <a:r>
              <a:rPr lang="pl-PL" altLang="pl-PL" sz="2300" i="1" dirty="0">
                <a:latin typeface="Arial" panose="020B0604020202020204" pitchFamily="34" charset="0"/>
              </a:rPr>
              <a:t>, </a:t>
            </a:r>
            <a:endParaRPr lang="pl-PL" altLang="pl-PL" sz="2300" dirty="0">
              <a:latin typeface="Arial" panose="020B0604020202020204" pitchFamily="34" charset="0"/>
            </a:endParaRPr>
          </a:p>
          <a:p>
            <a:pPr indent="-254794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300" dirty="0">
                <a:latin typeface="Arial" panose="020B0604020202020204" pitchFamily="34" charset="0"/>
              </a:rPr>
              <a:t>Przyczyny ‚kodyfikacji’</a:t>
            </a:r>
          </a:p>
          <a:p>
            <a:pPr indent="-254794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3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Codex</a:t>
            </a:r>
            <a:r>
              <a:rPr lang="pl-PL" altLang="pl-PL" sz="23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3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Theodosianus</a:t>
            </a:r>
            <a:r>
              <a:rPr lang="pl-PL" altLang="pl-PL" sz="23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300" dirty="0">
                <a:latin typeface="Arial" panose="020B0604020202020204" pitchFamily="34" charset="0"/>
              </a:rPr>
              <a:t>438 r. – plany i efekt (</a:t>
            </a:r>
            <a:r>
              <a:rPr lang="pl-PL" altLang="pl-PL" sz="2300" i="1" dirty="0" err="1">
                <a:latin typeface="Arial" panose="020B0604020202020204" pitchFamily="34" charset="0"/>
              </a:rPr>
              <a:t>leges</a:t>
            </a:r>
            <a:r>
              <a:rPr lang="pl-PL" altLang="pl-PL" sz="2300" i="1" dirty="0">
                <a:latin typeface="Arial" panose="020B0604020202020204" pitchFamily="34" charset="0"/>
              </a:rPr>
              <a:t> </a:t>
            </a:r>
            <a:r>
              <a:rPr lang="pl-PL" altLang="pl-PL" sz="2300" i="1" dirty="0" err="1">
                <a:latin typeface="Arial" panose="020B0604020202020204" pitchFamily="34" charset="0"/>
              </a:rPr>
              <a:t>generales</a:t>
            </a:r>
            <a:r>
              <a:rPr lang="pl-PL" altLang="pl-PL" sz="2300" dirty="0">
                <a:latin typeface="Arial" panose="020B0604020202020204" pitchFamily="34" charset="0"/>
              </a:rPr>
              <a:t> 312-438: </a:t>
            </a:r>
            <a:r>
              <a:rPr lang="pl-PL" altLang="pl-PL" sz="2300" dirty="0">
                <a:solidFill>
                  <a:srgbClr val="FF0000"/>
                </a:solidFill>
                <a:latin typeface="Arial" panose="020B0604020202020204" pitchFamily="34" charset="0"/>
              </a:rPr>
              <a:t>znaczenie</a:t>
            </a:r>
            <a:r>
              <a:rPr lang="pl-PL" altLang="pl-PL" sz="2300" dirty="0">
                <a:latin typeface="Arial" panose="020B0604020202020204" pitchFamily="34" charset="0"/>
              </a:rPr>
              <a:t>) – </a:t>
            </a:r>
            <a:r>
              <a:rPr lang="pl-PL" altLang="pl-PL" sz="2300" i="1" dirty="0" err="1">
                <a:latin typeface="Arial" panose="020B0604020202020204" pitchFamily="34" charset="0"/>
              </a:rPr>
              <a:t>novellae</a:t>
            </a:r>
            <a:r>
              <a:rPr lang="pl-PL" altLang="pl-PL" sz="2300" i="1" dirty="0">
                <a:latin typeface="Arial" panose="020B0604020202020204" pitchFamily="34" charset="0"/>
              </a:rPr>
              <a:t> </a:t>
            </a:r>
            <a:r>
              <a:rPr lang="pl-PL" altLang="pl-PL" sz="2300" i="1" dirty="0" err="1">
                <a:latin typeface="Arial" panose="020B0604020202020204" pitchFamily="34" charset="0"/>
              </a:rPr>
              <a:t>postheodosianae</a:t>
            </a:r>
            <a:r>
              <a:rPr lang="pl-PL" altLang="pl-PL" sz="2300" dirty="0">
                <a:latin typeface="Arial" panose="020B0604020202020204" pitchFamily="34" charset="0"/>
              </a:rPr>
              <a:t> itd.</a:t>
            </a:r>
            <a:endParaRPr lang="pl-PL" altLang="pl-PL" sz="2300" i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>
            <a:extLst>
              <a:ext uri="{FF2B5EF4-FFF2-40B4-BE49-F238E27FC236}">
                <a16:creationId xmlns:a16="http://schemas.microsoft.com/office/drawing/2014/main" id="{9A325C5C-5E0E-3515-F80D-46A053F245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55356"/>
            <a:ext cx="10668000" cy="416156"/>
          </a:xfrm>
        </p:spPr>
        <p:txBody>
          <a:bodyPr>
            <a:noAutofit/>
          </a:bodyPr>
          <a:lstStyle/>
          <a:p>
            <a:pPr eaLnBrk="1" hangingPunct="1">
              <a:buClrTx/>
              <a:tabLst>
                <a:tab pos="0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200" b="1" dirty="0">
                <a:solidFill>
                  <a:srgbClr val="FF0000"/>
                </a:solidFill>
                <a:latin typeface="Arial" panose="020B0604020202020204" pitchFamily="34" charset="0"/>
              </a:rPr>
              <a:t>Justynian I Wielki (527-565) i kompilacja/”kodyfikacja” justyniańska (528-534) – zupełność, niesprzeczność, systematyka(?): </a:t>
            </a:r>
            <a:r>
              <a:rPr lang="pl-PL" altLang="pl-PL" sz="2200" b="1" dirty="0">
                <a:latin typeface="Arial" panose="020B0604020202020204" pitchFamily="34" charset="0"/>
              </a:rPr>
              <a:t>przesłanki porządkowania prawa</a:t>
            </a: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DDAACD44-A6F6-1BFC-B906-1120D204C7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2080" y="1412240"/>
            <a:ext cx="7099300" cy="4774250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lnSpc>
                <a:spcPct val="80000"/>
              </a:lnSpc>
              <a:spcBef>
                <a:spcPts val="300"/>
              </a:spcBef>
              <a:buClrTx/>
              <a:buSzPct val="80000"/>
              <a:buNone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6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Codices</a:t>
            </a:r>
            <a:r>
              <a:rPr lang="pl-PL" altLang="pl-PL" sz="26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6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Iustiniani</a:t>
            </a:r>
            <a:r>
              <a:rPr lang="pl-PL" altLang="pl-PL" sz="26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600" dirty="0">
                <a:latin typeface="Arial" panose="020B0604020202020204" pitchFamily="34" charset="0"/>
              </a:rPr>
              <a:t>– C.: 529 r. </a:t>
            </a:r>
            <a:r>
              <a:rPr lang="pl-PL" altLang="pl-PL" sz="2600" i="1" dirty="0">
                <a:latin typeface="Arial" panose="020B0604020202020204" pitchFamily="34" charset="0"/>
              </a:rPr>
              <a:t>(</a:t>
            </a:r>
            <a:r>
              <a:rPr lang="pl-PL" altLang="pl-PL" sz="2600" i="1" dirty="0" err="1">
                <a:latin typeface="Arial" panose="020B0604020202020204" pitchFamily="34" charset="0"/>
              </a:rPr>
              <a:t>Codex</a:t>
            </a:r>
            <a:r>
              <a:rPr lang="pl-PL" altLang="pl-PL" sz="2600" i="1" dirty="0">
                <a:latin typeface="Arial" panose="020B0604020202020204" pitchFamily="34" charset="0"/>
              </a:rPr>
              <a:t> </a:t>
            </a:r>
            <a:r>
              <a:rPr lang="pl-PL" altLang="pl-PL" sz="2600" i="1" dirty="0" err="1">
                <a:latin typeface="Arial" panose="020B0604020202020204" pitchFamily="34" charset="0"/>
              </a:rPr>
              <a:t>vetus</a:t>
            </a:r>
            <a:r>
              <a:rPr lang="pl-PL" altLang="pl-PL" sz="2600" dirty="0">
                <a:latin typeface="Arial" panose="020B0604020202020204" pitchFamily="34" charset="0"/>
              </a:rPr>
              <a:t>)</a:t>
            </a:r>
            <a:r>
              <a:rPr lang="pl-PL" altLang="pl-PL" sz="2600" i="1" dirty="0">
                <a:latin typeface="Arial" panose="020B0604020202020204" pitchFamily="34" charset="0"/>
              </a:rPr>
              <a:t>,</a:t>
            </a:r>
            <a:r>
              <a:rPr lang="pl-PL" altLang="pl-PL" sz="2600" dirty="0">
                <a:latin typeface="Arial" panose="020B0604020202020204" pitchFamily="34" charset="0"/>
              </a:rPr>
              <a:t> 531 r. – </a:t>
            </a:r>
            <a:r>
              <a:rPr lang="pl-PL" altLang="pl-PL" sz="2600" i="1" dirty="0" err="1">
                <a:latin typeface="Arial" panose="020B0604020202020204" pitchFamily="34" charset="0"/>
              </a:rPr>
              <a:t>Quinquaginta</a:t>
            </a:r>
            <a:r>
              <a:rPr lang="pl-PL" altLang="pl-PL" sz="2600" i="1" dirty="0">
                <a:latin typeface="Arial" panose="020B0604020202020204" pitchFamily="34" charset="0"/>
              </a:rPr>
              <a:t> </a:t>
            </a:r>
            <a:r>
              <a:rPr lang="pl-PL" altLang="pl-PL" sz="2600" i="1" dirty="0" err="1">
                <a:latin typeface="Arial" panose="020B0604020202020204" pitchFamily="34" charset="0"/>
              </a:rPr>
              <a:t>decisiones</a:t>
            </a:r>
            <a:r>
              <a:rPr lang="pl-PL" altLang="pl-PL" sz="2600" dirty="0">
                <a:latin typeface="Arial" panose="020B0604020202020204" pitchFamily="34" charset="0"/>
              </a:rPr>
              <a:t>, 534 r. (</a:t>
            </a:r>
            <a:r>
              <a:rPr lang="pl-PL" altLang="pl-PL" sz="2600" i="1" dirty="0" err="1">
                <a:latin typeface="Arial" panose="020B0604020202020204" pitchFamily="34" charset="0"/>
              </a:rPr>
              <a:t>Codex</a:t>
            </a:r>
            <a:r>
              <a:rPr lang="pl-PL" altLang="pl-PL" sz="2600" i="1" dirty="0">
                <a:latin typeface="Arial" panose="020B0604020202020204" pitchFamily="34" charset="0"/>
              </a:rPr>
              <a:t> </a:t>
            </a:r>
            <a:r>
              <a:rPr lang="pl-PL" altLang="pl-PL" sz="2600" i="1" dirty="0" err="1">
                <a:latin typeface="Arial" panose="020B0604020202020204" pitchFamily="34" charset="0"/>
              </a:rPr>
              <a:t>repetitae</a:t>
            </a:r>
            <a:r>
              <a:rPr lang="pl-PL" altLang="pl-PL" sz="2600" i="1" dirty="0">
                <a:latin typeface="Arial" panose="020B0604020202020204" pitchFamily="34" charset="0"/>
              </a:rPr>
              <a:t> </a:t>
            </a:r>
            <a:r>
              <a:rPr lang="pl-PL" altLang="pl-PL" sz="2600" i="1" dirty="0" err="1">
                <a:latin typeface="Arial" panose="020B0604020202020204" pitchFamily="34" charset="0"/>
              </a:rPr>
              <a:t>praelectionis</a:t>
            </a:r>
            <a:r>
              <a:rPr lang="pl-PL" altLang="pl-PL" sz="2600" dirty="0">
                <a:latin typeface="Arial" panose="020B0604020202020204" pitchFamily="34" charset="0"/>
              </a:rPr>
              <a:t>) – 12 ksiąg - </a:t>
            </a:r>
            <a:r>
              <a:rPr lang="pl-PL" altLang="pl-PL" sz="2600" u="sng" dirty="0">
                <a:solidFill>
                  <a:srgbClr val="FF0000"/>
                </a:solidFill>
                <a:latin typeface="Arial" panose="020B0604020202020204" pitchFamily="34" charset="0"/>
              </a:rPr>
              <a:t>CEL</a:t>
            </a:r>
          </a:p>
          <a:p>
            <a:pPr marL="0" indent="0" eaLnBrk="1" hangingPunct="1">
              <a:lnSpc>
                <a:spcPct val="80000"/>
              </a:lnSpc>
              <a:spcBef>
                <a:spcPts val="300"/>
              </a:spcBef>
              <a:buClrTx/>
              <a:buSzPct val="80000"/>
              <a:buNone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endParaRPr lang="pl-PL" altLang="pl-PL" sz="2600" b="1" i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00"/>
              </a:spcBef>
              <a:buClrTx/>
              <a:buSzPct val="80000"/>
              <a:buNone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6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Institutiones</a:t>
            </a:r>
            <a:r>
              <a:rPr lang="pl-PL" altLang="pl-PL" sz="26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6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Iustiniani</a:t>
            </a:r>
            <a:r>
              <a:rPr lang="pl-PL" altLang="pl-PL" sz="26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600" dirty="0">
                <a:latin typeface="Arial" panose="020B0604020202020204" pitchFamily="34" charset="0"/>
              </a:rPr>
              <a:t>– I.: 533 r. (G. i jego systematyka oraz inne) - </a:t>
            </a:r>
            <a:r>
              <a:rPr lang="pl-PL" altLang="pl-PL" sz="2600" u="sng" dirty="0">
                <a:solidFill>
                  <a:srgbClr val="FF0000"/>
                </a:solidFill>
                <a:latin typeface="Arial" panose="020B0604020202020204" pitchFamily="34" charset="0"/>
              </a:rPr>
              <a:t>CEL</a:t>
            </a:r>
          </a:p>
          <a:p>
            <a:pPr marL="0" indent="0" eaLnBrk="1" hangingPunct="1">
              <a:lnSpc>
                <a:spcPct val="80000"/>
              </a:lnSpc>
              <a:spcBef>
                <a:spcPts val="300"/>
              </a:spcBef>
              <a:buClrTx/>
              <a:buSzPct val="80000"/>
              <a:buNone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endParaRPr lang="pl-PL" altLang="pl-PL" sz="2600" b="1" i="1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00"/>
              </a:spcBef>
              <a:buClrTx/>
              <a:buSzPct val="80000"/>
              <a:buNone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600" b="1" i="1" dirty="0">
                <a:solidFill>
                  <a:srgbClr val="FF0000"/>
                </a:solidFill>
                <a:latin typeface="Arial" panose="020B0604020202020204" pitchFamily="34" charset="0"/>
              </a:rPr>
              <a:t>Digesta </a:t>
            </a:r>
            <a:r>
              <a:rPr lang="pl-PL" altLang="pl-PL" sz="26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Iustiniani</a:t>
            </a:r>
            <a:r>
              <a:rPr lang="pl-PL" altLang="pl-PL" sz="26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6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seu</a:t>
            </a:r>
            <a:r>
              <a:rPr lang="pl-PL" altLang="pl-PL" sz="26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6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Pandectae</a:t>
            </a:r>
            <a:r>
              <a:rPr lang="pl-PL" altLang="pl-PL" sz="2600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600" dirty="0">
                <a:latin typeface="Arial" panose="020B0604020202020204" pitchFamily="34" charset="0"/>
              </a:rPr>
              <a:t>– D.: 533 r. – 50 ksiąg, 1/20 całości z 200 prac, 39 jurystów) – zakaz komentowania – </a:t>
            </a:r>
            <a:r>
              <a:rPr lang="pl-PL" altLang="pl-PL" sz="2600" u="sng" dirty="0">
                <a:solidFill>
                  <a:srgbClr val="FF0000"/>
                </a:solidFill>
                <a:latin typeface="Arial" panose="020B0604020202020204" pitchFamily="34" charset="0"/>
              </a:rPr>
              <a:t>CEL</a:t>
            </a:r>
          </a:p>
          <a:p>
            <a:pPr indent="-254794" eaLnBrk="1" hangingPunct="1">
              <a:lnSpc>
                <a:spcPct val="80000"/>
              </a:lnSpc>
              <a:spcBef>
                <a:spcPts val="300"/>
              </a:spcBef>
              <a:buClrTx/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600" dirty="0" err="1">
                <a:latin typeface="Arial" panose="020B0604020202020204" pitchFamily="34" charset="0"/>
              </a:rPr>
              <a:t>Tribonianus</a:t>
            </a:r>
            <a:r>
              <a:rPr lang="pl-PL" altLang="pl-PL" sz="2600" dirty="0">
                <a:latin typeface="Arial" panose="020B0604020202020204" pitchFamily="34" charset="0"/>
              </a:rPr>
              <a:t> – wieloletni </a:t>
            </a:r>
            <a:r>
              <a:rPr lang="pl-PL" altLang="pl-PL" sz="2600" i="1" dirty="0">
                <a:latin typeface="Arial" panose="020B0604020202020204" pitchFamily="34" charset="0"/>
              </a:rPr>
              <a:t>QSP </a:t>
            </a:r>
            <a:r>
              <a:rPr lang="pl-PL" altLang="pl-PL" sz="2600" dirty="0">
                <a:latin typeface="Arial" panose="020B0604020202020204" pitchFamily="34" charset="0"/>
              </a:rPr>
              <a:t>– nowożytne koncepcje pracy komisji (</a:t>
            </a:r>
            <a:r>
              <a:rPr lang="pl-PL" altLang="pl-PL" sz="2600" dirty="0" err="1">
                <a:latin typeface="Arial" panose="020B0604020202020204" pitchFamily="34" charset="0"/>
              </a:rPr>
              <a:t>Bluhme</a:t>
            </a:r>
            <a:r>
              <a:rPr lang="pl-PL" altLang="pl-PL" sz="2600" dirty="0">
                <a:latin typeface="Arial" panose="020B0604020202020204" pitchFamily="34" charset="0"/>
              </a:rPr>
              <a:t> – początek XIX w.)</a:t>
            </a:r>
          </a:p>
          <a:p>
            <a:pPr marL="0" indent="0" eaLnBrk="1" hangingPunct="1">
              <a:lnSpc>
                <a:spcPct val="80000"/>
              </a:lnSpc>
              <a:spcBef>
                <a:spcPts val="300"/>
              </a:spcBef>
              <a:buClrTx/>
              <a:buSzPct val="80000"/>
              <a:buNone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6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Novellae</a:t>
            </a:r>
            <a:r>
              <a:rPr lang="pl-PL" altLang="pl-PL" sz="26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6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Iustiniani</a:t>
            </a:r>
            <a:r>
              <a:rPr lang="pl-PL" altLang="pl-PL" sz="26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600" dirty="0">
                <a:latin typeface="Arial" panose="020B0604020202020204" pitchFamily="34" charset="0"/>
              </a:rPr>
              <a:t>– lata 535-565 – zapowiedzi spisania i kompilacje prywatne – </a:t>
            </a:r>
            <a:r>
              <a:rPr lang="pl-PL" altLang="pl-PL" sz="2600" u="sng" dirty="0">
                <a:solidFill>
                  <a:srgbClr val="FF0000"/>
                </a:solidFill>
                <a:latin typeface="Arial" panose="020B0604020202020204" pitchFamily="34" charset="0"/>
              </a:rPr>
              <a:t>CEL</a:t>
            </a:r>
          </a:p>
          <a:p>
            <a:pPr indent="-254794" eaLnBrk="1" hangingPunct="1">
              <a:lnSpc>
                <a:spcPct val="80000"/>
              </a:lnSpc>
              <a:spcBef>
                <a:spcPts val="300"/>
              </a:spcBef>
              <a:buClrTx/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endParaRPr lang="pl-PL" altLang="pl-PL" sz="2600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00"/>
              </a:spcBef>
              <a:buClrTx/>
              <a:buSzPct val="80000"/>
              <a:buNone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600" b="1" i="1" u="sng" dirty="0">
                <a:solidFill>
                  <a:srgbClr val="FF0000"/>
                </a:solidFill>
                <a:latin typeface="Arial" panose="020B0604020202020204" pitchFamily="34" charset="0"/>
              </a:rPr>
              <a:t>Corpus Iuris </a:t>
            </a:r>
            <a:r>
              <a:rPr lang="pl-PL" altLang="pl-PL" sz="2600" b="1" i="1" u="sng" dirty="0" err="1">
                <a:solidFill>
                  <a:srgbClr val="FF0000"/>
                </a:solidFill>
                <a:latin typeface="Arial" panose="020B0604020202020204" pitchFamily="34" charset="0"/>
              </a:rPr>
              <a:t>Civilis</a:t>
            </a:r>
            <a:r>
              <a:rPr lang="pl-PL" altLang="pl-PL" sz="2600" i="1" u="sng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600" u="sng" dirty="0">
                <a:solidFill>
                  <a:srgbClr val="FF0000"/>
                </a:solidFill>
                <a:latin typeface="Arial" panose="020B0604020202020204" pitchFamily="34" charset="0"/>
              </a:rPr>
              <a:t>- Dionizy </a:t>
            </a:r>
            <a:r>
              <a:rPr lang="pl-PL" altLang="pl-PL" sz="2600" u="sng" dirty="0" err="1">
                <a:solidFill>
                  <a:srgbClr val="FF0000"/>
                </a:solidFill>
                <a:latin typeface="Arial" panose="020B0604020202020204" pitchFamily="34" charset="0"/>
              </a:rPr>
              <a:t>Gothofredus</a:t>
            </a:r>
            <a:r>
              <a:rPr lang="pl-PL" altLang="pl-PL" sz="2600" u="sng" dirty="0">
                <a:solidFill>
                  <a:srgbClr val="FF0000"/>
                </a:solidFill>
                <a:latin typeface="Arial" panose="020B0604020202020204" pitchFamily="34" charset="0"/>
              </a:rPr>
              <a:t> 1583 r. </a:t>
            </a:r>
          </a:p>
          <a:p>
            <a:pPr indent="-254794" eaLnBrk="1" hangingPunct="1">
              <a:lnSpc>
                <a:spcPct val="80000"/>
              </a:lnSpc>
              <a:spcBef>
                <a:spcPts val="300"/>
              </a:spcBef>
              <a:buClrTx/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endParaRPr lang="pl-PL" altLang="pl-PL" sz="2600" u="sng" dirty="0">
              <a:latin typeface="Arial" panose="020B0604020202020204" pitchFamily="34" charset="0"/>
            </a:endParaRPr>
          </a:p>
          <a:p>
            <a:pPr indent="-254794" eaLnBrk="1" hangingPunct="1">
              <a:lnSpc>
                <a:spcPct val="80000"/>
              </a:lnSpc>
              <a:spcBef>
                <a:spcPts val="300"/>
              </a:spcBef>
              <a:buClrTx/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endParaRPr lang="pl-PL" altLang="pl-PL" sz="2600" dirty="0">
              <a:latin typeface="Arial" panose="020B0604020202020204" pitchFamily="34" charset="0"/>
            </a:endParaRPr>
          </a:p>
          <a:p>
            <a:pPr indent="-254794" eaLnBrk="1" hangingPunct="1">
              <a:lnSpc>
                <a:spcPct val="80000"/>
              </a:lnSpc>
              <a:spcBef>
                <a:spcPts val="300"/>
              </a:spcBef>
              <a:buClrTx/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endParaRPr lang="pl-PL" altLang="pl-PL" sz="2600" dirty="0">
              <a:latin typeface="Arial" panose="020B0604020202020204" pitchFamily="34" charset="0"/>
            </a:endParaRPr>
          </a:p>
          <a:p>
            <a:pPr indent="-254794" eaLnBrk="1" hangingPunct="1">
              <a:lnSpc>
                <a:spcPct val="80000"/>
              </a:lnSpc>
              <a:spcBef>
                <a:spcPts val="300"/>
              </a:spcBef>
              <a:buClrTx/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endParaRPr lang="pl-PL" altLang="pl-PL" sz="2600" dirty="0">
              <a:latin typeface="Arial" panose="020B0604020202020204" pitchFamily="34" charset="0"/>
            </a:endParaRPr>
          </a:p>
          <a:p>
            <a:pPr indent="-254794" eaLnBrk="1" hangingPunct="1">
              <a:lnSpc>
                <a:spcPct val="80000"/>
              </a:lnSpc>
              <a:spcBef>
                <a:spcPts val="300"/>
              </a:spcBef>
              <a:buClrTx/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endParaRPr lang="pl-PL" altLang="pl-PL" sz="2600" dirty="0">
              <a:latin typeface="Arial" panose="020B0604020202020204" pitchFamily="34" charset="0"/>
            </a:endParaRPr>
          </a:p>
        </p:txBody>
      </p:sp>
      <p:pic>
        <p:nvPicPr>
          <p:cNvPr id="70660" name="Picture 3">
            <a:extLst>
              <a:ext uri="{FF2B5EF4-FFF2-40B4-BE49-F238E27FC236}">
                <a16:creationId xmlns:a16="http://schemas.microsoft.com/office/drawing/2014/main" id="{8249C311-2C0D-FD5B-88D9-BC11A44C88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63" y="640386"/>
            <a:ext cx="4478337" cy="3156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0661" name="Text Box 4">
            <a:extLst>
              <a:ext uri="{FF2B5EF4-FFF2-40B4-BE49-F238E27FC236}">
                <a16:creationId xmlns:a16="http://schemas.microsoft.com/office/drawing/2014/main" id="{2696BFE2-0AEB-A0D9-0868-9904E1E12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1380" y="3890010"/>
            <a:ext cx="4513580" cy="2712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67500" tIns="35100" rIns="67500" bIns="351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defTabSz="336947" fontAlgn="base">
              <a:spcBef>
                <a:spcPts val="656"/>
              </a:spcBef>
              <a:spcAft>
                <a:spcPct val="0"/>
              </a:spcAft>
              <a:buClrTx/>
              <a:tabLst>
                <a:tab pos="0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</a:pPr>
            <a:r>
              <a:rPr lang="pl-PL" altLang="pl-PL" sz="2000" dirty="0">
                <a:solidFill>
                  <a:schemeClr val="tx1"/>
                </a:solidFill>
                <a:latin typeface="Arial" panose="020B0604020202020204" pitchFamily="34" charset="0"/>
              </a:rPr>
              <a:t>Prawo bizantyńskie (do 1453 r.) – </a:t>
            </a:r>
            <a:r>
              <a:rPr lang="pl-PL" altLang="pl-PL" sz="2000" b="1" i="1" dirty="0" err="1">
                <a:solidFill>
                  <a:schemeClr val="tx1"/>
                </a:solidFill>
                <a:latin typeface="Arial" panose="020B0604020202020204" pitchFamily="34" charset="0"/>
              </a:rPr>
              <a:t>antecessores</a:t>
            </a:r>
            <a:r>
              <a:rPr lang="pl-PL" altLang="pl-PL" sz="2000" dirty="0">
                <a:solidFill>
                  <a:schemeClr val="tx1"/>
                </a:solidFill>
                <a:latin typeface="Arial" panose="020B0604020202020204" pitchFamily="34" charset="0"/>
              </a:rPr>
              <a:t>; </a:t>
            </a:r>
            <a:r>
              <a:rPr lang="pl-PL" altLang="pl-PL" sz="2000" i="1" dirty="0" err="1">
                <a:solidFill>
                  <a:srgbClr val="FF0000"/>
                </a:solidFill>
                <a:latin typeface="Arial" panose="020B0604020202020204" pitchFamily="34" charset="0"/>
              </a:rPr>
              <a:t>Ecloga</a:t>
            </a:r>
            <a:r>
              <a:rPr lang="pl-PL" altLang="pl-PL" sz="2000" dirty="0">
                <a:solidFill>
                  <a:schemeClr val="tx1"/>
                </a:solidFill>
                <a:latin typeface="Arial" panose="020B0604020202020204" pitchFamily="34" charset="0"/>
              </a:rPr>
              <a:t> (VIII w.), renesans macedoński (IX w.): zwłaszcza </a:t>
            </a:r>
            <a:r>
              <a:rPr lang="pl-PL" altLang="pl-PL" sz="20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Basilica</a:t>
            </a:r>
            <a:r>
              <a:rPr lang="pl-PL" altLang="pl-PL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000" dirty="0">
                <a:solidFill>
                  <a:schemeClr val="tx1"/>
                </a:solidFill>
                <a:latin typeface="Arial" panose="020B0604020202020204" pitchFamily="34" charset="0"/>
              </a:rPr>
              <a:t>(ksiąg 60 – </a:t>
            </a:r>
            <a:r>
              <a:rPr lang="pl-PL" altLang="pl-PL" sz="2000" i="1" dirty="0" err="1">
                <a:solidFill>
                  <a:schemeClr val="tx1"/>
                </a:solidFill>
                <a:latin typeface="Arial" panose="020B0604020202020204" pitchFamily="34" charset="0"/>
              </a:rPr>
              <a:t>lex+ius+scholia</a:t>
            </a:r>
            <a:r>
              <a:rPr lang="pl-PL" altLang="pl-PL" sz="2000" dirty="0">
                <a:solidFill>
                  <a:schemeClr val="tx1"/>
                </a:solidFill>
                <a:latin typeface="Arial" panose="020B0604020202020204" pitchFamily="34" charset="0"/>
              </a:rPr>
              <a:t>) – wpływ</a:t>
            </a:r>
          </a:p>
          <a:p>
            <a:pPr defTabSz="336947" fontAlgn="base">
              <a:spcBef>
                <a:spcPts val="656"/>
              </a:spcBef>
              <a:spcAft>
                <a:spcPct val="0"/>
              </a:spcAft>
              <a:buClrTx/>
              <a:tabLst>
                <a:tab pos="0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</a:pPr>
            <a:r>
              <a:rPr lang="pl-PL" altLang="pl-PL" sz="2000" dirty="0">
                <a:solidFill>
                  <a:schemeClr val="tx1"/>
                </a:solidFill>
                <a:latin typeface="Arial" panose="020B0604020202020204" pitchFamily="34" charset="0"/>
              </a:rPr>
              <a:t>Nauka prawa – Konstantynopol 426 r.- odradzanie nauki prawa </a:t>
            </a:r>
          </a:p>
          <a:p>
            <a:pPr defTabSz="336947" fontAlgn="base">
              <a:spcBef>
                <a:spcPts val="656"/>
              </a:spcBef>
              <a:spcAft>
                <a:spcPct val="0"/>
              </a:spcAft>
              <a:buClrTx/>
              <a:tabLst>
                <a:tab pos="0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</a:pPr>
            <a:r>
              <a:rPr lang="pl-PL" altLang="pl-PL" sz="20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Hexabiblos</a:t>
            </a:r>
            <a:r>
              <a:rPr lang="pl-PL" altLang="pl-PL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000" dirty="0">
                <a:solidFill>
                  <a:schemeClr val="tx1"/>
                </a:solidFill>
                <a:latin typeface="Arial" panose="020B0604020202020204" pitchFamily="34" charset="0"/>
              </a:rPr>
              <a:t>– 1345 r.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>
            <a:extLst>
              <a:ext uri="{FF2B5EF4-FFF2-40B4-BE49-F238E27FC236}">
                <a16:creationId xmlns:a16="http://schemas.microsoft.com/office/drawing/2014/main" id="{BF808666-DE2E-0557-164D-C63EE159D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815" y="2651760"/>
            <a:ext cx="11693585" cy="327279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pl-PL" altLang="pl-PL" sz="2200" b="1" dirty="0">
                <a:solidFill>
                  <a:srgbClr val="FF0000"/>
                </a:solidFill>
              </a:rPr>
              <a:t>ZAGADNIENIA ISTOTNE: TRADYCJA ROMANISTYCZNA NA ZACHODZIE</a:t>
            </a:r>
            <a:r>
              <a:rPr lang="pl-PL" altLang="pl-PL" sz="2200" b="1" dirty="0">
                <a:solidFill>
                  <a:schemeClr val="tx1"/>
                </a:solidFill>
              </a:rPr>
              <a:t>:</a:t>
            </a:r>
            <a:r>
              <a:rPr lang="pl-PL" altLang="pl-PL" sz="2200" b="1" i="1" dirty="0">
                <a:solidFill>
                  <a:schemeClr val="tx1"/>
                </a:solidFill>
              </a:rPr>
              <a:t> </a:t>
            </a:r>
            <a:r>
              <a:rPr lang="pl-PL" altLang="pl-PL" sz="2200" dirty="0">
                <a:solidFill>
                  <a:schemeClr val="tx1"/>
                </a:solidFill>
              </a:rPr>
              <a:t>zwracamy uwagę na osiągnięcia dogmatyczne – mniejsza uwaga: daty, nazwiska, tytuły prac (TABELA)</a:t>
            </a: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endParaRPr lang="pl-PL" altLang="pl-PL" sz="22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pl-PL" altLang="pl-PL" sz="1700" b="1" i="1" dirty="0" err="1">
                <a:solidFill>
                  <a:schemeClr val="tx1"/>
                </a:solidFill>
              </a:rPr>
              <a:t>Mos</a:t>
            </a:r>
            <a:r>
              <a:rPr lang="pl-PL" altLang="pl-PL" sz="1700" b="1" i="1" dirty="0">
                <a:solidFill>
                  <a:schemeClr val="tx1"/>
                </a:solidFill>
              </a:rPr>
              <a:t> </a:t>
            </a:r>
            <a:r>
              <a:rPr lang="pl-PL" altLang="pl-PL" sz="1700" b="1" i="1" dirty="0" err="1">
                <a:solidFill>
                  <a:schemeClr val="tx1"/>
                </a:solidFill>
              </a:rPr>
              <a:t>italicus</a:t>
            </a:r>
            <a:r>
              <a:rPr lang="pl-PL" altLang="pl-PL" sz="1700" b="1" i="1" dirty="0">
                <a:solidFill>
                  <a:schemeClr val="tx1"/>
                </a:solidFill>
              </a:rPr>
              <a:t> </a:t>
            </a:r>
            <a:r>
              <a:rPr lang="pl-PL" altLang="pl-PL" sz="1700" b="1" i="1" dirty="0" err="1">
                <a:solidFill>
                  <a:schemeClr val="tx1"/>
                </a:solidFill>
              </a:rPr>
              <a:t>docendi</a:t>
            </a:r>
            <a:r>
              <a:rPr lang="pl-PL" altLang="pl-PL" sz="1700" b="1" i="1" dirty="0">
                <a:solidFill>
                  <a:schemeClr val="tx1"/>
                </a:solidFill>
              </a:rPr>
              <a:t> </a:t>
            </a: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pl-PL" altLang="pl-PL" sz="1700" b="1" dirty="0">
                <a:solidFill>
                  <a:schemeClr val="tx1"/>
                </a:solidFill>
              </a:rPr>
              <a:t>Glosatorzy</a:t>
            </a:r>
            <a:r>
              <a:rPr lang="pl-PL" altLang="pl-PL" sz="1700" dirty="0">
                <a:solidFill>
                  <a:schemeClr val="tx1"/>
                </a:solidFill>
              </a:rPr>
              <a:t> XI w. (</a:t>
            </a:r>
            <a:r>
              <a:rPr lang="pl-PL" altLang="pl-PL" sz="1700" dirty="0" err="1">
                <a:solidFill>
                  <a:schemeClr val="tx1"/>
                </a:solidFill>
              </a:rPr>
              <a:t>legistyka</a:t>
            </a:r>
            <a:r>
              <a:rPr lang="pl-PL" altLang="pl-PL" sz="1700" dirty="0">
                <a:solidFill>
                  <a:schemeClr val="tx1"/>
                </a:solidFill>
              </a:rPr>
              <a:t>)</a:t>
            </a: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pl-PL" altLang="pl-PL" sz="1700" b="1" dirty="0" err="1">
                <a:solidFill>
                  <a:schemeClr val="tx1"/>
                </a:solidFill>
              </a:rPr>
              <a:t>Konsyliatorzy</a:t>
            </a:r>
            <a:r>
              <a:rPr lang="pl-PL" altLang="pl-PL" sz="1700" b="1" dirty="0">
                <a:solidFill>
                  <a:schemeClr val="tx1"/>
                </a:solidFill>
              </a:rPr>
              <a:t>/komentatorzy/postglosatorzy</a:t>
            </a:r>
            <a:r>
              <a:rPr lang="pl-PL" altLang="pl-PL" sz="1700" dirty="0">
                <a:solidFill>
                  <a:schemeClr val="tx1"/>
                </a:solidFill>
              </a:rPr>
              <a:t> – XIV i XV w. (</a:t>
            </a:r>
            <a:r>
              <a:rPr lang="pl-PL" altLang="pl-PL" sz="1700" dirty="0" err="1">
                <a:solidFill>
                  <a:schemeClr val="tx1"/>
                </a:solidFill>
              </a:rPr>
              <a:t>legistyka</a:t>
            </a:r>
            <a:r>
              <a:rPr lang="pl-PL" altLang="pl-PL" sz="1700" dirty="0">
                <a:solidFill>
                  <a:schemeClr val="tx1"/>
                </a:solidFill>
              </a:rPr>
              <a:t>)  oraz </a:t>
            </a:r>
            <a:r>
              <a:rPr lang="pl-PL" altLang="pl-PL" sz="1700" b="1" dirty="0">
                <a:solidFill>
                  <a:schemeClr val="tx1"/>
                </a:solidFill>
              </a:rPr>
              <a:t>Kanonistyka</a:t>
            </a:r>
            <a:r>
              <a:rPr lang="pl-PL" altLang="pl-PL" sz="1700" dirty="0">
                <a:solidFill>
                  <a:schemeClr val="tx1"/>
                </a:solidFill>
              </a:rPr>
              <a:t> (kanoniści) - </a:t>
            </a:r>
            <a:r>
              <a:rPr lang="pl-PL" altLang="pl-PL" sz="1700" dirty="0" err="1">
                <a:solidFill>
                  <a:schemeClr val="tx1"/>
                </a:solidFill>
              </a:rPr>
              <a:t>protorecepcja</a:t>
            </a:r>
            <a:endParaRPr lang="pl-PL" altLang="pl-PL" sz="1700" dirty="0">
              <a:solidFill>
                <a:schemeClr val="tx1"/>
              </a:solidFill>
            </a:endParaRP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pl-PL" altLang="pl-PL" sz="1700" b="1" dirty="0">
                <a:solidFill>
                  <a:schemeClr val="tx1"/>
                </a:solidFill>
              </a:rPr>
              <a:t>Legiści i kanoniści a </a:t>
            </a:r>
            <a:r>
              <a:rPr lang="pl-PL" altLang="pl-PL" sz="1700" b="1" i="1" dirty="0" err="1">
                <a:solidFill>
                  <a:schemeClr val="tx1"/>
                </a:solidFill>
              </a:rPr>
              <a:t>ius</a:t>
            </a:r>
            <a:r>
              <a:rPr lang="pl-PL" altLang="pl-PL" sz="1700" b="1" i="1" dirty="0">
                <a:solidFill>
                  <a:schemeClr val="tx1"/>
                </a:solidFill>
              </a:rPr>
              <a:t> </a:t>
            </a:r>
            <a:r>
              <a:rPr lang="pl-PL" altLang="pl-PL" sz="1700" b="1" i="1" dirty="0" err="1">
                <a:solidFill>
                  <a:schemeClr val="tx1"/>
                </a:solidFill>
              </a:rPr>
              <a:t>commune</a:t>
            </a:r>
            <a:r>
              <a:rPr lang="pl-PL" altLang="pl-PL" sz="1700" b="1" i="1" dirty="0">
                <a:solidFill>
                  <a:schemeClr val="tx1"/>
                </a:solidFill>
              </a:rPr>
              <a:t> </a:t>
            </a: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pl-PL" altLang="pl-PL" sz="1700" b="1" i="1" dirty="0">
                <a:solidFill>
                  <a:schemeClr val="tx1"/>
                </a:solidFill>
              </a:rPr>
              <a:t>Recepcja prawa rzymskiego </a:t>
            </a:r>
            <a:r>
              <a:rPr lang="pl-PL" altLang="pl-PL" sz="1700" dirty="0">
                <a:solidFill>
                  <a:schemeClr val="tx1"/>
                </a:solidFill>
              </a:rPr>
              <a:t>– Rzesza Niemiecka XV w.</a:t>
            </a: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pl-PL" altLang="pl-PL" sz="1700" b="1" dirty="0">
                <a:solidFill>
                  <a:schemeClr val="tx1"/>
                </a:solidFill>
              </a:rPr>
              <a:t>Humanizm prawniczy </a:t>
            </a:r>
            <a:r>
              <a:rPr lang="pl-PL" altLang="pl-PL" sz="1700" dirty="0">
                <a:solidFill>
                  <a:schemeClr val="tx1"/>
                </a:solidFill>
              </a:rPr>
              <a:t>– XVI w. (</a:t>
            </a:r>
            <a:r>
              <a:rPr lang="pl-PL" altLang="pl-PL" sz="1700" i="1" dirty="0" err="1">
                <a:solidFill>
                  <a:schemeClr val="tx1"/>
                </a:solidFill>
              </a:rPr>
              <a:t>mos</a:t>
            </a:r>
            <a:r>
              <a:rPr lang="pl-PL" altLang="pl-PL" sz="1700" i="1" dirty="0">
                <a:solidFill>
                  <a:schemeClr val="tx1"/>
                </a:solidFill>
              </a:rPr>
              <a:t> </a:t>
            </a:r>
            <a:r>
              <a:rPr lang="pl-PL" altLang="pl-PL" sz="1700" i="1" dirty="0" err="1">
                <a:solidFill>
                  <a:schemeClr val="tx1"/>
                </a:solidFill>
              </a:rPr>
              <a:t>gallicus</a:t>
            </a:r>
            <a:r>
              <a:rPr lang="pl-PL" altLang="pl-PL" sz="1700" i="1" dirty="0">
                <a:solidFill>
                  <a:schemeClr val="tx1"/>
                </a:solidFill>
              </a:rPr>
              <a:t> </a:t>
            </a:r>
            <a:r>
              <a:rPr lang="pl-PL" altLang="pl-PL" sz="1700" i="1" dirty="0" err="1">
                <a:solidFill>
                  <a:schemeClr val="tx1"/>
                </a:solidFill>
              </a:rPr>
              <a:t>docendi</a:t>
            </a:r>
            <a:r>
              <a:rPr lang="pl-PL" altLang="pl-PL" sz="1700" dirty="0">
                <a:solidFill>
                  <a:schemeClr val="tx1"/>
                </a:solidFill>
              </a:rPr>
              <a:t>) - prąd historyczny i systematyczny</a:t>
            </a: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pl-PL" altLang="pl-PL" sz="1700" b="1" dirty="0">
                <a:solidFill>
                  <a:schemeClr val="tx1"/>
                </a:solidFill>
              </a:rPr>
              <a:t>Holenderska „jurysprudencja elegancka” i systemy mieszane</a:t>
            </a: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pl-PL" altLang="pl-PL" sz="1700" b="1" dirty="0">
                <a:solidFill>
                  <a:schemeClr val="tx1"/>
                </a:solidFill>
              </a:rPr>
              <a:t>Szkoła Prawa natury </a:t>
            </a:r>
            <a:r>
              <a:rPr lang="pl-PL" altLang="pl-PL" sz="1700" dirty="0">
                <a:solidFill>
                  <a:schemeClr val="tx1"/>
                </a:solidFill>
              </a:rPr>
              <a:t>- zasady prawa rozumu (XVII-XVIII w.) </a:t>
            </a: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pl-PL" altLang="pl-PL" sz="1700" dirty="0">
                <a:solidFill>
                  <a:schemeClr val="tx1"/>
                </a:solidFill>
              </a:rPr>
              <a:t>(kontynuacja prąd systematycznego humanizmu prawniczego) – kodyfikacje: ALR, </a:t>
            </a:r>
            <a:r>
              <a:rPr lang="pl-PL" altLang="pl-PL" sz="1700" i="1" dirty="0" err="1">
                <a:solidFill>
                  <a:schemeClr val="tx1"/>
                </a:solidFill>
              </a:rPr>
              <a:t>code</a:t>
            </a:r>
            <a:r>
              <a:rPr lang="pl-PL" altLang="pl-PL" sz="1700" i="1" dirty="0">
                <a:solidFill>
                  <a:schemeClr val="tx1"/>
                </a:solidFill>
              </a:rPr>
              <a:t> </a:t>
            </a:r>
            <a:r>
              <a:rPr lang="pl-PL" altLang="pl-PL" sz="1700" i="1" dirty="0" err="1">
                <a:solidFill>
                  <a:schemeClr val="tx1"/>
                </a:solidFill>
              </a:rPr>
              <a:t>civil</a:t>
            </a:r>
            <a:r>
              <a:rPr lang="pl-PL" altLang="pl-PL" sz="1700" dirty="0">
                <a:solidFill>
                  <a:schemeClr val="tx1"/>
                </a:solidFill>
              </a:rPr>
              <a:t>, ABGB (Oświecenie i program kodyfikacji prawa – formalnie niechęć wobec prawa rzymskiego)</a:t>
            </a: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pl-PL" altLang="pl-PL" sz="1700" b="1" i="1" dirty="0">
                <a:solidFill>
                  <a:schemeClr val="tx1"/>
                </a:solidFill>
              </a:rPr>
              <a:t>Usus </a:t>
            </a:r>
            <a:r>
              <a:rPr lang="pl-PL" altLang="pl-PL" sz="1700" b="1" i="1" dirty="0" err="1">
                <a:solidFill>
                  <a:schemeClr val="tx1"/>
                </a:solidFill>
              </a:rPr>
              <a:t>modernus</a:t>
            </a:r>
            <a:r>
              <a:rPr lang="pl-PL" altLang="pl-PL" sz="1700" b="1" i="1" dirty="0">
                <a:solidFill>
                  <a:schemeClr val="tx1"/>
                </a:solidFill>
              </a:rPr>
              <a:t> </a:t>
            </a:r>
            <a:r>
              <a:rPr lang="pl-PL" altLang="pl-PL" sz="1700" b="1" i="1" dirty="0" err="1">
                <a:solidFill>
                  <a:schemeClr val="tx1"/>
                </a:solidFill>
              </a:rPr>
              <a:t>Pandectarum</a:t>
            </a:r>
            <a:r>
              <a:rPr lang="pl-PL" altLang="pl-PL" sz="1700" b="1" i="1" dirty="0">
                <a:solidFill>
                  <a:schemeClr val="tx1"/>
                </a:solidFill>
              </a:rPr>
              <a:t> </a:t>
            </a:r>
            <a:r>
              <a:rPr lang="pl-PL" altLang="pl-PL" sz="1700" dirty="0">
                <a:solidFill>
                  <a:schemeClr val="tx1"/>
                </a:solidFill>
              </a:rPr>
              <a:t>(Rzesza niemiecka)</a:t>
            </a:r>
            <a:r>
              <a:rPr lang="pl-PL" altLang="pl-PL" sz="1700" i="1" dirty="0">
                <a:solidFill>
                  <a:schemeClr val="tx1"/>
                </a:solidFill>
              </a:rPr>
              <a:t> </a:t>
            </a:r>
            <a:r>
              <a:rPr lang="pl-PL" altLang="pl-PL" sz="1700" dirty="0">
                <a:solidFill>
                  <a:schemeClr val="tx1"/>
                </a:solidFill>
              </a:rPr>
              <a:t>– 1648-1789</a:t>
            </a: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pl-PL" altLang="pl-PL" sz="1700" b="1" i="1" dirty="0" err="1">
                <a:solidFill>
                  <a:schemeClr val="tx1"/>
                </a:solidFill>
              </a:rPr>
              <a:t>Pandektystyka</a:t>
            </a:r>
            <a:r>
              <a:rPr lang="pl-PL" altLang="pl-PL" sz="1700" i="1" dirty="0">
                <a:solidFill>
                  <a:schemeClr val="tx1"/>
                </a:solidFill>
              </a:rPr>
              <a:t> </a:t>
            </a:r>
            <a:r>
              <a:rPr lang="pl-PL" altLang="pl-PL" sz="1700" dirty="0">
                <a:solidFill>
                  <a:schemeClr val="tx1"/>
                </a:solidFill>
              </a:rPr>
              <a:t>– Niemcy XIX w. (opór przeciw idei kodyfikacji) – prawotwórstwo musi polegać na dopasowywaniu materiału normatywnego zaczerpniętego z przeszłości do nowych potrzeb (BGB a ZGB)</a:t>
            </a: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endParaRPr lang="pl-PL" altLang="pl-PL" sz="1700" dirty="0">
              <a:solidFill>
                <a:schemeClr val="tx1"/>
              </a:solidFill>
            </a:endParaRP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pl-PL" altLang="pl-PL" sz="1700" b="1" dirty="0">
                <a:solidFill>
                  <a:schemeClr val="tx1"/>
                </a:solidFill>
              </a:rPr>
              <a:t>Europejskie rodziny prawa</a:t>
            </a:r>
            <a:r>
              <a:rPr lang="pl-PL" altLang="pl-PL" sz="1700" dirty="0">
                <a:solidFill>
                  <a:schemeClr val="tx1"/>
                </a:solidFill>
              </a:rPr>
              <a:t>: romańska, germańska oraz system(y) </a:t>
            </a:r>
            <a:r>
              <a:rPr lang="pl-PL" altLang="pl-PL" sz="1700" i="1" dirty="0" err="1">
                <a:solidFill>
                  <a:schemeClr val="tx1"/>
                </a:solidFill>
              </a:rPr>
              <a:t>common</a:t>
            </a:r>
            <a:r>
              <a:rPr lang="pl-PL" altLang="pl-PL" sz="1700" i="1" dirty="0">
                <a:solidFill>
                  <a:schemeClr val="tx1"/>
                </a:solidFill>
              </a:rPr>
              <a:t> law</a:t>
            </a: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pl-PL" altLang="pl-PL" sz="1700" dirty="0">
                <a:solidFill>
                  <a:schemeClr val="tx1"/>
                </a:solidFill>
              </a:rPr>
              <a:t>Tzw. rodzina praw socjalistycznych</a:t>
            </a: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pl-PL" altLang="pl-PL" sz="1700" dirty="0">
                <a:solidFill>
                  <a:schemeClr val="tx1"/>
                </a:solidFill>
              </a:rPr>
              <a:t>Pozaeuropejskie rodziny prawa – XIX/XX wiek wpływ tradycji europejskich</a:t>
            </a: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endParaRPr lang="pl-PL" altLang="pl-PL" sz="1700" dirty="0">
              <a:solidFill>
                <a:schemeClr val="tx1"/>
              </a:solidFill>
            </a:endParaRP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lang="pl-PL" altLang="pl-PL" sz="1700" dirty="0">
                <a:solidFill>
                  <a:schemeClr val="tx1"/>
                </a:solidFill>
              </a:rPr>
              <a:t>Odrębność sytuacji krajów peryferyjnych – w tym Polski (niewielki wpływ prawa rzymskiego do okresu zaborów; charakter prawa okresu ‚budowy socjalizmu’)</a:t>
            </a: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endParaRPr lang="pl-PL" altLang="pl-PL" sz="1700" dirty="0">
              <a:solidFill>
                <a:schemeClr val="tx1"/>
              </a:solidFill>
            </a:endParaRP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endParaRPr lang="pl-PL" altLang="pl-PL" sz="1700" dirty="0">
              <a:solidFill>
                <a:schemeClr val="tx1"/>
              </a:solidFill>
            </a:endParaRP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endParaRPr lang="pl-PL" altLang="pl-PL" sz="1700" dirty="0">
              <a:solidFill>
                <a:schemeClr val="tx1"/>
              </a:solidFill>
            </a:endParaRP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endParaRPr lang="pl-PL" altLang="pl-PL" sz="1700" dirty="0">
              <a:solidFill>
                <a:schemeClr val="tx1"/>
              </a:solidFill>
            </a:endParaRP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endParaRPr lang="pl-PL" altLang="pl-PL" sz="1700" i="1" dirty="0">
              <a:solidFill>
                <a:schemeClr val="tx1"/>
              </a:solidFill>
            </a:endParaRPr>
          </a:p>
          <a:p>
            <a:pPr defTabSz="25271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br>
              <a:rPr lang="pl-PL" altLang="pl-PL" sz="17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pl-PL" altLang="pl-PL" sz="17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09AA56-330B-441C-A47E-1D39E3EA2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182880"/>
            <a:ext cx="11623040" cy="1825308"/>
          </a:xfrm>
        </p:spPr>
        <p:txBody>
          <a:bodyPr>
            <a:normAutofit/>
          </a:bodyPr>
          <a:lstStyle/>
          <a:p>
            <a:pPr defTabSz="336947">
              <a:defRPr/>
            </a:pPr>
            <a:r>
              <a:rPr lang="pl-PL" sz="3150" dirty="0">
                <a:solidFill>
                  <a:srgbClr val="FF0000"/>
                </a:solidFill>
              </a:rPr>
              <a:t>Kolejny wykład: </a:t>
            </a:r>
            <a:r>
              <a:rPr lang="pl-PL" sz="3150" i="1" dirty="0"/>
              <a:t>Kształtowanie i ochrona praw prywatnych </a:t>
            </a:r>
            <a:r>
              <a:rPr lang="pl-PL" sz="3150" dirty="0">
                <a:solidFill>
                  <a:srgbClr val="FF0000"/>
                </a:solidFill>
              </a:rPr>
              <a:t>(wskazówki bibliograficzne)</a:t>
            </a:r>
            <a:endParaRPr lang="pl-PL" sz="3150" i="1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EA25BD-83CE-4F0B-85CB-DFF36E90B8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1" y="2057401"/>
            <a:ext cx="8224838" cy="3394472"/>
          </a:xfrm>
        </p:spPr>
        <p:txBody>
          <a:bodyPr>
            <a:noAutofit/>
          </a:bodyPr>
          <a:lstStyle/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effectLst/>
              </a:rPr>
              <a:t>T. </a:t>
            </a:r>
            <a:r>
              <a:rPr lang="pl-PL" sz="2400" dirty="0" err="1">
                <a:effectLst/>
              </a:rPr>
              <a:t>Giaro</a:t>
            </a:r>
            <a:r>
              <a:rPr lang="pl-PL" sz="2400" dirty="0">
                <a:effectLst/>
              </a:rPr>
              <a:t>, W. </a:t>
            </a:r>
            <a:r>
              <a:rPr lang="pl-PL" sz="2400" dirty="0" err="1">
                <a:effectLst/>
              </a:rPr>
              <a:t>Dajczak</a:t>
            </a:r>
            <a:r>
              <a:rPr lang="pl-PL" sz="2400" dirty="0">
                <a:effectLst/>
              </a:rPr>
              <a:t>, F. </a:t>
            </a:r>
            <a:r>
              <a:rPr lang="pl-PL" sz="2400" dirty="0" err="1">
                <a:effectLst/>
              </a:rPr>
              <a:t>Longchamps</a:t>
            </a:r>
            <a:r>
              <a:rPr lang="pl-PL" sz="2400" dirty="0">
                <a:effectLst/>
              </a:rPr>
              <a:t> de </a:t>
            </a:r>
            <a:r>
              <a:rPr lang="pl-PL" sz="2400" dirty="0" err="1">
                <a:effectLst/>
              </a:rPr>
              <a:t>Bérier</a:t>
            </a:r>
            <a:r>
              <a:rPr lang="pl-PL" sz="2400" dirty="0">
                <a:effectLst/>
              </a:rPr>
              <a:t>, </a:t>
            </a:r>
            <a:r>
              <a:rPr lang="pl-PL" sz="2400" i="1" dirty="0">
                <a:effectLst/>
              </a:rPr>
              <a:t>Prawo rzymskie. U podstaw prawa prywatnego</a:t>
            </a:r>
            <a:r>
              <a:rPr lang="pl-PL" sz="2400" dirty="0">
                <a:effectLst/>
              </a:rPr>
              <a:t>, Warszawa 2018/2023</a:t>
            </a:r>
            <a:r>
              <a:rPr lang="pl-PL" sz="2400" baseline="30000" dirty="0">
                <a:effectLst/>
              </a:rPr>
              <a:t>3</a:t>
            </a:r>
            <a:r>
              <a:rPr lang="pl-PL" sz="2400" dirty="0">
                <a:effectLst/>
              </a:rPr>
              <a:t>, s. 127-190 </a:t>
            </a: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solidFill>
                  <a:srgbClr val="FF0000"/>
                </a:solidFill>
                <a:effectLst/>
              </a:rPr>
              <a:t>UWAGA: treści podane małą czcionką oraz podane na szarym tle mają charakter dodatkowy, tj. należy je przeczytać ale nie są konieczne do opanowania. </a:t>
            </a: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solidFill>
                  <a:srgbClr val="FF0000"/>
                </a:solidFill>
                <a:effectLst/>
              </a:rPr>
              <a:t>UWAGA: Zrealizuj zadania podane w dziale „Po przeczytaniu”</a:t>
            </a:r>
          </a:p>
          <a:p>
            <a:pPr defTabSz="336947">
              <a:lnSpc>
                <a:spcPct val="90000"/>
              </a:lnSpc>
              <a:defRPr/>
            </a:pPr>
            <a:endParaRPr lang="pl-PL" sz="2400" dirty="0">
              <a:effectLst/>
              <a:highlight>
                <a:srgbClr val="FFFF00"/>
              </a:highlight>
            </a:endParaRP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effectLst/>
              </a:rPr>
              <a:t>K. Kolańczyk, </a:t>
            </a:r>
            <a:r>
              <a:rPr lang="pl-PL" sz="2400" i="1" dirty="0">
                <a:effectLst/>
              </a:rPr>
              <a:t>Prawo rzymskie</a:t>
            </a:r>
            <a:r>
              <a:rPr lang="pl-PL" sz="2400" dirty="0">
                <a:effectLst/>
              </a:rPr>
              <a:t>, Warszawa 2021, s. 121-199, 235-246 (paragrafy 38-76 oraz 86-87)  </a:t>
            </a:r>
          </a:p>
          <a:p>
            <a:pPr defTabSz="336947">
              <a:lnSpc>
                <a:spcPct val="90000"/>
              </a:lnSpc>
              <a:defRPr/>
            </a:pPr>
            <a:endParaRPr lang="pl-PL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>
            <a:extLst>
              <a:ext uri="{FF2B5EF4-FFF2-40B4-BE49-F238E27FC236}">
                <a16:creationId xmlns:a16="http://schemas.microsoft.com/office/drawing/2014/main" id="{FB341DC9-5AE9-5629-D1DD-D54E6F06CB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1950" y="0"/>
            <a:ext cx="9036050" cy="782638"/>
          </a:xfrm>
        </p:spPr>
        <p:txBody>
          <a:bodyPr/>
          <a:lstStyle/>
          <a:p>
            <a:pPr defTabSz="336550" eaLnBrk="1" hangingPunct="1">
              <a:tabLst>
                <a:tab pos="0" algn="l"/>
                <a:tab pos="334963" algn="l"/>
                <a:tab pos="671513" algn="l"/>
                <a:tab pos="1009650" algn="l"/>
                <a:tab pos="1346200" algn="l"/>
                <a:tab pos="1682750" algn="l"/>
                <a:tab pos="2019300" algn="l"/>
                <a:tab pos="2357438" algn="l"/>
                <a:tab pos="2693988" algn="l"/>
                <a:tab pos="3030538" algn="l"/>
                <a:tab pos="3367088" algn="l"/>
                <a:tab pos="3705225" algn="l"/>
                <a:tab pos="4041775" algn="l"/>
                <a:tab pos="4378325" algn="l"/>
                <a:tab pos="4714875" algn="l"/>
                <a:tab pos="5053013" algn="l"/>
                <a:tab pos="5389563" algn="l"/>
                <a:tab pos="5726113" algn="l"/>
                <a:tab pos="6062663" algn="l"/>
                <a:tab pos="6400800" algn="l"/>
                <a:tab pos="6737350" algn="l"/>
              </a:tabLst>
            </a:pPr>
            <a:r>
              <a:rPr lang="pl-PL" altLang="pl-PL" sz="2400" b="1" dirty="0">
                <a:solidFill>
                  <a:srgbClr val="FF0000"/>
                </a:solidFill>
                <a:latin typeface="Arial" panose="020B0604020202020204" pitchFamily="34" charset="0"/>
              </a:rPr>
              <a:t>Periodyzacja prawa rzymskiego – źródła powstania prawa (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fontes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iuris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oriundi</a:t>
            </a:r>
            <a:r>
              <a:rPr lang="pl-PL" altLang="pl-PL" sz="2400" b="1" dirty="0">
                <a:solidFill>
                  <a:srgbClr val="FF0000"/>
                </a:solidFill>
                <a:latin typeface="Arial" panose="020B0604020202020204" pitchFamily="34" charset="0"/>
              </a:rPr>
              <a:t>) </a:t>
            </a:r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95AE30DB-DEF9-C329-8B6D-2EE011490E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6815" y="909638"/>
            <a:ext cx="11421374" cy="5949950"/>
          </a:xfrm>
        </p:spPr>
        <p:txBody>
          <a:bodyPr rtlCol="0">
            <a:normAutofit/>
          </a:bodyPr>
          <a:lstStyle/>
          <a:p>
            <a:pPr indent="-253604" defTabSz="336947" eaLnBrk="1" fontAlgn="auto" hangingPunct="1">
              <a:lnSpc>
                <a:spcPct val="80000"/>
              </a:lnSpc>
              <a:spcBef>
                <a:spcPts val="413"/>
              </a:spcBef>
              <a:spcAft>
                <a:spcPts val="0"/>
              </a:spcAft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</a:rPr>
              <a:t>Okres archaiczny – przedklasyczny – klasyczny – poklasyczny (prawo justyniańskie)</a:t>
            </a:r>
          </a:p>
          <a:p>
            <a:pPr indent="-253604" defTabSz="336947" eaLnBrk="1" fontAlgn="auto" hangingPunct="1">
              <a:lnSpc>
                <a:spcPct val="80000"/>
              </a:lnSpc>
              <a:spcBef>
                <a:spcPts val="413"/>
              </a:spcBef>
              <a:spcAft>
                <a:spcPts val="0"/>
              </a:spcAft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endParaRPr lang="pl-PL" sz="2300" dirty="0">
              <a:latin typeface="Arial" panose="020B0604020202020204" pitchFamily="34" charset="0"/>
            </a:endParaRPr>
          </a:p>
          <a:p>
            <a:pPr indent="-253604" defTabSz="336947" eaLnBrk="1" fontAlgn="auto" hangingPunct="1">
              <a:lnSpc>
                <a:spcPct val="80000"/>
              </a:lnSpc>
              <a:spcBef>
                <a:spcPts val="413"/>
              </a:spcBef>
              <a:spcAft>
                <a:spcPts val="0"/>
              </a:spcAft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sz="2300" dirty="0">
                <a:latin typeface="Arial" panose="020B0604020202020204" pitchFamily="34" charset="0"/>
              </a:rPr>
              <a:t>W starożytności prawo rzymskie rozwijało się:</a:t>
            </a:r>
          </a:p>
          <a:p>
            <a:pPr indent="-253604" defTabSz="336947" eaLnBrk="1" fontAlgn="auto" hangingPunct="1">
              <a:lnSpc>
                <a:spcPct val="80000"/>
              </a:lnSpc>
              <a:spcBef>
                <a:spcPts val="413"/>
              </a:spcBef>
              <a:spcAft>
                <a:spcPts val="0"/>
              </a:spcAft>
              <a:buClr>
                <a:srgbClr val="EBF25A"/>
              </a:buClr>
              <a:buSzPct val="80000"/>
              <a:buFont typeface="Wingdings" charset="2"/>
              <a:buChar char="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sz="2300" dirty="0">
                <a:latin typeface="Arial" panose="020B0604020202020204" pitchFamily="34" charset="0"/>
              </a:rPr>
              <a:t>w okresie monarchii (753–510 p.n.e.) oraz w okresie republiki (510–27 przed Chr.) - przede wszystkim jako zwyczaj (prawo zwyczajowe), wzrost znaczenia </a:t>
            </a:r>
            <a:r>
              <a:rPr lang="pl-PL" sz="2300" i="1" dirty="0" err="1">
                <a:latin typeface="Arial" panose="020B0604020202020204" pitchFamily="34" charset="0"/>
              </a:rPr>
              <a:t>ius</a:t>
            </a:r>
            <a:r>
              <a:rPr lang="pl-PL" sz="2300" i="1" dirty="0">
                <a:latin typeface="Arial" panose="020B0604020202020204" pitchFamily="34" charset="0"/>
              </a:rPr>
              <a:t> honorarium </a:t>
            </a:r>
            <a:r>
              <a:rPr lang="pl-PL" sz="2300" dirty="0">
                <a:latin typeface="Arial" panose="020B0604020202020204" pitchFamily="34" charset="0"/>
              </a:rPr>
              <a:t>(specyficzna forma prawa stanowionego)</a:t>
            </a:r>
            <a:endParaRPr lang="pl-PL" sz="2300" i="1" dirty="0">
              <a:latin typeface="Arial" panose="020B0604020202020204" pitchFamily="34" charset="0"/>
            </a:endParaRPr>
          </a:p>
          <a:p>
            <a:pPr indent="-253604" defTabSz="336947" eaLnBrk="1" fontAlgn="auto" hangingPunct="1">
              <a:lnSpc>
                <a:spcPct val="80000"/>
              </a:lnSpc>
              <a:spcBef>
                <a:spcPts val="413"/>
              </a:spcBef>
              <a:spcAft>
                <a:spcPts val="0"/>
              </a:spcAft>
              <a:buClr>
                <a:srgbClr val="EBF25A"/>
              </a:buClr>
              <a:buSzPct val="80000"/>
              <a:buFont typeface="Wingdings" charset="2"/>
              <a:buChar char="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sz="2300" dirty="0">
                <a:latin typeface="Arial" panose="020B0604020202020204" pitchFamily="34" charset="0"/>
              </a:rPr>
              <a:t>w okresie pryncypatu (27 p.n.e.–284 n.e.) - przede wszystkim jurysprudencja (prawo </a:t>
            </a:r>
            <a:r>
              <a:rPr lang="pl-PL" sz="2300" dirty="0" err="1">
                <a:latin typeface="Arial" panose="020B0604020202020204" pitchFamily="34" charset="0"/>
              </a:rPr>
              <a:t>jurysprudencyjne</a:t>
            </a:r>
            <a:r>
              <a:rPr lang="pl-PL" sz="2300" dirty="0">
                <a:latin typeface="Arial" panose="020B0604020202020204" pitchFamily="34" charset="0"/>
              </a:rPr>
              <a:t>): kazuistyka i praktycyzm; tzw. normatywność miękka </a:t>
            </a:r>
          </a:p>
          <a:p>
            <a:pPr indent="-253604" defTabSz="336947" eaLnBrk="1" fontAlgn="auto" hangingPunct="1">
              <a:lnSpc>
                <a:spcPct val="80000"/>
              </a:lnSpc>
              <a:spcBef>
                <a:spcPts val="413"/>
              </a:spcBef>
              <a:spcAft>
                <a:spcPts val="0"/>
              </a:spcAft>
              <a:buClr>
                <a:srgbClr val="EBF25A"/>
              </a:buClr>
              <a:buSzPct val="80000"/>
              <a:buFont typeface="Wingdings" charset="2"/>
              <a:buChar char="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sz="2300" dirty="0">
                <a:latin typeface="Arial" panose="020B0604020202020204" pitchFamily="34" charset="0"/>
              </a:rPr>
              <a:t>a w okresie dominatu-późnego cesarstwa rzymskiego (284–565), zamykającym się tradycyjnie w naukach prawnych ze śmiercią Justyniana I - przede wszystkim jako prawo stanowione, w formie konstytucji cesarskich. </a:t>
            </a:r>
          </a:p>
          <a:p>
            <a:pPr indent="-253604" defTabSz="336947" eaLnBrk="1" fontAlgn="auto" hangingPunct="1">
              <a:lnSpc>
                <a:spcPct val="80000"/>
              </a:lnSpc>
              <a:spcBef>
                <a:spcPts val="413"/>
              </a:spcBef>
              <a:spcAft>
                <a:spcPts val="0"/>
              </a:spcAft>
              <a:buClr>
                <a:srgbClr val="EBF25A"/>
              </a:buClr>
              <a:buSzPct val="80000"/>
              <a:buFont typeface="Wingdings" charset="2"/>
              <a:buChar char="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endParaRPr lang="pl-PL" sz="2300" dirty="0">
              <a:latin typeface="Arial" panose="020B0604020202020204" pitchFamily="34" charset="0"/>
            </a:endParaRPr>
          </a:p>
          <a:p>
            <a:pPr marL="3572" indent="0" defTabSz="336947" eaLnBrk="1" fontAlgn="auto" hangingPunct="1">
              <a:lnSpc>
                <a:spcPct val="80000"/>
              </a:lnSpc>
              <a:spcBef>
                <a:spcPts val="413"/>
              </a:spcBef>
              <a:spcAft>
                <a:spcPts val="0"/>
              </a:spcAft>
              <a:buClr>
                <a:srgbClr val="EBF25A"/>
              </a:buClr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sz="2300" b="1" dirty="0">
                <a:latin typeface="Arial" panose="020B0604020202020204" pitchFamily="34" charset="0"/>
              </a:rPr>
              <a:t>Uwaga: </a:t>
            </a:r>
          </a:p>
          <a:p>
            <a:pPr marL="3572" indent="0" defTabSz="336947" eaLnBrk="1" fontAlgn="auto" hangingPunct="1">
              <a:lnSpc>
                <a:spcPct val="80000"/>
              </a:lnSpc>
              <a:spcBef>
                <a:spcPts val="413"/>
              </a:spcBef>
              <a:spcAft>
                <a:spcPts val="0"/>
              </a:spcAft>
              <a:buClr>
                <a:srgbClr val="EBF25A"/>
              </a:buClr>
              <a:buSzPct val="80000"/>
              <a:buNone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sz="2300" dirty="0">
                <a:latin typeface="Arial" panose="020B0604020202020204" pitchFamily="34" charset="0"/>
              </a:rPr>
              <a:t>cezura początku VII w. jako koniec późnego </a:t>
            </a:r>
          </a:p>
          <a:p>
            <a:pPr marL="3572" indent="0" defTabSz="336947" eaLnBrk="1" fontAlgn="auto" hangingPunct="1">
              <a:lnSpc>
                <a:spcPct val="80000"/>
              </a:lnSpc>
              <a:spcBef>
                <a:spcPts val="413"/>
              </a:spcBef>
              <a:spcAft>
                <a:spcPts val="0"/>
              </a:spcAft>
              <a:buClr>
                <a:srgbClr val="EBF25A"/>
              </a:buClr>
              <a:buSzPct val="80000"/>
              <a:buNone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sz="2300" dirty="0">
                <a:latin typeface="Arial" panose="020B0604020202020204" pitchFamily="34" charset="0"/>
              </a:rPr>
              <a:t>cesarstwa rzymskiego </a:t>
            </a:r>
          </a:p>
          <a:p>
            <a:pPr marL="3572" indent="0" defTabSz="336947" eaLnBrk="1" fontAlgn="auto" hangingPunct="1">
              <a:lnSpc>
                <a:spcPct val="80000"/>
              </a:lnSpc>
              <a:spcBef>
                <a:spcPts val="413"/>
              </a:spcBef>
              <a:spcAft>
                <a:spcPts val="0"/>
              </a:spcAft>
              <a:buClr>
                <a:srgbClr val="EBF25A"/>
              </a:buClr>
              <a:buSzPct val="80000"/>
              <a:buNone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sz="2300" dirty="0">
                <a:latin typeface="Arial" panose="020B0604020202020204" pitchFamily="34" charset="0"/>
              </a:rPr>
              <a:t>(periodyzacja – spory wokół pojęcia późnego antyku). </a:t>
            </a:r>
          </a:p>
          <a:p>
            <a:pPr marL="3572" indent="0" defTabSz="336947" eaLnBrk="1" fontAlgn="auto" hangingPunct="1">
              <a:lnSpc>
                <a:spcPct val="80000"/>
              </a:lnSpc>
              <a:spcBef>
                <a:spcPts val="413"/>
              </a:spcBef>
              <a:spcAft>
                <a:spcPts val="0"/>
              </a:spcAft>
              <a:buClr>
                <a:srgbClr val="EBF25A"/>
              </a:buClr>
              <a:buSzPct val="80000"/>
              <a:tabLst>
                <a:tab pos="257175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</a:rPr>
              <a:t>Inne</a:t>
            </a:r>
          </a:p>
        </p:txBody>
      </p:sp>
      <p:pic>
        <p:nvPicPr>
          <p:cNvPr id="43012" name="Obraz 2">
            <a:extLst>
              <a:ext uri="{FF2B5EF4-FFF2-40B4-BE49-F238E27FC236}">
                <a16:creationId xmlns:a16="http://schemas.microsoft.com/office/drawing/2014/main" id="{B81AFF59-622F-7CB6-2EE8-A30BAB3AF0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9826" y="4691064"/>
            <a:ext cx="1412875" cy="215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>
            <a:extLst>
              <a:ext uri="{FF2B5EF4-FFF2-40B4-BE49-F238E27FC236}">
                <a16:creationId xmlns:a16="http://schemas.microsoft.com/office/drawing/2014/main" id="{5854769E-79EC-8BDE-0735-D475B60F28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1" y="-104775"/>
            <a:ext cx="9109075" cy="1190625"/>
          </a:xfrm>
        </p:spPr>
        <p:txBody>
          <a:bodyPr/>
          <a:lstStyle/>
          <a:p>
            <a:pPr eaLnBrk="1" hangingPunct="1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2400" b="1" dirty="0">
                <a:solidFill>
                  <a:srgbClr val="FF0000"/>
                </a:solidFill>
                <a:latin typeface="Arial" panose="020B0604020202020204" pitchFamily="34" charset="0"/>
              </a:rPr>
              <a:t>Źródła dawnego prawa rzymskiego (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civile</a:t>
            </a:r>
            <a:r>
              <a:rPr lang="pl-PL" altLang="pl-PL" sz="2400" b="1" dirty="0">
                <a:solidFill>
                  <a:srgbClr val="FF0000"/>
                </a:solidFill>
                <a:latin typeface="Arial" panose="020B0604020202020204" pitchFamily="34" charset="0"/>
              </a:rPr>
              <a:t>) – okres królewski i wczesna republika – okres archaiczny</a:t>
            </a:r>
            <a:r>
              <a:rPr lang="pl-PL" altLang="pl-PL" sz="2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D9C3A211-0018-64F5-97DE-2E754F99D610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1125538"/>
            <a:ext cx="12025223" cy="5732462"/>
          </a:xfrm>
        </p:spPr>
        <p:txBody>
          <a:bodyPr>
            <a:normAutofit/>
          </a:bodyPr>
          <a:lstStyle/>
          <a:p>
            <a:pPr marL="0" indent="0" algn="just" eaLnBrk="1" hangingPunct="1">
              <a:spcBef>
                <a:spcPts val="700"/>
              </a:spcBef>
              <a:buClrTx/>
              <a:buSzPct val="80000"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686800" algn="l"/>
              </a:tabLst>
              <a:defRPr/>
            </a:pPr>
            <a:r>
              <a:rPr lang="pl-PL" altLang="pl-PL" dirty="0">
                <a:latin typeface="Arial" panose="020B0604020202020204" pitchFamily="34" charset="0"/>
              </a:rPr>
              <a:t>1. Dominował początkowo zwyczaj (</a:t>
            </a:r>
            <a:r>
              <a:rPr lang="pl-PL" altLang="pl-PL" i="1" dirty="0" err="1">
                <a:latin typeface="Arial" panose="020B0604020202020204" pitchFamily="34" charset="0"/>
              </a:rPr>
              <a:t>mos</a:t>
            </a:r>
            <a:r>
              <a:rPr lang="pl-PL" altLang="pl-PL" i="1" dirty="0"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latin typeface="Arial" panose="020B0604020202020204" pitchFamily="34" charset="0"/>
              </a:rPr>
              <a:t>maiorum</a:t>
            </a:r>
            <a:r>
              <a:rPr lang="pl-PL" altLang="pl-PL" dirty="0">
                <a:latin typeface="Arial" panose="020B0604020202020204" pitchFamily="34" charset="0"/>
              </a:rPr>
              <a:t>) </a:t>
            </a:r>
          </a:p>
          <a:p>
            <a:pPr marL="0" indent="0" algn="just" eaLnBrk="1" hangingPunct="1">
              <a:spcBef>
                <a:spcPts val="700"/>
              </a:spcBef>
              <a:buClr>
                <a:srgbClr val="EBF25A"/>
              </a:buClr>
              <a:buSzPct val="80000"/>
              <a:buFont typeface="Tahoma" panose="020B0604030504040204" pitchFamily="34" charset="0"/>
              <a:buChar char="-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686800" algn="l"/>
              </a:tabLst>
              <a:defRPr/>
            </a:pPr>
            <a:r>
              <a:rPr lang="pl-PL" altLang="pl-PL" dirty="0">
                <a:latin typeface="Arial" panose="020B0604020202020204" pitchFamily="34" charset="0"/>
              </a:rPr>
              <a:t> pierwotna jedność sfery sakralnej i obyczajowo - prawnej (</a:t>
            </a:r>
            <a:r>
              <a:rPr lang="pl-PL" altLang="pl-PL" i="1" dirty="0" err="1">
                <a:latin typeface="Arial" panose="020B0604020202020204" pitchFamily="34" charset="0"/>
              </a:rPr>
              <a:t>ius</a:t>
            </a:r>
            <a:r>
              <a:rPr lang="pl-PL" altLang="pl-PL" dirty="0">
                <a:latin typeface="Arial" panose="020B0604020202020204" pitchFamily="34" charset="0"/>
              </a:rPr>
              <a:t> i </a:t>
            </a:r>
            <a:r>
              <a:rPr lang="pl-PL" altLang="pl-PL" i="1" dirty="0">
                <a:latin typeface="Arial" panose="020B0604020202020204" pitchFamily="34" charset="0"/>
              </a:rPr>
              <a:t>fas</a:t>
            </a:r>
            <a:r>
              <a:rPr lang="pl-PL" altLang="pl-PL" dirty="0">
                <a:latin typeface="Arial" panose="020B0604020202020204" pitchFamily="34" charset="0"/>
              </a:rPr>
              <a:t>): </a:t>
            </a:r>
            <a:r>
              <a:rPr lang="pl-PL" altLang="pl-PL" b="1" dirty="0">
                <a:latin typeface="Arial" panose="020B0604020202020204" pitchFamily="34" charset="0"/>
              </a:rPr>
              <a:t>monopol wiedzy prawniczej i de facto wymiaru sprawiedliwości</a:t>
            </a:r>
            <a:r>
              <a:rPr lang="pl-PL" altLang="pl-PL" dirty="0">
                <a:latin typeface="Arial" panose="020B0604020202020204" pitchFamily="34" charset="0"/>
              </a:rPr>
              <a:t> - jurysprudencja pontyfikalna (kapłani): </a:t>
            </a:r>
            <a:r>
              <a:rPr lang="pl-PL" altLang="pl-PL" dirty="0">
                <a:solidFill>
                  <a:srgbClr val="FF0000"/>
                </a:solidFill>
                <a:latin typeface="Arial" panose="020B0604020202020204" pitchFamily="34" charset="0"/>
              </a:rPr>
              <a:t>układanie formuł procesowych (perspektywa procesowa – ustność postępowania) – konsekwencja dwufazowości postępowania (fazy 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in iure</a:t>
            </a:r>
            <a:r>
              <a:rPr lang="pl-PL" altLang="pl-PL" dirty="0">
                <a:solidFill>
                  <a:srgbClr val="FF0000"/>
                </a:solidFill>
                <a:latin typeface="Arial" panose="020B0604020202020204" pitchFamily="34" charset="0"/>
              </a:rPr>
              <a:t> i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apud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iudicem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dirty="0">
                <a:solidFill>
                  <a:srgbClr val="FF0000"/>
                </a:solidFill>
                <a:latin typeface="Arial" panose="020B0604020202020204" pitchFamily="34" charset="0"/>
              </a:rPr>
              <a:t>w postępowaniu prywatnym -</a:t>
            </a:r>
            <a:r>
              <a:rPr lang="pl-PL" altLang="pl-PL" u="sng" dirty="0">
                <a:solidFill>
                  <a:srgbClr val="FF0000"/>
                </a:solidFill>
                <a:latin typeface="Arial" panose="020B0604020202020204" pitchFamily="34" charset="0"/>
              </a:rPr>
              <a:t> dominującym</a:t>
            </a:r>
            <a:r>
              <a:rPr lang="pl-PL" altLang="pl-PL" dirty="0">
                <a:solidFill>
                  <a:srgbClr val="FF0000"/>
                </a:solidFill>
                <a:latin typeface="Arial" panose="020B0604020202020204" pitchFamily="34" charset="0"/>
              </a:rPr>
              <a:t>)</a:t>
            </a:r>
          </a:p>
          <a:p>
            <a:pPr marL="0" indent="0" algn="just" eaLnBrk="1" hangingPunct="1">
              <a:spcBef>
                <a:spcPts val="700"/>
              </a:spcBef>
              <a:buClr>
                <a:srgbClr val="EBF25A"/>
              </a:buClr>
              <a:buSzPct val="80000"/>
              <a:buFont typeface="Tahoma" panose="020B0604030504040204" pitchFamily="34" charset="0"/>
              <a:buChar char="-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686800" algn="l"/>
              </a:tabLst>
              <a:defRPr/>
            </a:pPr>
            <a:r>
              <a:rPr lang="pl-PL" altLang="pl-PL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dirty="0">
                <a:latin typeface="Arial" panose="020B0604020202020204" pitchFamily="34" charset="0"/>
              </a:rPr>
              <a:t>już wówczas jurysprudencja rzymska nie ograniczała się jednak jedynie do wykładni tekstów prawnych </a:t>
            </a:r>
            <a:r>
              <a:rPr lang="pl-PL" altLang="pl-PL" b="1" dirty="0">
                <a:solidFill>
                  <a:srgbClr val="FF0000"/>
                </a:solidFill>
                <a:latin typeface="Arial" panose="020B0604020202020204" pitchFamily="34" charset="0"/>
              </a:rPr>
              <a:t>lecz tworzyła prawo drogą wykładni  </a:t>
            </a:r>
            <a:r>
              <a:rPr lang="pl-PL" altLang="pl-PL" dirty="0">
                <a:latin typeface="Arial" panose="020B0604020202020204" pitchFamily="34" charset="0"/>
              </a:rPr>
              <a:t>(sła</a:t>
            </a:r>
            <a:r>
              <a:rPr lang="pl-PL" altLang="pl-PL" dirty="0">
                <a:effectLst/>
                <a:latin typeface="Arial" panose="020B0604020202020204" pitchFamily="34" charset="0"/>
              </a:rPr>
              <a:t>bość prawa stanowionego)</a:t>
            </a:r>
          </a:p>
          <a:p>
            <a:pPr marL="0" indent="0" algn="just" eaLnBrk="1" hangingPunct="1">
              <a:spcBef>
                <a:spcPts val="700"/>
              </a:spcBef>
              <a:buClrTx/>
              <a:buSzPct val="80000"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686800" algn="l"/>
              </a:tabLst>
              <a:defRPr/>
            </a:pPr>
            <a:r>
              <a:rPr lang="pl-PL" altLang="pl-PL" dirty="0">
                <a:latin typeface="Arial" panose="020B0604020202020204" pitchFamily="34" charset="0"/>
              </a:rPr>
              <a:t>2. Ustawa (</a:t>
            </a:r>
            <a:r>
              <a:rPr lang="pl-PL" altLang="pl-PL" i="1" dirty="0">
                <a:latin typeface="Arial" panose="020B0604020202020204" pitchFamily="34" charset="0"/>
              </a:rPr>
              <a:t>lex</a:t>
            </a:r>
            <a:r>
              <a:rPr lang="pl-PL" altLang="pl-PL" dirty="0">
                <a:latin typeface="Arial" panose="020B0604020202020204" pitchFamily="34" charset="0"/>
              </a:rPr>
              <a:t>) – nieliczne - </a:t>
            </a:r>
            <a:r>
              <a:rPr lang="pl-PL" altLang="pl-PL" b="1" dirty="0">
                <a:latin typeface="Arial" panose="020B0604020202020204" pitchFamily="34" charset="0"/>
              </a:rPr>
              <a:t>pierwszą ustawą ogólną była ustawa XII Tablic (</a:t>
            </a:r>
            <a:r>
              <a:rPr lang="pl-PL" altLang="pl-PL" b="1" i="1" dirty="0">
                <a:latin typeface="Arial" panose="020B0604020202020204" pitchFamily="34" charset="0"/>
              </a:rPr>
              <a:t>lex </a:t>
            </a:r>
            <a:r>
              <a:rPr lang="pl-PL" altLang="pl-PL" b="1" i="1" dirty="0" err="1">
                <a:latin typeface="Arial" panose="020B0604020202020204" pitchFamily="34" charset="0"/>
              </a:rPr>
              <a:t>duodecim</a:t>
            </a:r>
            <a:r>
              <a:rPr lang="pl-PL" altLang="pl-PL" b="1" i="1" dirty="0">
                <a:latin typeface="Arial" panose="020B0604020202020204" pitchFamily="34" charset="0"/>
              </a:rPr>
              <a:t> </a:t>
            </a:r>
            <a:r>
              <a:rPr lang="pl-PL" altLang="pl-PL" b="1" i="1" dirty="0" err="1">
                <a:latin typeface="Arial" panose="020B0604020202020204" pitchFamily="34" charset="0"/>
              </a:rPr>
              <a:t>tabularum</a:t>
            </a:r>
            <a:r>
              <a:rPr lang="pl-PL" altLang="pl-PL" b="1" i="1" dirty="0">
                <a:latin typeface="Arial" panose="020B0604020202020204" pitchFamily="34" charset="0"/>
              </a:rPr>
              <a:t> </a:t>
            </a:r>
            <a:r>
              <a:rPr lang="pl-PL" altLang="pl-PL" b="1" dirty="0">
                <a:latin typeface="Arial" panose="020B0604020202020204" pitchFamily="34" charset="0"/>
              </a:rPr>
              <a:t>ok. 451 r. p.n.e.)</a:t>
            </a:r>
            <a:r>
              <a:rPr lang="pl-PL" altLang="pl-PL" dirty="0">
                <a:latin typeface="Arial" panose="020B0604020202020204" pitchFamily="34" charset="0"/>
              </a:rPr>
              <a:t> –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fons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omnis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publici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i="1" dirty="0" err="1">
                <a:solidFill>
                  <a:srgbClr val="FF0000"/>
                </a:solidFill>
                <a:latin typeface="Arial" panose="020B0604020202020204" pitchFamily="34" charset="0"/>
              </a:rPr>
              <a:t>privatique</a:t>
            </a:r>
            <a:r>
              <a:rPr lang="pl-PL" altLang="pl-PL" i="1" dirty="0">
                <a:solidFill>
                  <a:srgbClr val="FF0000"/>
                </a:solidFill>
                <a:latin typeface="Arial" panose="020B0604020202020204" pitchFamily="34" charset="0"/>
              </a:rPr>
              <a:t> iuris</a:t>
            </a:r>
            <a:r>
              <a:rPr lang="pl-PL" altLang="pl-PL" dirty="0">
                <a:solidFill>
                  <a:srgbClr val="FF0000"/>
                </a:solidFill>
                <a:latin typeface="Arial" panose="020B0604020202020204" pitchFamily="34" charset="0"/>
              </a:rPr>
              <a:t>? </a:t>
            </a:r>
            <a:r>
              <a:rPr lang="pl-PL" altLang="pl-PL" dirty="0">
                <a:latin typeface="Arial" panose="020B0604020202020204" pitchFamily="34" charset="0"/>
              </a:rPr>
              <a:t>relacja z prawem zwyczajowym - obowiązywanie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>
            <a:extLst>
              <a:ext uri="{FF2B5EF4-FFF2-40B4-BE49-F238E27FC236}">
                <a16:creationId xmlns:a16="http://schemas.microsoft.com/office/drawing/2014/main" id="{9A38C587-02EF-C08F-4C9F-6D7D6C9767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3070" y="252414"/>
            <a:ext cx="11936658" cy="1190625"/>
          </a:xfrm>
        </p:spPr>
        <p:txBody>
          <a:bodyPr>
            <a:noAutofit/>
          </a:bodyPr>
          <a:lstStyle/>
          <a:p>
            <a:pPr eaLnBrk="1" hangingPunct="1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Źródła prawa rzymskiego – późna Republika/ okres przedklasyczny obok wspomnianych w okresie archaicznym: </a:t>
            </a:r>
            <a:r>
              <a:rPr lang="pl-PL" alt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nowy czynnik prawotwórczy - prawo urzędnicze (</a:t>
            </a:r>
            <a:r>
              <a:rPr lang="pl-PL" altLang="pl-PL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altLang="pl-PL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honorarium</a:t>
            </a:r>
            <a:r>
              <a:rPr lang="pl-PL" alt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EAD265A1-B307-D218-DCED-9203E35ABD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14960" y="1778000"/>
            <a:ext cx="11348720" cy="50800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spcBef>
                <a:spcPts val="70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3200" dirty="0">
                <a:latin typeface="Arial" panose="020B0604020202020204" pitchFamily="34" charset="0"/>
              </a:rPr>
              <a:t>Ważną ale słabszą niż wcześniej rolę dla </a:t>
            </a:r>
            <a:r>
              <a:rPr lang="pl-PL" altLang="pl-PL" sz="3200" i="1" dirty="0" err="1">
                <a:latin typeface="Arial" panose="020B0604020202020204" pitchFamily="34" charset="0"/>
              </a:rPr>
              <a:t>ius</a:t>
            </a:r>
            <a:r>
              <a:rPr lang="pl-PL" altLang="pl-PL" sz="3200" i="1" dirty="0">
                <a:latin typeface="Arial" panose="020B0604020202020204" pitchFamily="34" charset="0"/>
              </a:rPr>
              <a:t> </a:t>
            </a:r>
            <a:r>
              <a:rPr lang="pl-PL" altLang="pl-PL" sz="3200" i="1" dirty="0" err="1">
                <a:latin typeface="Arial" panose="020B0604020202020204" pitchFamily="34" charset="0"/>
              </a:rPr>
              <a:t>civile</a:t>
            </a:r>
            <a:r>
              <a:rPr lang="pl-PL" altLang="pl-PL" sz="3200" dirty="0">
                <a:latin typeface="Arial" panose="020B0604020202020204" pitchFamily="34" charset="0"/>
              </a:rPr>
              <a:t> utrzymało prawo zwyczajowe (</a:t>
            </a:r>
            <a:r>
              <a:rPr lang="pl-PL" altLang="pl-PL" sz="3200" i="1" dirty="0" err="1">
                <a:latin typeface="Arial" panose="020B0604020202020204" pitchFamily="34" charset="0"/>
              </a:rPr>
              <a:t>mos</a:t>
            </a:r>
            <a:r>
              <a:rPr lang="pl-PL" altLang="pl-PL" sz="3200" i="1" dirty="0">
                <a:latin typeface="Arial" panose="020B0604020202020204" pitchFamily="34" charset="0"/>
              </a:rPr>
              <a:t>) -</a:t>
            </a:r>
            <a:r>
              <a:rPr lang="pl-PL" altLang="pl-PL" sz="3200" dirty="0">
                <a:latin typeface="Arial" panose="020B0604020202020204" pitchFamily="34" charset="0"/>
              </a:rPr>
              <a:t> mogło nawet uchylać ustawy</a:t>
            </a:r>
          </a:p>
          <a:p>
            <a:pPr marL="0" indent="0" eaLnBrk="1" hangingPunct="1">
              <a:lnSpc>
                <a:spcPct val="80000"/>
              </a:lnSpc>
              <a:spcBef>
                <a:spcPts val="70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3200" dirty="0">
                <a:latin typeface="Arial" panose="020B0604020202020204" pitchFamily="34" charset="0"/>
              </a:rPr>
              <a:t>Stale niewielki wpływ na prawo nieliczne rzymskie ustawy, wydawane przez zgromadzenia ludowe i zrównane z nimi od 287 r. p.n.e. uchwały zgromadzeń plebejskich – </a:t>
            </a:r>
            <a:r>
              <a:rPr lang="pl-PL" altLang="pl-PL" sz="3200" i="1" dirty="0">
                <a:latin typeface="Arial" panose="020B0604020202020204" pitchFamily="34" charset="0"/>
              </a:rPr>
              <a:t>LEGES</a:t>
            </a:r>
            <a:r>
              <a:rPr lang="pl-PL" altLang="pl-PL" sz="3200" dirty="0">
                <a:latin typeface="Arial" panose="020B0604020202020204" pitchFamily="34" charset="0"/>
              </a:rPr>
              <a:t>/</a:t>
            </a:r>
            <a:r>
              <a:rPr lang="pl-PL" altLang="pl-PL" sz="3200" i="1" dirty="0">
                <a:latin typeface="Arial" panose="020B0604020202020204" pitchFamily="34" charset="0"/>
              </a:rPr>
              <a:t>PLEBISCITA</a:t>
            </a:r>
          </a:p>
          <a:p>
            <a:pPr marL="0" indent="0" eaLnBrk="1" hangingPunct="1">
              <a:lnSpc>
                <a:spcPct val="80000"/>
              </a:lnSpc>
              <a:spcBef>
                <a:spcPts val="70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3200" dirty="0">
                <a:latin typeface="Arial" panose="020B0604020202020204" pitchFamily="34" charset="0"/>
              </a:rPr>
              <a:t>Rola jurysprudencji – świeckiej</a:t>
            </a:r>
            <a:r>
              <a:rPr lang="pl-PL" altLang="pl-PL" sz="3200" dirty="0">
                <a:solidFill>
                  <a:srgbClr val="FF0000"/>
                </a:solidFill>
                <a:latin typeface="Arial" panose="020B0604020202020204" pitchFamily="34" charset="0"/>
              </a:rPr>
              <a:t>: układanie formuł procesowych (perspektywa procesowa) </a:t>
            </a:r>
          </a:p>
          <a:p>
            <a:pPr marL="0" indent="0" eaLnBrk="1" hangingPunct="1">
              <a:lnSpc>
                <a:spcPct val="80000"/>
              </a:lnSpc>
              <a:spcBef>
                <a:spcPts val="70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3200" dirty="0">
                <a:latin typeface="Arial" panose="020B0604020202020204" pitchFamily="34" charset="0"/>
              </a:rPr>
              <a:t>Działalność magistratur jurysdykcyjnych – pretorów (367 r. p.n.e.) i edylów – szczególna rola </a:t>
            </a:r>
            <a:r>
              <a:rPr lang="pl-PL" altLang="pl-PL" sz="3200" i="1" dirty="0" err="1">
                <a:solidFill>
                  <a:srgbClr val="FF0000"/>
                </a:solidFill>
                <a:latin typeface="Arial" panose="020B0604020202020204" pitchFamily="34" charset="0"/>
              </a:rPr>
              <a:t>praetor</a:t>
            </a:r>
            <a:r>
              <a:rPr lang="pl-PL" altLang="pl-PL" sz="32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3200" i="1" dirty="0" err="1">
                <a:solidFill>
                  <a:srgbClr val="FF0000"/>
                </a:solidFill>
                <a:latin typeface="Arial" panose="020B0604020202020204" pitchFamily="34" charset="0"/>
              </a:rPr>
              <a:t>peregrinus</a:t>
            </a:r>
            <a:r>
              <a:rPr lang="pl-PL" altLang="pl-PL" sz="3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3200" dirty="0">
                <a:latin typeface="Arial" panose="020B0604020202020204" pitchFamily="34" charset="0"/>
              </a:rPr>
              <a:t>(242 r. p.n.e.) [obok niego </a:t>
            </a:r>
            <a:r>
              <a:rPr lang="pl-PL" altLang="pl-PL" sz="3200" i="1" dirty="0" err="1">
                <a:solidFill>
                  <a:srgbClr val="FF0000"/>
                </a:solidFill>
                <a:latin typeface="Arial" panose="020B0604020202020204" pitchFamily="34" charset="0"/>
              </a:rPr>
              <a:t>praetor</a:t>
            </a:r>
            <a:r>
              <a:rPr lang="pl-PL" altLang="pl-PL" sz="32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3200" i="1" dirty="0" err="1">
                <a:solidFill>
                  <a:srgbClr val="FF0000"/>
                </a:solidFill>
                <a:latin typeface="Arial" panose="020B0604020202020204" pitchFamily="34" charset="0"/>
              </a:rPr>
              <a:t>urbanus</a:t>
            </a:r>
            <a:r>
              <a:rPr lang="pl-PL" altLang="pl-PL" sz="3200" dirty="0">
                <a:latin typeface="Arial" panose="020B0604020202020204" pitchFamily="34" charset="0"/>
              </a:rPr>
              <a:t>]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>
            <a:extLst>
              <a:ext uri="{FF2B5EF4-FFF2-40B4-BE49-F238E27FC236}">
                <a16:creationId xmlns:a16="http://schemas.microsoft.com/office/drawing/2014/main" id="{4173B57A-B41E-B18D-2684-2E0C1B696C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-458788"/>
            <a:ext cx="12192000" cy="1876426"/>
          </a:xfrm>
        </p:spPr>
        <p:txBody>
          <a:bodyPr>
            <a:normAutofit/>
          </a:bodyPr>
          <a:lstStyle/>
          <a:p>
            <a:pPr eaLnBrk="1" hangingPunct="1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800" i="1" dirty="0" err="1">
                <a:solidFill>
                  <a:srgbClr val="FF0000"/>
                </a:solidFill>
                <a:latin typeface="Arial" panose="020B0604020202020204" pitchFamily="34" charset="0"/>
              </a:rPr>
              <a:t>Edictum</a:t>
            </a:r>
            <a:r>
              <a:rPr lang="pl-PL" altLang="pl-PL" sz="3800" i="1" dirty="0">
                <a:solidFill>
                  <a:srgbClr val="FF0000"/>
                </a:solidFill>
                <a:latin typeface="Arial" panose="020B0604020202020204" pitchFamily="34" charset="0"/>
              </a:rPr>
              <a:t> – </a:t>
            </a:r>
            <a:r>
              <a:rPr lang="pl-PL" altLang="pl-PL" sz="3800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</a:t>
            </a:r>
            <a:r>
              <a:rPr lang="pl-PL" altLang="pl-PL" sz="38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3800" i="1" dirty="0" err="1">
                <a:solidFill>
                  <a:srgbClr val="FF0000"/>
                </a:solidFill>
                <a:latin typeface="Arial" panose="020B0604020202020204" pitchFamily="34" charset="0"/>
              </a:rPr>
              <a:t>edicendi</a:t>
            </a:r>
            <a:r>
              <a:rPr lang="pl-PL" altLang="pl-PL" sz="38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3800" dirty="0">
                <a:latin typeface="Arial" panose="020B0604020202020204" pitchFamily="34" charset="0"/>
              </a:rPr>
              <a:t>(prawo wydawania edyktów)</a:t>
            </a:r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CD2AD086-F801-22D9-BCE3-D78F606045E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4671" y="1700213"/>
            <a:ext cx="11291977" cy="50419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spcBef>
                <a:spcPts val="60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2800" b="1" dirty="0">
                <a:latin typeface="Arial" panose="020B0604020202020204" pitchFamily="34" charset="0"/>
              </a:rPr>
              <a:t>D. 2.14.7.7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Ulpianus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libro quarto ad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edictum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: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Ait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praetor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: "pacta conventa,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quae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neque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dolo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malo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,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neque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adversus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leges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plebis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scita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senatus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consulta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decreta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edicta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principum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,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neque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quo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fraus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cui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eorum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fiat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facta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erunt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,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servabo</a:t>
            </a:r>
            <a:r>
              <a:rPr lang="pl-PL" altLang="pl-PL" sz="2800" b="1" dirty="0">
                <a:solidFill>
                  <a:srgbClr val="FF0000"/>
                </a:solidFill>
                <a:latin typeface="Arial" panose="020B0604020202020204" pitchFamily="34" charset="0"/>
              </a:rPr>
              <a:t>.” </a:t>
            </a:r>
            <a:endParaRPr lang="pl-PL" altLang="pl-PL" sz="28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339725" indent="-339725" eaLnBrk="1" hangingPunct="1">
              <a:lnSpc>
                <a:spcPct val="90000"/>
              </a:lnSpc>
              <a:spcBef>
                <a:spcPts val="600"/>
              </a:spcBef>
              <a:buClr>
                <a:srgbClr val="EBF25A"/>
              </a:buClr>
              <a:buSzPct val="80000"/>
              <a:buFont typeface="Wingdings" panose="05000000000000000000" pitchFamily="2" charset="2"/>
              <a:buChar char="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endParaRPr lang="pl-PL" altLang="pl-PL" sz="2800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ts val="600"/>
              </a:spcBef>
              <a:buClrTx/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2800" b="1" dirty="0" err="1">
                <a:latin typeface="Arial" panose="020B0604020202020204" pitchFamily="34" charset="0"/>
              </a:rPr>
              <a:t>Ulpian</a:t>
            </a:r>
            <a:r>
              <a:rPr lang="pl-PL" altLang="pl-PL" sz="2800" b="1" dirty="0">
                <a:latin typeface="Arial" panose="020B0604020202020204" pitchFamily="34" charset="0"/>
              </a:rPr>
              <a:t>, księga czwarta do edyktu. „Mówi pretor: Nieformalne umowy, zawarte nie w złym zamiarze, ani z obrazy ustaw, uchwał plebejskich, uchwał senatu, dekretów i edyktów cesarskich, ani w celu obejścia któregokolwiek z wymienionych praw, będę respektował.”</a:t>
            </a:r>
            <a:r>
              <a:rPr lang="pl-PL" altLang="pl-PL" sz="2800" dirty="0">
                <a:latin typeface="Arial" panose="020B0604020202020204" pitchFamily="34" charset="0"/>
              </a:rPr>
              <a:t> </a:t>
            </a:r>
          </a:p>
          <a:p>
            <a:pPr marL="339725" indent="-339725" eaLnBrk="1" hangingPunct="1">
              <a:lnSpc>
                <a:spcPct val="90000"/>
              </a:lnSpc>
              <a:spcBef>
                <a:spcPts val="600"/>
              </a:spcBef>
              <a:buClr>
                <a:srgbClr val="EBF25A"/>
              </a:buClr>
              <a:buSzPct val="80000"/>
              <a:buFont typeface="Wingdings" panose="05000000000000000000" pitchFamily="2" charset="2"/>
              <a:buChar char="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endParaRPr lang="pl-PL" altLang="pl-PL" sz="2800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ts val="60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2800" dirty="0">
                <a:latin typeface="Arial" panose="020B0604020202020204" pitchFamily="34" charset="0"/>
              </a:rPr>
              <a:t>Stabilizacja treści edyktu</a:t>
            </a:r>
          </a:p>
          <a:p>
            <a:pPr marL="339725" indent="-339725" eaLnBrk="1" hangingPunct="1">
              <a:lnSpc>
                <a:spcPct val="90000"/>
              </a:lnSpc>
              <a:spcBef>
                <a:spcPts val="600"/>
              </a:spcBef>
              <a:buClr>
                <a:srgbClr val="EBF25A"/>
              </a:buClr>
              <a:buSzPct val="80000"/>
              <a:buFont typeface="Wingdings" panose="05000000000000000000" pitchFamily="2" charset="2"/>
              <a:buChar char="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endParaRPr lang="pl-PL" altLang="pl-PL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D8B7C0-341F-D88E-89D6-9E4E476D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0339"/>
            <a:ext cx="12191999" cy="13239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altLang="pl-PL" sz="2800" b="1" dirty="0">
                <a:solidFill>
                  <a:srgbClr val="FF0000"/>
                </a:solidFill>
                <a:latin typeface="Arial" panose="020B0604020202020204" pitchFamily="34" charset="0"/>
              </a:rPr>
              <a:t>Rola procesu formułkowego (</a:t>
            </a:r>
            <a:r>
              <a:rPr lang="pl-PL" altLang="pl-PL" sz="2800" b="1" dirty="0" err="1">
                <a:solidFill>
                  <a:srgbClr val="FF0000"/>
                </a:solidFill>
                <a:latin typeface="Arial" panose="020B0604020202020204" pitchFamily="34" charset="0"/>
              </a:rPr>
              <a:t>formularnego</a:t>
            </a:r>
            <a:r>
              <a:rPr lang="pl-PL" altLang="pl-PL" sz="2800" b="1" dirty="0">
                <a:solidFill>
                  <a:srgbClr val="FF0000"/>
                </a:solidFill>
                <a:latin typeface="Arial" panose="020B0604020202020204" pitchFamily="34" charset="0"/>
              </a:rPr>
              <a:t>) – zmiana prawa formalnego/ procesowego ale i  materialnego</a:t>
            </a:r>
            <a:br>
              <a:rPr lang="pl-PL" altLang="pl-PL" sz="2800" dirty="0">
                <a:solidFill>
                  <a:srgbClr val="FF0000"/>
                </a:solidFill>
                <a:latin typeface="Arial" panose="020B0604020202020204" pitchFamily="34" charset="0"/>
              </a:rPr>
            </a:br>
            <a:endParaRPr lang="pl-PL" sz="28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6DCE915-7E87-7CA6-A3FB-E763E4F82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09" y="1341439"/>
            <a:ext cx="11352363" cy="4784725"/>
          </a:xfrm>
        </p:spPr>
        <p:txBody>
          <a:bodyPr>
            <a:normAutofit/>
          </a:bodyPr>
          <a:lstStyle/>
          <a:p>
            <a:pPr marL="285750" indent="-285750" eaLnBrk="1" hangingPunct="1">
              <a:lnSpc>
                <a:spcPct val="90000"/>
              </a:lnSpc>
              <a:spcBef>
                <a:spcPts val="600"/>
              </a:spcBef>
              <a:buClr>
                <a:srgbClr val="EBF25A"/>
              </a:buClr>
              <a:buSzPct val="80000"/>
              <a:buFontTx/>
              <a:buChar char="-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2500" i="1" dirty="0" err="1">
                <a:latin typeface="Arial" panose="020B0604020202020204" pitchFamily="34" charset="0"/>
              </a:rPr>
              <a:t>Intentio</a:t>
            </a:r>
            <a:r>
              <a:rPr lang="pl-PL" altLang="pl-PL" sz="2500" dirty="0">
                <a:latin typeface="Arial" panose="020B0604020202020204" pitchFamily="34" charset="0"/>
              </a:rPr>
              <a:t> – część formułki zawierająca treść żądania powoda.</a:t>
            </a:r>
          </a:p>
          <a:p>
            <a:pPr marL="285750" indent="-285750" eaLnBrk="1" hangingPunct="1">
              <a:lnSpc>
                <a:spcPct val="90000"/>
              </a:lnSpc>
              <a:spcBef>
                <a:spcPts val="600"/>
              </a:spcBef>
              <a:buClr>
                <a:srgbClr val="EBF25A"/>
              </a:buClr>
              <a:buSzPct val="80000"/>
              <a:buFontTx/>
              <a:buChar char="-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2500" i="1" dirty="0" err="1">
                <a:latin typeface="Arial" panose="020B0604020202020204" pitchFamily="34" charset="0"/>
              </a:rPr>
              <a:t>Demonstratio</a:t>
            </a:r>
            <a:r>
              <a:rPr lang="pl-PL" altLang="pl-PL" sz="2500" i="1" dirty="0">
                <a:latin typeface="Arial" panose="020B0604020202020204" pitchFamily="34" charset="0"/>
              </a:rPr>
              <a:t> </a:t>
            </a:r>
            <a:r>
              <a:rPr lang="pl-PL" altLang="pl-PL" sz="2500" dirty="0">
                <a:latin typeface="Arial" panose="020B0604020202020204" pitchFamily="34" charset="0"/>
              </a:rPr>
              <a:t>- stanowiła zwięzły opis stanu faktycznego w formułkach w których roszczenie opierało się na fakcie.</a:t>
            </a:r>
          </a:p>
          <a:p>
            <a:pPr marL="285750" indent="-285750" eaLnBrk="1" hangingPunct="1">
              <a:lnSpc>
                <a:spcPct val="90000"/>
              </a:lnSpc>
              <a:spcBef>
                <a:spcPts val="600"/>
              </a:spcBef>
              <a:buClr>
                <a:srgbClr val="EBF25A"/>
              </a:buClr>
              <a:buSzPct val="80000"/>
              <a:buFontTx/>
              <a:buChar char="-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2500" i="1" dirty="0" err="1">
                <a:latin typeface="Arial" panose="020B0604020202020204" pitchFamily="34" charset="0"/>
              </a:rPr>
              <a:t>Condemnatio</a:t>
            </a:r>
            <a:r>
              <a:rPr lang="pl-PL" altLang="pl-PL" sz="2500" dirty="0">
                <a:latin typeface="Arial" panose="020B0604020202020204" pitchFamily="34" charset="0"/>
              </a:rPr>
              <a:t> – była alternatywnym upoważnieniem sędziego do zasądzenia lub uwolnienia pozwanego.</a:t>
            </a:r>
          </a:p>
          <a:p>
            <a:pPr marL="285750" indent="-285750" eaLnBrk="1" hangingPunct="1">
              <a:lnSpc>
                <a:spcPct val="90000"/>
              </a:lnSpc>
              <a:spcBef>
                <a:spcPts val="600"/>
              </a:spcBef>
              <a:buClr>
                <a:srgbClr val="EBF25A"/>
              </a:buClr>
              <a:buSzPct val="80000"/>
              <a:buFontTx/>
              <a:buChar char="-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2500" i="1" dirty="0" err="1">
                <a:latin typeface="Arial" panose="020B0604020202020204" pitchFamily="34" charset="0"/>
              </a:rPr>
              <a:t>Adiudicatio</a:t>
            </a:r>
            <a:r>
              <a:rPr lang="pl-PL" altLang="pl-PL" sz="2500" dirty="0">
                <a:latin typeface="Arial" panose="020B0604020202020204" pitchFamily="34" charset="0"/>
              </a:rPr>
              <a:t> – występowała w powództwach działowych i zawierała upoważnienie sędziego do zniesienia współwłasności.</a:t>
            </a:r>
          </a:p>
          <a:p>
            <a:pPr marL="0" indent="0" eaLnBrk="1" hangingPunct="1">
              <a:lnSpc>
                <a:spcPct val="90000"/>
              </a:lnSpc>
              <a:spcBef>
                <a:spcPts val="600"/>
              </a:spcBef>
              <a:buClr>
                <a:srgbClr val="EBF25A"/>
              </a:buClr>
              <a:buSzPct val="80000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2500" dirty="0">
                <a:latin typeface="Arial" panose="020B0604020202020204" pitchFamily="34" charset="0"/>
              </a:rPr>
              <a:t>Nadzwyczajne</a:t>
            </a:r>
          </a:p>
          <a:p>
            <a:pPr marL="0" indent="0" eaLnBrk="1" hangingPunct="1">
              <a:lnSpc>
                <a:spcPct val="90000"/>
              </a:lnSpc>
              <a:spcBef>
                <a:spcPts val="600"/>
              </a:spcBef>
              <a:buClr>
                <a:srgbClr val="EBF25A"/>
              </a:buClr>
              <a:buSzPct val="80000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2500" dirty="0">
                <a:latin typeface="Arial" panose="020B0604020202020204" pitchFamily="34" charset="0"/>
              </a:rPr>
              <a:t>- </a:t>
            </a:r>
            <a:r>
              <a:rPr lang="pl-PL" altLang="pl-PL" sz="25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Exceptio</a:t>
            </a:r>
            <a:r>
              <a:rPr lang="pl-PL" altLang="pl-PL" sz="25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500" b="1" dirty="0">
                <a:latin typeface="Arial" panose="020B0604020202020204" pitchFamily="34" charset="0"/>
              </a:rPr>
              <a:t>– częścią składową formułki umieszczaną w interesie pozwanego [m.in. najważniejsze w procesie zmian prawa - </a:t>
            </a:r>
            <a:r>
              <a:rPr lang="pl-PL" altLang="pl-PL" sz="25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exeptio</a:t>
            </a:r>
            <a:r>
              <a:rPr lang="pl-PL" altLang="pl-PL" sz="2500" b="1" i="1" dirty="0">
                <a:solidFill>
                  <a:srgbClr val="FF0000"/>
                </a:solidFill>
                <a:latin typeface="Arial" panose="020B0604020202020204" pitchFamily="34" charset="0"/>
              </a:rPr>
              <a:t> doli</a:t>
            </a:r>
            <a:r>
              <a:rPr lang="pl-PL" altLang="pl-PL" sz="2500" b="1" dirty="0">
                <a:latin typeface="Arial" panose="020B0604020202020204" pitchFamily="34" charset="0"/>
              </a:rPr>
              <a:t>] </a:t>
            </a:r>
          </a:p>
          <a:p>
            <a:pPr marL="0" indent="0" eaLnBrk="1" hangingPunct="1">
              <a:lnSpc>
                <a:spcPct val="90000"/>
              </a:lnSpc>
              <a:spcBef>
                <a:spcPts val="600"/>
              </a:spcBef>
              <a:buClr>
                <a:srgbClr val="EBF25A"/>
              </a:buClr>
              <a:buSzPct val="80000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2500" dirty="0">
                <a:latin typeface="Arial" panose="020B0604020202020204" pitchFamily="34" charset="0"/>
              </a:rPr>
              <a:t>- </a:t>
            </a:r>
            <a:r>
              <a:rPr lang="pl-PL" altLang="pl-PL" sz="2500" i="1" dirty="0" err="1">
                <a:latin typeface="Arial" panose="020B0604020202020204" pitchFamily="34" charset="0"/>
              </a:rPr>
              <a:t>Praescripto</a:t>
            </a:r>
            <a:r>
              <a:rPr lang="pl-PL" altLang="pl-PL" sz="2500" dirty="0">
                <a:latin typeface="Arial" panose="020B0604020202020204" pitchFamily="34" charset="0"/>
              </a:rPr>
              <a:t> – umieszczana była w formułce na żądanie powoda, domagającego się od pozwanego nie całości świadczenia tylko jego części.</a:t>
            </a:r>
          </a:p>
          <a:p>
            <a:pPr>
              <a:defRPr/>
            </a:pPr>
            <a:endParaRPr lang="pl-PL" sz="25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450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8E0E41C-D460-EB59-9CC6-5BBB2731D3AC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243840" y="830264"/>
            <a:ext cx="11948160" cy="5767386"/>
          </a:xfrm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90000"/>
              </a:lnSpc>
              <a:spcBef>
                <a:spcPts val="375"/>
              </a:spcBef>
              <a:buClrTx/>
              <a:buSzPct val="80000"/>
              <a:buNone/>
              <a:tabLst>
                <a:tab pos="0" algn="l"/>
                <a:tab pos="78581" algn="l"/>
                <a:tab pos="415529" algn="l"/>
                <a:tab pos="752475" algn="l"/>
                <a:tab pos="1089422" algn="l"/>
                <a:tab pos="1426369" algn="l"/>
                <a:tab pos="1763316" algn="l"/>
                <a:tab pos="2100263" algn="l"/>
                <a:tab pos="2437210" algn="l"/>
                <a:tab pos="2774156" algn="l"/>
                <a:tab pos="3111104" algn="l"/>
                <a:tab pos="3448050" algn="l"/>
                <a:tab pos="3784997" algn="l"/>
                <a:tab pos="4121944" algn="l"/>
                <a:tab pos="4458891" algn="l"/>
                <a:tab pos="4795838" algn="l"/>
                <a:tab pos="5132785" algn="l"/>
                <a:tab pos="5469731" algn="l"/>
                <a:tab pos="5806679" algn="l"/>
                <a:tab pos="6143625" algn="l"/>
                <a:tab pos="6480572" algn="l"/>
              </a:tabLst>
              <a:defRPr/>
            </a:pPr>
            <a:r>
              <a:rPr lang="pl-PL" altLang="pl-PL" b="1" i="1" dirty="0" err="1">
                <a:latin typeface="Arial" panose="020B0604020202020204" pitchFamily="34" charset="0"/>
              </a:rPr>
              <a:t>Ius</a:t>
            </a:r>
            <a:r>
              <a:rPr lang="pl-PL" altLang="pl-PL" b="1" i="1" dirty="0">
                <a:latin typeface="Arial" panose="020B0604020202020204" pitchFamily="34" charset="0"/>
              </a:rPr>
              <a:t> </a:t>
            </a:r>
            <a:r>
              <a:rPr lang="pl-PL" altLang="pl-PL" b="1" i="1" dirty="0" err="1">
                <a:latin typeface="Arial" panose="020B0604020202020204" pitchFamily="34" charset="0"/>
              </a:rPr>
              <a:t>civile</a:t>
            </a:r>
            <a:r>
              <a:rPr lang="pl-PL" altLang="pl-PL" b="1" i="1" dirty="0">
                <a:latin typeface="Arial" panose="020B0604020202020204" pitchFamily="34" charset="0"/>
              </a:rPr>
              <a:t> – </a:t>
            </a:r>
            <a:r>
              <a:rPr lang="pl-PL" altLang="pl-PL" b="1" i="1" dirty="0" err="1">
                <a:latin typeface="Arial" panose="020B0604020202020204" pitchFamily="34" charset="0"/>
              </a:rPr>
              <a:t>Ius</a:t>
            </a:r>
            <a:r>
              <a:rPr lang="pl-PL" altLang="pl-PL" b="1" i="1" dirty="0">
                <a:latin typeface="Arial" panose="020B0604020202020204" pitchFamily="34" charset="0"/>
              </a:rPr>
              <a:t> honorarium</a:t>
            </a:r>
          </a:p>
          <a:p>
            <a:pPr marL="0" indent="0" algn="just" eaLnBrk="1" hangingPunct="1">
              <a:lnSpc>
                <a:spcPct val="90000"/>
              </a:lnSpc>
              <a:spcBef>
                <a:spcPts val="375"/>
              </a:spcBef>
              <a:buClrTx/>
              <a:buSzPct val="80000"/>
              <a:buNone/>
              <a:tabLst>
                <a:tab pos="0" algn="l"/>
                <a:tab pos="78581" algn="l"/>
                <a:tab pos="415529" algn="l"/>
                <a:tab pos="752475" algn="l"/>
                <a:tab pos="1089422" algn="l"/>
                <a:tab pos="1426369" algn="l"/>
                <a:tab pos="1763316" algn="l"/>
                <a:tab pos="2100263" algn="l"/>
                <a:tab pos="2437210" algn="l"/>
                <a:tab pos="2774156" algn="l"/>
                <a:tab pos="3111104" algn="l"/>
                <a:tab pos="3448050" algn="l"/>
                <a:tab pos="3784997" algn="l"/>
                <a:tab pos="4121944" algn="l"/>
                <a:tab pos="4458891" algn="l"/>
                <a:tab pos="4795838" algn="l"/>
                <a:tab pos="5132785" algn="l"/>
                <a:tab pos="5469731" algn="l"/>
                <a:tab pos="5806679" algn="l"/>
                <a:tab pos="6143625" algn="l"/>
                <a:tab pos="6480572" algn="l"/>
              </a:tabLst>
              <a:defRPr/>
            </a:pPr>
            <a:r>
              <a:rPr lang="pl-PL" altLang="pl-PL" i="1" dirty="0" err="1">
                <a:latin typeface="Arial" panose="020B0604020202020204" pitchFamily="34" charset="0"/>
              </a:rPr>
              <a:t>Papinianus</a:t>
            </a:r>
            <a:r>
              <a:rPr lang="pl-PL" altLang="pl-PL" i="1" dirty="0">
                <a:latin typeface="Arial" panose="020B0604020202020204" pitchFamily="34" charset="0"/>
              </a:rPr>
              <a:t> libro secundo </a:t>
            </a:r>
            <a:r>
              <a:rPr lang="pl-PL" altLang="pl-PL" i="1" dirty="0" err="1">
                <a:latin typeface="Arial" panose="020B0604020202020204" pitchFamily="34" charset="0"/>
              </a:rPr>
              <a:t>definitionum</a:t>
            </a:r>
            <a:r>
              <a:rPr lang="pl-PL" altLang="pl-PL" i="1" dirty="0">
                <a:latin typeface="Arial" panose="020B0604020202020204" pitchFamily="34" charset="0"/>
              </a:rPr>
              <a:t> </a:t>
            </a:r>
            <a:r>
              <a:rPr lang="pl-PL" altLang="pl-PL" dirty="0">
                <a:latin typeface="Arial" panose="020B0604020202020204" pitchFamily="34" charset="0"/>
              </a:rPr>
              <a:t>– </a:t>
            </a:r>
            <a:r>
              <a:rPr lang="pl-PL" altLang="pl-PL" b="1" dirty="0">
                <a:latin typeface="Arial" panose="020B0604020202020204" pitchFamily="34" charset="0"/>
              </a:rPr>
              <a:t>D. </a:t>
            </a:r>
            <a:r>
              <a:rPr lang="pl-PL" altLang="pl-PL" dirty="0">
                <a:latin typeface="Arial" panose="020B0604020202020204" pitchFamily="34" charset="0"/>
              </a:rPr>
              <a:t>1.1.7</a:t>
            </a:r>
          </a:p>
          <a:p>
            <a:pPr marL="0" indent="0" algn="just">
              <a:spcBef>
                <a:spcPts val="375"/>
              </a:spcBef>
              <a:buSzPct val="80000"/>
              <a:buNone/>
              <a:tabLst>
                <a:tab pos="0" algn="l"/>
                <a:tab pos="78581" algn="l"/>
                <a:tab pos="415529" algn="l"/>
                <a:tab pos="752475" algn="l"/>
                <a:tab pos="1089422" algn="l"/>
                <a:tab pos="1426369" algn="l"/>
                <a:tab pos="1763316" algn="l"/>
                <a:tab pos="2100263" algn="l"/>
                <a:tab pos="2437210" algn="l"/>
                <a:tab pos="2774156" algn="l"/>
                <a:tab pos="3111104" algn="l"/>
                <a:tab pos="3448050" algn="l"/>
                <a:tab pos="3784997" algn="l"/>
                <a:tab pos="4121944" algn="l"/>
                <a:tab pos="4458891" algn="l"/>
                <a:tab pos="4795838" algn="l"/>
                <a:tab pos="5132785" algn="l"/>
                <a:tab pos="5469731" algn="l"/>
                <a:tab pos="5806679" algn="l"/>
                <a:tab pos="6143625" algn="l"/>
                <a:tab pos="6480572" algn="l"/>
              </a:tabLst>
              <a:defRPr/>
            </a:pPr>
            <a:r>
              <a:rPr lang="pl-PL" altLang="pl-PL" b="1" i="1" dirty="0">
                <a:solidFill>
                  <a:srgbClr val="FF0000"/>
                </a:solidFill>
                <a:latin typeface="Arial" panose="020B0604020202020204" pitchFamily="34" charset="0"/>
              </a:rPr>
              <a:t>IUS AUTEM CIVILE </a:t>
            </a:r>
            <a:r>
              <a:rPr lang="pl-PL" altLang="pl-PL" b="1" i="1" dirty="0">
                <a:latin typeface="Arial" panose="020B0604020202020204" pitchFamily="34" charset="0"/>
              </a:rPr>
              <a:t>EST, QUOD EX LEGIBUS, PLEBIS SCITIS, SENATUS CONSULTIS, DECRETIS PRINCIPUM, AUCTORITATE PRUDENTIUM VENIT. </a:t>
            </a:r>
            <a:r>
              <a:rPr lang="pl-PL" altLang="pl-PL" b="1" i="1" dirty="0">
                <a:solidFill>
                  <a:srgbClr val="FF0000"/>
                </a:solidFill>
                <a:latin typeface="Arial" panose="020B0604020202020204" pitchFamily="34" charset="0"/>
              </a:rPr>
              <a:t>IUS PRAETORIUM </a:t>
            </a:r>
            <a:r>
              <a:rPr lang="pl-PL" altLang="pl-PL" b="1" i="1" dirty="0">
                <a:latin typeface="Arial" panose="020B0604020202020204" pitchFamily="34" charset="0"/>
              </a:rPr>
              <a:t>EST, QUOD PRAETORES INTRODUXERUNT </a:t>
            </a:r>
            <a:r>
              <a:rPr lang="pl-PL" altLang="pl-PL" b="1" i="1" u="sng" dirty="0">
                <a:latin typeface="Arial" panose="020B0604020202020204" pitchFamily="34" charset="0"/>
              </a:rPr>
              <a:t>ADIUVANDI VEL SUPPLENDI VEL CORRIGENDI IURIS CIVILIS </a:t>
            </a:r>
            <a:r>
              <a:rPr lang="pl-PL" altLang="pl-PL" b="1" i="1" dirty="0">
                <a:latin typeface="Arial" panose="020B0604020202020204" pitchFamily="34" charset="0"/>
              </a:rPr>
              <a:t>GRATIA PROPTER UTILITATEM PUBLICAM</a:t>
            </a:r>
          </a:p>
          <a:p>
            <a:pPr marL="0" indent="0" algn="just">
              <a:spcBef>
                <a:spcPts val="375"/>
              </a:spcBef>
              <a:buSzPct val="80000"/>
              <a:buNone/>
              <a:tabLst>
                <a:tab pos="0" algn="l"/>
                <a:tab pos="78581" algn="l"/>
                <a:tab pos="415529" algn="l"/>
                <a:tab pos="752475" algn="l"/>
                <a:tab pos="1089422" algn="l"/>
                <a:tab pos="1426369" algn="l"/>
                <a:tab pos="1763316" algn="l"/>
                <a:tab pos="2100263" algn="l"/>
                <a:tab pos="2437210" algn="l"/>
                <a:tab pos="2774156" algn="l"/>
                <a:tab pos="3111104" algn="l"/>
                <a:tab pos="3448050" algn="l"/>
                <a:tab pos="3784997" algn="l"/>
                <a:tab pos="4121944" algn="l"/>
                <a:tab pos="4458891" algn="l"/>
                <a:tab pos="4795838" algn="l"/>
                <a:tab pos="5132785" algn="l"/>
                <a:tab pos="5469731" algn="l"/>
                <a:tab pos="5806679" algn="l"/>
                <a:tab pos="6143625" algn="l"/>
                <a:tab pos="6480572" algn="l"/>
              </a:tabLst>
              <a:defRPr/>
            </a:pPr>
            <a:endParaRPr lang="pl-PL" altLang="pl-PL" b="1" i="1" dirty="0">
              <a:latin typeface="Arial" panose="020B0604020202020204" pitchFamily="34" charset="0"/>
            </a:endParaRPr>
          </a:p>
          <a:p>
            <a:pPr marL="0" indent="0" algn="just">
              <a:spcBef>
                <a:spcPts val="375"/>
              </a:spcBef>
              <a:buSzPct val="80000"/>
              <a:buNone/>
              <a:tabLst>
                <a:tab pos="0" algn="l"/>
                <a:tab pos="78581" algn="l"/>
                <a:tab pos="415529" algn="l"/>
                <a:tab pos="752475" algn="l"/>
                <a:tab pos="1089422" algn="l"/>
                <a:tab pos="1426369" algn="l"/>
                <a:tab pos="1763316" algn="l"/>
                <a:tab pos="2100263" algn="l"/>
                <a:tab pos="2437210" algn="l"/>
                <a:tab pos="2774156" algn="l"/>
                <a:tab pos="3111104" algn="l"/>
                <a:tab pos="3448050" algn="l"/>
                <a:tab pos="3784997" algn="l"/>
                <a:tab pos="4121944" algn="l"/>
                <a:tab pos="4458891" algn="l"/>
                <a:tab pos="4795838" algn="l"/>
                <a:tab pos="5132785" algn="l"/>
                <a:tab pos="5469731" algn="l"/>
                <a:tab pos="5806679" algn="l"/>
                <a:tab pos="6143625" algn="l"/>
                <a:tab pos="6480572" algn="l"/>
              </a:tabLst>
              <a:defRPr/>
            </a:pPr>
            <a:r>
              <a:rPr lang="pl-PL" altLang="pl-PL" dirty="0">
                <a:solidFill>
                  <a:srgbClr val="FF0000"/>
                </a:solidFill>
                <a:latin typeface="Arial" panose="020B0604020202020204" pitchFamily="34" charset="0"/>
              </a:rPr>
              <a:t>Prawem cywilnym </a:t>
            </a:r>
            <a:r>
              <a:rPr lang="pl-PL" altLang="pl-PL" dirty="0">
                <a:latin typeface="Arial" panose="020B0604020202020204" pitchFamily="34" charset="0"/>
              </a:rPr>
              <a:t>jest to prawo, które pochodzi z ustaw, uchwał zgromadzeń plebejskich, uchwał senatu, zarządzeń cesarskich i z powagi uczonych prawników. </a:t>
            </a:r>
            <a:r>
              <a:rPr lang="pl-PL" altLang="pl-PL" dirty="0">
                <a:solidFill>
                  <a:srgbClr val="FF0000"/>
                </a:solidFill>
                <a:latin typeface="Arial" panose="020B0604020202020204" pitchFamily="34" charset="0"/>
              </a:rPr>
              <a:t>Prawem pretorskim </a:t>
            </a:r>
            <a:r>
              <a:rPr lang="pl-PL" altLang="pl-PL" dirty="0">
                <a:latin typeface="Arial" panose="020B0604020202020204" pitchFamily="34" charset="0"/>
              </a:rPr>
              <a:t>jest to prawo, które wprowadzili </a:t>
            </a:r>
            <a:r>
              <a:rPr lang="pl-PL" altLang="pl-PL" dirty="0" err="1">
                <a:latin typeface="Arial" panose="020B0604020202020204" pitchFamily="34" charset="0"/>
              </a:rPr>
              <a:t>pretorowie</a:t>
            </a:r>
            <a:r>
              <a:rPr lang="pl-PL" altLang="pl-PL" dirty="0">
                <a:latin typeface="Arial" panose="020B0604020202020204" pitchFamily="34" charset="0"/>
              </a:rPr>
              <a:t> dla </a:t>
            </a:r>
            <a:r>
              <a:rPr lang="pl-PL" altLang="pl-PL" u="sng" dirty="0">
                <a:latin typeface="Arial" panose="020B0604020202020204" pitchFamily="34" charset="0"/>
              </a:rPr>
              <a:t>wspomagania, uzupełniania i poprawiania prawa cywilnego</a:t>
            </a:r>
            <a:r>
              <a:rPr lang="pl-PL" altLang="pl-PL" dirty="0">
                <a:latin typeface="Arial" panose="020B0604020202020204" pitchFamily="34" charset="0"/>
              </a:rPr>
              <a:t>, ze względu na dobro publiczne. </a:t>
            </a:r>
          </a:p>
        </p:txBody>
      </p:sp>
      <p:sp>
        <p:nvSpPr>
          <p:cNvPr id="49155" name="Prostokąt 1">
            <a:extLst>
              <a:ext uri="{FF2B5EF4-FFF2-40B4-BE49-F238E27FC236}">
                <a16:creationId xmlns:a16="http://schemas.microsoft.com/office/drawing/2014/main" id="{2EE9A9AB-4A2D-828D-8498-9F12F9F912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1"/>
            <a:ext cx="65341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Rzymskie podziały prawa</a:t>
            </a:r>
            <a:br>
              <a:rPr lang="pl-PL" altLang="pl-PL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altLang="pl-PL" sz="24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>
            <a:extLst>
              <a:ext uri="{FF2B5EF4-FFF2-40B4-BE49-F238E27FC236}">
                <a16:creationId xmlns:a16="http://schemas.microsoft.com/office/drawing/2014/main" id="{09B2B5FC-FDA7-B8BD-EF4B-9354AF711B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222251"/>
            <a:ext cx="8686800" cy="614363"/>
          </a:xfrm>
        </p:spPr>
        <p:txBody>
          <a:bodyPr/>
          <a:lstStyle/>
          <a:p>
            <a:pPr eaLnBrk="1" hangingPunct="1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800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</a:t>
            </a:r>
            <a:r>
              <a:rPr lang="pl-PL" altLang="pl-PL" sz="38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3800" i="1" dirty="0" err="1">
                <a:solidFill>
                  <a:srgbClr val="FF0000"/>
                </a:solidFill>
                <a:latin typeface="Arial" panose="020B0604020202020204" pitchFamily="34" charset="0"/>
              </a:rPr>
              <a:t>civile</a:t>
            </a:r>
            <a:r>
              <a:rPr lang="pl-PL" altLang="pl-PL" sz="3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3800" dirty="0">
                <a:latin typeface="Arial" panose="020B0604020202020204" pitchFamily="34" charset="0"/>
              </a:rPr>
              <a:t>a</a:t>
            </a:r>
            <a:r>
              <a:rPr lang="pl-PL" altLang="pl-PL" sz="3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3800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</a:t>
            </a:r>
            <a:r>
              <a:rPr lang="pl-PL" altLang="pl-PL" sz="38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3800" i="1" dirty="0" err="1">
                <a:solidFill>
                  <a:srgbClr val="FF0000"/>
                </a:solidFill>
                <a:latin typeface="Arial" panose="020B0604020202020204" pitchFamily="34" charset="0"/>
              </a:rPr>
              <a:t>gentium</a:t>
            </a:r>
            <a:r>
              <a:rPr lang="pl-PL" altLang="pl-PL" sz="38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3800" dirty="0">
                <a:latin typeface="Arial" panose="020B0604020202020204" pitchFamily="34" charset="0"/>
              </a:rPr>
              <a:t>i</a:t>
            </a:r>
            <a:r>
              <a:rPr lang="pl-PL" altLang="pl-PL" sz="38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3800" dirty="0">
                <a:solidFill>
                  <a:srgbClr val="FF0000"/>
                </a:solidFill>
                <a:latin typeface="Arial" panose="020B0604020202020204" pitchFamily="34" charset="0"/>
              </a:rPr>
              <a:t>jurysprudencja</a:t>
            </a:r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97A40B7C-7992-334A-48BD-901CEDAF7A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2879" y="1005840"/>
            <a:ext cx="11773331" cy="5125085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80000"/>
              </a:lnSpc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3200" i="1" dirty="0" err="1">
                <a:latin typeface="Arial" panose="020B0604020202020204" pitchFamily="34" charset="0"/>
              </a:rPr>
              <a:t>Ius</a:t>
            </a:r>
            <a:r>
              <a:rPr lang="pl-PL" altLang="pl-PL" sz="3200" i="1" dirty="0">
                <a:latin typeface="Arial" panose="020B0604020202020204" pitchFamily="34" charset="0"/>
              </a:rPr>
              <a:t> </a:t>
            </a:r>
            <a:r>
              <a:rPr lang="pl-PL" altLang="pl-PL" sz="3200" i="1" dirty="0" err="1">
                <a:latin typeface="Arial" panose="020B0604020202020204" pitchFamily="34" charset="0"/>
              </a:rPr>
              <a:t>civile</a:t>
            </a:r>
            <a:r>
              <a:rPr lang="pl-PL" altLang="pl-PL" sz="3200" i="1" dirty="0">
                <a:latin typeface="Arial" panose="020B0604020202020204" pitchFamily="34" charset="0"/>
              </a:rPr>
              <a:t> </a:t>
            </a:r>
            <a:r>
              <a:rPr lang="pl-PL" altLang="pl-PL" sz="3200" dirty="0">
                <a:latin typeface="Arial" panose="020B0604020202020204" pitchFamily="34" charset="0"/>
              </a:rPr>
              <a:t>w jego pierwotnym sensie prawa obowiązującego tylko obywateli zostało uzupełnione przez pochodzące z praktyki handlu międzynarodowego „prawo ludów” (</a:t>
            </a:r>
            <a:r>
              <a:rPr lang="pl-PL" altLang="pl-PL" sz="3200" i="1" dirty="0" err="1">
                <a:latin typeface="Arial" panose="020B0604020202020204" pitchFamily="34" charset="0"/>
              </a:rPr>
              <a:t>ius</a:t>
            </a:r>
            <a:r>
              <a:rPr lang="pl-PL" altLang="pl-PL" sz="3200" i="1" dirty="0">
                <a:latin typeface="Arial" panose="020B0604020202020204" pitchFamily="34" charset="0"/>
              </a:rPr>
              <a:t> </a:t>
            </a:r>
            <a:r>
              <a:rPr lang="pl-PL" altLang="pl-PL" sz="3200" i="1" dirty="0" err="1">
                <a:latin typeface="Arial" panose="020B0604020202020204" pitchFamily="34" charset="0"/>
              </a:rPr>
              <a:t>gentium</a:t>
            </a:r>
            <a:r>
              <a:rPr lang="pl-PL" altLang="pl-PL" sz="3200" dirty="0">
                <a:latin typeface="Arial" panose="020B0604020202020204" pitchFamily="34" charset="0"/>
              </a:rPr>
              <a:t>), uznane na gruncie rzymskim w edykcie pretora </a:t>
            </a:r>
            <a:r>
              <a:rPr lang="pl-PL" altLang="pl-PL" sz="3200" dirty="0" err="1">
                <a:latin typeface="Arial" panose="020B0604020202020204" pitchFamily="34" charset="0"/>
              </a:rPr>
              <a:t>peregrynów</a:t>
            </a:r>
            <a:r>
              <a:rPr lang="pl-PL" altLang="pl-PL" sz="3200" dirty="0">
                <a:latin typeface="Arial" panose="020B0604020202020204" pitchFamily="34" charset="0"/>
              </a:rPr>
              <a:t> (</a:t>
            </a:r>
            <a:r>
              <a:rPr lang="pl-PL" altLang="pl-PL" sz="3200" i="1" dirty="0" err="1">
                <a:latin typeface="Arial" panose="020B0604020202020204" pitchFamily="34" charset="0"/>
              </a:rPr>
              <a:t>praetor</a:t>
            </a:r>
            <a:r>
              <a:rPr lang="pl-PL" altLang="pl-PL" sz="3200" i="1" dirty="0">
                <a:latin typeface="Arial" panose="020B0604020202020204" pitchFamily="34" charset="0"/>
              </a:rPr>
              <a:t> </a:t>
            </a:r>
            <a:r>
              <a:rPr lang="pl-PL" altLang="pl-PL" sz="3200" i="1" dirty="0" err="1">
                <a:latin typeface="Arial" panose="020B0604020202020204" pitchFamily="34" charset="0"/>
              </a:rPr>
              <a:t>peregrinus</a:t>
            </a:r>
            <a:r>
              <a:rPr lang="pl-PL" altLang="pl-PL" sz="3200" dirty="0">
                <a:latin typeface="Arial" panose="020B0604020202020204" pitchFamily="34" charset="0"/>
              </a:rPr>
              <a:t>)</a:t>
            </a:r>
          </a:p>
          <a:p>
            <a:pPr marL="0" indent="0" eaLnBrk="1" hangingPunct="1">
              <a:lnSpc>
                <a:spcPct val="80000"/>
              </a:lnSpc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endParaRPr lang="pl-PL" altLang="pl-PL" sz="3200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3200" dirty="0">
                <a:latin typeface="Arial" panose="020B0604020202020204" pitchFamily="34" charset="0"/>
              </a:rPr>
              <a:t>konsekwencja zasady osobowości prawa (‚terytorialność’ po 212 r. n.e. - przyczyny) </a:t>
            </a:r>
          </a:p>
          <a:p>
            <a:pPr marL="0" indent="0" eaLnBrk="1" hangingPunct="1">
              <a:lnSpc>
                <a:spcPct val="80000"/>
              </a:lnSpc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endParaRPr lang="pl-PL" altLang="pl-PL" sz="3200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450"/>
              </a:spcBef>
              <a:buClr>
                <a:srgbClr val="EBF25A"/>
              </a:buClr>
              <a:buSzPct val="8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l-PL" altLang="pl-PL" sz="3200" dirty="0">
                <a:latin typeface="Arial" panose="020B0604020202020204" pitchFamily="34" charset="0"/>
              </a:rPr>
              <a:t>Edykty, a zwłaszcza edykt pretorski stały się obiektem komentarzy jurystów – modyfikacja </a:t>
            </a:r>
            <a:r>
              <a:rPr lang="pl-PL" altLang="pl-PL" sz="3200" i="1" dirty="0" err="1">
                <a:latin typeface="Arial" panose="020B0604020202020204" pitchFamily="34" charset="0"/>
              </a:rPr>
              <a:t>ius</a:t>
            </a:r>
            <a:r>
              <a:rPr lang="pl-PL" altLang="pl-PL" sz="3200" i="1" dirty="0">
                <a:latin typeface="Arial" panose="020B0604020202020204" pitchFamily="34" charset="0"/>
              </a:rPr>
              <a:t> </a:t>
            </a:r>
            <a:r>
              <a:rPr lang="pl-PL" altLang="pl-PL" sz="3200" i="1" dirty="0" err="1">
                <a:latin typeface="Arial" panose="020B0604020202020204" pitchFamily="34" charset="0"/>
              </a:rPr>
              <a:t>civile</a:t>
            </a:r>
            <a:r>
              <a:rPr lang="pl-PL" altLang="pl-PL" sz="3200" i="1" dirty="0">
                <a:latin typeface="Arial" panose="020B0604020202020204" pitchFamily="34" charset="0"/>
              </a:rPr>
              <a:t> </a:t>
            </a:r>
            <a:r>
              <a:rPr lang="pl-PL" altLang="pl-PL" sz="3200" dirty="0">
                <a:latin typeface="Arial" panose="020B0604020202020204" pitchFamily="34" charset="0"/>
              </a:rPr>
              <a:t>(</a:t>
            </a:r>
            <a:r>
              <a:rPr lang="pl-PL" altLang="pl-PL" sz="3200" dirty="0">
                <a:solidFill>
                  <a:srgbClr val="FF0000"/>
                </a:solidFill>
                <a:latin typeface="Arial" panose="020B0604020202020204" pitchFamily="34" charset="0"/>
              </a:rPr>
              <a:t>dublowanie rozwiązań, </a:t>
            </a:r>
            <a:r>
              <a:rPr lang="pl-PL" altLang="pl-PL" sz="3200" dirty="0">
                <a:latin typeface="Arial" panose="020B0604020202020204" pitchFamily="34" charset="0"/>
              </a:rPr>
              <a:t>np. </a:t>
            </a:r>
            <a:r>
              <a:rPr lang="pl-PL" altLang="pl-PL" sz="3200" i="1" dirty="0" err="1">
                <a:solidFill>
                  <a:srgbClr val="FF0000"/>
                </a:solidFill>
                <a:latin typeface="Arial" panose="020B0604020202020204" pitchFamily="34" charset="0"/>
              </a:rPr>
              <a:t>haereditas</a:t>
            </a:r>
            <a:r>
              <a:rPr lang="pl-PL" altLang="pl-PL" sz="3200" dirty="0">
                <a:solidFill>
                  <a:srgbClr val="FF0000"/>
                </a:solidFill>
                <a:latin typeface="Arial" panose="020B0604020202020204" pitchFamily="34" charset="0"/>
              </a:rPr>
              <a:t> – </a:t>
            </a:r>
            <a:r>
              <a:rPr lang="pl-PL" altLang="pl-PL" sz="3200" i="1" dirty="0" err="1">
                <a:solidFill>
                  <a:srgbClr val="FF0000"/>
                </a:solidFill>
                <a:latin typeface="Arial" panose="020B0604020202020204" pitchFamily="34" charset="0"/>
              </a:rPr>
              <a:t>bonorum</a:t>
            </a:r>
            <a:r>
              <a:rPr lang="pl-PL" altLang="pl-PL" sz="32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3200" i="1" dirty="0" err="1">
                <a:solidFill>
                  <a:srgbClr val="FF0000"/>
                </a:solidFill>
                <a:latin typeface="Arial" panose="020B0604020202020204" pitchFamily="34" charset="0"/>
              </a:rPr>
              <a:t>possessio</a:t>
            </a:r>
            <a:r>
              <a:rPr lang="pl-PL" altLang="pl-PL" sz="3200" dirty="0">
                <a:solidFill>
                  <a:srgbClr val="FF0000"/>
                </a:solidFill>
                <a:latin typeface="Arial" panose="020B0604020202020204" pitchFamily="34" charset="0"/>
              </a:rPr>
              <a:t>: </a:t>
            </a:r>
            <a:r>
              <a:rPr lang="pl-PL" altLang="pl-PL" sz="3200" i="1" dirty="0">
                <a:solidFill>
                  <a:srgbClr val="FF0000"/>
                </a:solidFill>
                <a:latin typeface="Arial" panose="020B0604020202020204" pitchFamily="34" charset="0"/>
              </a:rPr>
              <a:t>duplex dominium; </a:t>
            </a:r>
            <a:r>
              <a:rPr lang="pl-PL" altLang="pl-PL" sz="3200" i="1" dirty="0" err="1">
                <a:solidFill>
                  <a:srgbClr val="FF0000"/>
                </a:solidFill>
                <a:latin typeface="Arial" panose="020B0604020202020204" pitchFamily="34" charset="0"/>
              </a:rPr>
              <a:t>agnatio-cognatio</a:t>
            </a:r>
            <a:r>
              <a:rPr lang="pl-PL" altLang="pl-PL" sz="3200" dirty="0">
                <a:latin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>
            <a:extLst>
              <a:ext uri="{FF2B5EF4-FFF2-40B4-BE49-F238E27FC236}">
                <a16:creationId xmlns:a16="http://schemas.microsoft.com/office/drawing/2014/main" id="{2DBB19CC-FBD6-13B3-5EE6-712D15ED3B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0331" y="1"/>
            <a:ext cx="10275619" cy="765175"/>
          </a:xfrm>
        </p:spPr>
        <p:txBody>
          <a:bodyPr/>
          <a:lstStyle/>
          <a:p>
            <a:pPr eaLnBrk="1" hangingPunct="1">
              <a:buClrTx/>
              <a:tabLst>
                <a:tab pos="0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altLang="pl-PL" sz="2800" b="1" dirty="0">
                <a:solidFill>
                  <a:srgbClr val="FF0000"/>
                </a:solidFill>
                <a:latin typeface="Arial" panose="020B0604020202020204" pitchFamily="34" charset="0"/>
              </a:rPr>
              <a:t>Rzymskie podziały prawa: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civile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–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</a:t>
            </a:r>
            <a:r>
              <a:rPr lang="pl-PL" altLang="pl-PL" sz="28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8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gentium</a:t>
            </a:r>
            <a:endParaRPr lang="pl-PL" altLang="pl-PL" sz="2800" b="1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8E9E23FB-F3E6-671E-D286-E4E12228C0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1121" y="650240"/>
            <a:ext cx="11841958" cy="5350510"/>
          </a:xfrm>
        </p:spPr>
        <p:txBody>
          <a:bodyPr>
            <a:noAutofit/>
          </a:bodyPr>
          <a:lstStyle/>
          <a:p>
            <a:pPr marL="254794" indent="-254794" eaLnBrk="1" hangingPunct="1">
              <a:lnSpc>
                <a:spcPct val="80000"/>
              </a:lnSpc>
              <a:spcBef>
                <a:spcPts val="300"/>
              </a:spcBef>
              <a:buClrTx/>
              <a:buSzPct val="80000"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endParaRPr lang="pl-PL" altLang="pl-PL" sz="2400" b="1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00"/>
              </a:spcBef>
              <a:buClr>
                <a:srgbClr val="EBF25A"/>
              </a:buClr>
              <a:buSzPct val="80000"/>
              <a:buNone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r>
              <a:rPr lang="pl-PL" altLang="pl-PL" sz="2400" b="1" dirty="0">
                <a:latin typeface="Arial" panose="020B0604020202020204" pitchFamily="34" charset="0"/>
              </a:rPr>
              <a:t>I. 1.2.1</a:t>
            </a:r>
            <a:r>
              <a:rPr lang="pl-PL" altLang="pl-PL" sz="2400" b="1" dirty="0">
                <a:solidFill>
                  <a:srgbClr val="FFFF00"/>
                </a:solidFill>
                <a:latin typeface="Arial" panose="020B0604020202020204" pitchFamily="34" charset="0"/>
              </a:rPr>
              <a:t>.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autem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civile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vel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gentium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ita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dividitur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: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omnes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populi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qui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legibus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et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moribus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reguntur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partim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suo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proprio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,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partim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u="sng" dirty="0" err="1">
                <a:latin typeface="Arial" panose="020B0604020202020204" pitchFamily="34" charset="0"/>
              </a:rPr>
              <a:t>communi</a:t>
            </a:r>
            <a:r>
              <a:rPr lang="pl-PL" altLang="pl-PL" sz="2400" b="1" i="1" u="sng" dirty="0">
                <a:latin typeface="Arial" panose="020B0604020202020204" pitchFamily="34" charset="0"/>
              </a:rPr>
              <a:t> </a:t>
            </a:r>
            <a:r>
              <a:rPr lang="pl-PL" altLang="pl-PL" sz="2400" b="1" i="1" u="sng" dirty="0" err="1">
                <a:latin typeface="Arial" panose="020B0604020202020204" pitchFamily="34" charset="0"/>
              </a:rPr>
              <a:t>omnium</a:t>
            </a:r>
            <a:r>
              <a:rPr lang="pl-PL" altLang="pl-PL" sz="2400" b="1" i="1" u="sng" dirty="0">
                <a:latin typeface="Arial" panose="020B0604020202020204" pitchFamily="34" charset="0"/>
              </a:rPr>
              <a:t> </a:t>
            </a:r>
            <a:r>
              <a:rPr lang="pl-PL" altLang="pl-PL" sz="2400" b="1" i="1" u="sng" dirty="0" err="1">
                <a:latin typeface="Arial" panose="020B0604020202020204" pitchFamily="34" charset="0"/>
              </a:rPr>
              <a:t>hominum</a:t>
            </a:r>
            <a:r>
              <a:rPr lang="pl-PL" altLang="pl-PL" sz="2400" b="1" i="1" u="sng" dirty="0">
                <a:latin typeface="Arial" panose="020B0604020202020204" pitchFamily="34" charset="0"/>
              </a:rPr>
              <a:t> iure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utuntur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:  nam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quod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quisque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populus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ipse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sibi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constituit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, id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ipsius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proprium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civitatis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est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vocaturque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civile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, quasi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proprium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ipsius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civitatis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: 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quod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vero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naturalis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ratio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inter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omnes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homines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constituit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, id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apud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omnes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populos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peraeque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custoditur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vocaturque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ius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gentium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, quasi quo iure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omnes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gentes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utuntur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.  et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populus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itaque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Romanus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partim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suo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proprio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,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partim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communi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omnium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hominum</a:t>
            </a:r>
            <a:r>
              <a:rPr lang="pl-PL" altLang="pl-PL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iure </a:t>
            </a:r>
            <a:r>
              <a:rPr lang="pl-PL" altLang="pl-PL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utitur</a:t>
            </a:r>
            <a:r>
              <a:rPr lang="pl-PL" altLang="pl-PL" sz="2400" b="1" dirty="0">
                <a:solidFill>
                  <a:srgbClr val="FF0000"/>
                </a:solidFill>
                <a:latin typeface="Arial" panose="020B0604020202020204" pitchFamily="34" charset="0"/>
              </a:rPr>
              <a:t>. </a:t>
            </a:r>
            <a:r>
              <a:rPr lang="pl-PL" altLang="pl-PL" sz="2400" b="1" dirty="0">
                <a:latin typeface="Arial" panose="020B0604020202020204" pitchFamily="34" charset="0"/>
              </a:rPr>
              <a:t>(...) </a:t>
            </a:r>
            <a:r>
              <a:rPr lang="pl-PL" altLang="pl-PL" sz="2400" i="1" dirty="0">
                <a:latin typeface="Arial" panose="020B0604020202020204" pitchFamily="34" charset="0"/>
              </a:rPr>
              <a:t> </a:t>
            </a:r>
          </a:p>
          <a:p>
            <a:pPr marL="254794" indent="-254794" eaLnBrk="1" hangingPunct="1">
              <a:lnSpc>
                <a:spcPct val="80000"/>
              </a:lnSpc>
              <a:spcBef>
                <a:spcPts val="300"/>
              </a:spcBef>
              <a:buClr>
                <a:srgbClr val="EBF25A"/>
              </a:buClr>
              <a:buSzPct val="80000"/>
              <a:buFont typeface="Wingdings" panose="05000000000000000000" pitchFamily="2" charset="2"/>
              <a:buChar char=""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endParaRPr lang="pl-PL" altLang="pl-PL" sz="2400" i="1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00"/>
              </a:spcBef>
              <a:buClr>
                <a:srgbClr val="EBF25A"/>
              </a:buClr>
              <a:buSzPct val="80000"/>
              <a:tabLst>
                <a:tab pos="254794" algn="l"/>
                <a:tab pos="333375" algn="l"/>
                <a:tab pos="670322" algn="l"/>
                <a:tab pos="1007269" algn="l"/>
                <a:tab pos="1344216" algn="l"/>
                <a:tab pos="1681163" algn="l"/>
                <a:tab pos="2018110" algn="l"/>
                <a:tab pos="2355056" algn="l"/>
                <a:tab pos="2692004" algn="l"/>
                <a:tab pos="3028950" algn="l"/>
                <a:tab pos="3365897" algn="l"/>
                <a:tab pos="3702844" algn="l"/>
                <a:tab pos="4039791" algn="l"/>
                <a:tab pos="4376738" algn="l"/>
                <a:tab pos="4713685" algn="l"/>
                <a:tab pos="5050631" algn="l"/>
                <a:tab pos="5387579" algn="l"/>
                <a:tab pos="5724525" algn="l"/>
                <a:tab pos="6061472" algn="l"/>
                <a:tab pos="6398419" algn="l"/>
                <a:tab pos="6735366" algn="l"/>
              </a:tabLst>
              <a:defRPr/>
            </a:pPr>
            <a:r>
              <a:rPr lang="es-ES" altLang="pl-PL" sz="2400" dirty="0">
                <a:latin typeface="Arial" panose="020B0604020202020204" pitchFamily="34" charset="0"/>
              </a:rPr>
              <a:t>Prawo zaś obywatelskie lub prawo narodów dzieli się tak: wszystkie ludy, które rządzą się ustawami i zwyczajami, posługują się częściowo swoim własnym [prawem], częściowo </a:t>
            </a:r>
            <a:r>
              <a:rPr lang="es-ES" altLang="pl-PL" sz="2400" u="sng" dirty="0">
                <a:solidFill>
                  <a:srgbClr val="FF0000"/>
                </a:solidFill>
                <a:latin typeface="Arial" panose="020B0604020202020204" pitchFamily="34" charset="0"/>
              </a:rPr>
              <a:t>prawem wspólnym wszystkim ludziom</a:t>
            </a:r>
            <a:r>
              <a:rPr lang="es-ES" altLang="pl-PL" sz="2400" dirty="0">
                <a:latin typeface="Arial" panose="020B0604020202020204" pitchFamily="34" charset="0"/>
              </a:rPr>
              <a:t>. Bo to prawo, które lud ustanowił dla siebie, jest właściwe tylko jego społeczności obywatelskiej i nazywa się </a:t>
            </a:r>
            <a:r>
              <a:rPr lang="es-ES" altLang="pl-PL" sz="2400" i="1" dirty="0">
                <a:solidFill>
                  <a:srgbClr val="FF0000"/>
                </a:solidFill>
                <a:latin typeface="Arial" panose="020B0604020202020204" pitchFamily="34" charset="0"/>
              </a:rPr>
              <a:t>ius civile </a:t>
            </a:r>
            <a:r>
              <a:rPr lang="es-ES" altLang="pl-PL" sz="2400" dirty="0">
                <a:latin typeface="Arial" panose="020B0604020202020204" pitchFamily="34" charset="0"/>
              </a:rPr>
              <a:t>jako własne prawo jego społeczności obywatelskiej; to natomiast, które przyrodzony rozsądek ustanowił pomiędzy wszystkimi ludźmi, jest jednakowo przestrzegane u wszystkich ludów i nazywa się </a:t>
            </a:r>
            <a:r>
              <a:rPr lang="es-ES" altLang="pl-PL" sz="2400" i="1" dirty="0">
                <a:solidFill>
                  <a:srgbClr val="FF0000"/>
                </a:solidFill>
                <a:latin typeface="Arial" panose="020B0604020202020204" pitchFamily="34" charset="0"/>
              </a:rPr>
              <a:t>ius gentium</a:t>
            </a:r>
            <a:r>
              <a:rPr lang="es-ES" altLang="pl-PL" sz="2400" dirty="0">
                <a:latin typeface="Arial" panose="020B0604020202020204" pitchFamily="34" charset="0"/>
              </a:rPr>
              <a:t>, jako prawo, którym posługują się wszystkie narody. Lud rzymski posługuje się stąd częściowo własnym swoim [prawem], częściowo prawem wspólnym wszystkim ludziom (...)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4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2579</TotalTime>
  <Words>2809</Words>
  <Application>Microsoft Office PowerPoint</Application>
  <PresentationFormat>Panoramiczny</PresentationFormat>
  <Paragraphs>193</Paragraphs>
  <Slides>19</Slides>
  <Notes>15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3</vt:i4>
      </vt:variant>
      <vt:variant>
        <vt:lpstr>Tytuły slajdów</vt:lpstr>
      </vt:variant>
      <vt:variant>
        <vt:i4>19</vt:i4>
      </vt:variant>
    </vt:vector>
  </HeadingPairs>
  <TitlesOfParts>
    <vt:vector size="29" baseType="lpstr">
      <vt:lpstr>Aptos</vt:lpstr>
      <vt:lpstr>Aptos Display</vt:lpstr>
      <vt:lpstr>Arial</vt:lpstr>
      <vt:lpstr>Calibri</vt:lpstr>
      <vt:lpstr>Tahoma</vt:lpstr>
      <vt:lpstr>Times New Roman</vt:lpstr>
      <vt:lpstr>Wingdings</vt:lpstr>
      <vt:lpstr>Motyw pakietu Office</vt:lpstr>
      <vt:lpstr>1_Motyw pakietu Office</vt:lpstr>
      <vt:lpstr>4_Motyw pakietu Office</vt:lpstr>
      <vt:lpstr>Prawo rzymskie – Historia i tradycja prawa rzymskiego</vt:lpstr>
      <vt:lpstr>Periodyzacja prawa rzymskiego – źródła powstania prawa (fontes iuris oriundi) </vt:lpstr>
      <vt:lpstr>Źródła dawnego prawa rzymskiego (ius civile) – okres królewski i wczesna republika – okres archaiczny </vt:lpstr>
      <vt:lpstr>Źródła prawa rzymskiego – późna Republika/ okres przedklasyczny obok wspomnianych w okresie archaicznym: nowy czynnik prawotwórczy - prawo urzędnicze (ius honorarium)  </vt:lpstr>
      <vt:lpstr>Edictum – ius edicendi (prawo wydawania edyktów)</vt:lpstr>
      <vt:lpstr>Rola procesu formułkowego (formularnego) – zmiana prawa formalnego/ procesowego ale i  materialnego </vt:lpstr>
      <vt:lpstr>Prezentacja programu PowerPoint</vt:lpstr>
      <vt:lpstr>Ius civile a ius gentium i jurysprudencja</vt:lpstr>
      <vt:lpstr>Rzymskie podziały prawa: Ius civile – ius gentium</vt:lpstr>
      <vt:lpstr>ius gentium zbliżało się pojęciowo do racjonalnego ius naturale </vt:lpstr>
      <vt:lpstr>Jurysprudencja</vt:lpstr>
      <vt:lpstr>Rzymskie podziały prawa </vt:lpstr>
      <vt:lpstr>Źródła prawa okresu pryncypatu – okres klasyczny</vt:lpstr>
      <vt:lpstr>Iurisprudentia – cechy charakterystyczne i osiągniecia</vt:lpstr>
      <vt:lpstr>Iurisprudentia – cechy charakterystyczne i osiągniecia</vt:lpstr>
      <vt:lpstr>Źródła prawa okresu dominatu – okres poklasyczny</vt:lpstr>
      <vt:lpstr>Justynian I Wielki (527-565) i kompilacja/”kodyfikacja” justyniańska (528-534) – zupełność, niesprzeczność, systematyka(?): przesłanki porządkowania prawa</vt:lpstr>
      <vt:lpstr>Prezentacja programu PowerPoint</vt:lpstr>
      <vt:lpstr>Kolejny wykład: Kształtowanie i ochrona praw prywatnych (wskazówki bibliograficzne)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rzymskie - przedmiot wykładu</dc:title>
  <dc:creator>Jacek Wiewiorowski</dc:creator>
  <cp:lastModifiedBy>Jacek Wiewiorowski</cp:lastModifiedBy>
  <cp:revision>260</cp:revision>
  <dcterms:created xsi:type="dcterms:W3CDTF">2017-02-20T17:10:26Z</dcterms:created>
  <dcterms:modified xsi:type="dcterms:W3CDTF">2025-10-13T16:21:34Z</dcterms:modified>
</cp:coreProperties>
</file>