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6973E7-6D81-D618-E194-BFC0C79A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34452CE-0CAE-7C47-9782-7E189FD1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5136-1FEA-44C6-9CF8-F497D200DEB3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D6324C-7718-8F13-3121-CE400334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BC831A-50D6-A290-E37B-02AFB7CB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D5C5-A210-498B-B7C9-9024DCE02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7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3D3B3B2-544F-AC91-B7B8-38DE963B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53B992-0F4A-CAE9-D90A-8BD8C1E28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6F61AA-C423-AD70-E4A7-3A53D2619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7F5136-1FEA-44C6-9CF8-F497D200DEB3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95AC4F-0546-D377-EA12-33E6D23B6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74C8DD-ACDE-867E-0DC1-3E2E96C16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8ED5C5-A210-498B-B7C9-9024DCE02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43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9C03B87-0B88-E358-5368-C302BC80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 rzymskie – Historia i tradycja prawa rzymskiego</a:t>
            </a:r>
            <a:endParaRPr lang="pl-PL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9847436-E9C4-4D38-3555-A11496E20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90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89C49FE-B164-7210-B702-9522ACBD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spcBef>
                <a:spcPts val="450"/>
              </a:spcBef>
              <a:buClr>
                <a:srgbClr val="EBF25A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l-PL" altLang="pl-PL" sz="2300" b="1" i="1">
                <a:solidFill>
                  <a:srgbClr val="FFFF00"/>
                </a:solidFill>
                <a:ea typeface="+mn-ea"/>
              </a:rPr>
              <a:t>ius gentium</a:t>
            </a:r>
            <a:r>
              <a:rPr lang="pl-PL" altLang="pl-PL" sz="2300">
                <a:solidFill>
                  <a:srgbClr val="FFFF00"/>
                </a:solidFill>
                <a:ea typeface="+mn-ea"/>
              </a:rPr>
              <a:t> </a:t>
            </a:r>
            <a:r>
              <a:rPr lang="pl-PL" altLang="pl-PL" sz="2300" b="1">
                <a:solidFill>
                  <a:srgbClr val="FFFF00"/>
                </a:solidFill>
                <a:ea typeface="+mn-ea"/>
              </a:rPr>
              <a:t>zbliżało się pojęciowo do racjonalnego </a:t>
            </a:r>
            <a:r>
              <a:rPr lang="pl-PL" altLang="pl-PL" sz="2300" b="1" i="1">
                <a:solidFill>
                  <a:srgbClr val="FFFF00"/>
                </a:solidFill>
                <a:ea typeface="+mn-ea"/>
              </a:rPr>
              <a:t>ius naturale</a:t>
            </a:r>
            <a:r>
              <a:rPr lang="pl-PL" altLang="pl-PL" sz="2300">
                <a:solidFill>
                  <a:srgbClr val="FFFF00"/>
                </a:solidFill>
                <a:ea typeface="+mn-ea"/>
              </a:rPr>
              <a:t> </a:t>
            </a:r>
            <a:endParaRPr lang="pl-PL" altLang="pl-PL" sz="2300" dirty="0">
              <a:solidFill>
                <a:srgbClr val="FFFF00"/>
              </a:solidFill>
              <a:ea typeface="+mn-ea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46019A-262A-0C6D-56CD-C3C710EA0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1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570697D-91CB-1943-EAE7-2E807603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sz="4400">
                <a:solidFill>
                  <a:srgbClr val="FFFF00"/>
                </a:solidFill>
                <a:latin typeface="Arial" panose="020B0604020202020204" pitchFamily="34" charset="0"/>
              </a:rPr>
              <a:t>Jurysprudencja</a:t>
            </a:r>
            <a:endParaRPr lang="pl-PL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F001F8-474C-F7EB-A937-B2EF7EE14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FB53D3A-0A90-17EF-D3FF-A8A71338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altLang="pl-PL" sz="2400" b="1">
                <a:solidFill>
                  <a:srgbClr val="FFFF00"/>
                </a:solidFill>
                <a:latin typeface="Arial" panose="020B0604020202020204" pitchFamily="34" charset="0"/>
              </a:rPr>
              <a:t>Rzymskie podziały prawa</a:t>
            </a:r>
            <a:br>
              <a:rPr lang="pl-PL" altLang="pl-PL" sz="2400" b="1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l-PL" altLang="pl-PL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F4B6611-C982-002A-D04B-71448CF789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062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2565A2D-A696-D12C-3E82-BD1DB8FC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altLang="pl-PL" sz="1800" b="1">
                <a:solidFill>
                  <a:srgbClr val="FFFF00"/>
                </a:solidFill>
                <a:latin typeface="Arial" panose="020B0604020202020204" pitchFamily="34" charset="0"/>
              </a:rPr>
              <a:t>Źródła prawa okresu pryncypatu – okres klasyczny</a:t>
            </a:r>
            <a:endParaRPr lang="pl-PL" altLang="pl-PL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55DA37-2A03-5B23-B37E-C22DBCCDB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046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91F5059-8DF6-CA49-FEBA-E196072B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altLang="pl-PL" sz="2700" i="1">
                <a:solidFill>
                  <a:srgbClr val="FFFF00"/>
                </a:solidFill>
                <a:latin typeface="Arial" panose="020B0604020202020204" pitchFamily="34" charset="0"/>
              </a:rPr>
              <a:t>Iurisprudentia</a:t>
            </a:r>
            <a:r>
              <a:rPr lang="pl-PL" altLang="pl-PL" sz="2700">
                <a:solidFill>
                  <a:srgbClr val="FFFF00"/>
                </a:solidFill>
                <a:latin typeface="Arial" panose="020B0604020202020204" pitchFamily="34" charset="0"/>
              </a:rPr>
              <a:t> – cechy charakterystyczne i osiągniecia</a:t>
            </a:r>
            <a:endParaRPr lang="pl-PL" altLang="pl-PL" sz="27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8702BA2-8115-D456-C6FA-D949F77DC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25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AC6D908-06F2-FF3D-924C-94F68297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850" i="1">
                <a:solidFill>
                  <a:srgbClr val="FFFF00"/>
                </a:solidFill>
              </a:rPr>
              <a:t>Iurisprudentia</a:t>
            </a:r>
            <a:r>
              <a:rPr lang="pl-PL" sz="2850">
                <a:solidFill>
                  <a:srgbClr val="FFFF00"/>
                </a:solidFill>
              </a:rPr>
              <a:t> – cechy charakterystyczne i osiągniecia</a:t>
            </a:r>
            <a:endParaRPr lang="pl-PL" sz="2850" dirty="0">
              <a:solidFill>
                <a:srgbClr val="FFFF00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ACA4DBC-6A8C-2AA8-562C-45E887FCD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1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F6394B6-44C0-7D61-9E1E-D7A24E31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altLang="pl-PL" sz="2400">
                <a:solidFill>
                  <a:srgbClr val="FFFF00"/>
                </a:solidFill>
                <a:latin typeface="Arial" panose="020B0604020202020204" pitchFamily="34" charset="0"/>
              </a:rPr>
              <a:t>Źródła prawa okresu dominatu – okres poklasyczny</a:t>
            </a:r>
            <a:endParaRPr lang="pl-PL" altLang="pl-PL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D72242E-8CAF-9F71-DB7C-5BCD744C2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851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1248F1A-FD66-F589-5260-B09AD57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altLang="pl-PL" sz="1800" b="1">
                <a:solidFill>
                  <a:schemeClr val="bg1"/>
                </a:solidFill>
                <a:latin typeface="Arial" panose="020B0604020202020204" pitchFamily="34" charset="0"/>
              </a:rPr>
              <a:t>Justynian I Wielki (527-565) i kompilacja/”kodyfikacja” justyniańska (528-534) – </a:t>
            </a:r>
            <a:r>
              <a:rPr lang="pl-PL" altLang="pl-PL" sz="1800" b="1">
                <a:solidFill>
                  <a:srgbClr val="FFFF00"/>
                </a:solidFill>
                <a:latin typeface="Arial" panose="020B0604020202020204" pitchFamily="34" charset="0"/>
              </a:rPr>
              <a:t>zupełność, niesprzeczność, systematyka(</a:t>
            </a:r>
            <a:r>
              <a:rPr lang="pl-PL" altLang="pl-PL" sz="1800" b="1">
                <a:latin typeface="Arial" panose="020B0604020202020204" pitchFamily="34" charset="0"/>
              </a:rPr>
              <a:t>?): </a:t>
            </a:r>
            <a:r>
              <a:rPr lang="pl-PL" altLang="pl-PL" sz="1800" b="1">
                <a:highlight>
                  <a:srgbClr val="FFFF00"/>
                </a:highlight>
                <a:latin typeface="Arial" panose="020B0604020202020204" pitchFamily="34" charset="0"/>
              </a:rPr>
              <a:t>przesłanki porządkowania prawa</a:t>
            </a:r>
            <a:endParaRPr lang="pl-PL" altLang="pl-PL" sz="1800" b="1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621C8A6-C0D0-9E3E-DDE1-5F07FF3A3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281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E67A123-ABD2-B2E3-ADDD-A3A39FCA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932C422-4E10-00F3-74CB-0E138DABC3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30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280A41F-FCB4-F48E-61E6-5115A394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FFFF00"/>
                </a:solidFill>
                <a:latin typeface="Arial" panose="020B0604020202020204" pitchFamily="34" charset="0"/>
              </a:rPr>
              <a:t>Analiza tekstu źródłowego</a:t>
            </a:r>
            <a:endParaRPr lang="pl-PL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0B00C7E-63C0-A18B-5865-8C885EB4C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8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85980E0-3F48-0C21-C726-E2083694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36947" eaLnBrk="1" hangingPunct="1"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2400">
                <a:solidFill>
                  <a:srgbClr val="FFFF00"/>
                </a:solidFill>
                <a:latin typeface="Arial" panose="020B0604020202020204" pitchFamily="34" charset="0"/>
              </a:rPr>
              <a:t>Periodyzacja prawa rzymskiego – źródła powstania prawa (</a:t>
            </a:r>
            <a:r>
              <a:rPr lang="pl-PL" sz="2400" i="1">
                <a:solidFill>
                  <a:srgbClr val="FFFF00"/>
                </a:solidFill>
                <a:latin typeface="Arial" panose="020B0604020202020204" pitchFamily="34" charset="0"/>
              </a:rPr>
              <a:t>fontes iuris oriundi</a:t>
            </a:r>
            <a:r>
              <a:rPr lang="pl-PL" sz="2400">
                <a:solidFill>
                  <a:srgbClr val="FFFF00"/>
                </a:solidFill>
                <a:latin typeface="Arial" panose="020B0604020202020204" pitchFamily="34" charset="0"/>
              </a:rPr>
              <a:t>) </a:t>
            </a:r>
            <a:endParaRPr lang="pl-PL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FCB9526-F8ED-86D0-89CF-F29809B94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727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B4EB38F-1AA7-EAF9-937A-EE4B5F07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F872C97-0450-984E-8D4E-88500DF75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1D2D4F3-816E-26F3-D3A1-2922D186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36947">
              <a:lnSpc>
                <a:spcPct val="90000"/>
              </a:lnSpc>
              <a:defRPr/>
            </a:pPr>
            <a:r>
              <a:rPr lang="pl-PL" sz="3150">
                <a:solidFill>
                  <a:srgbClr val="FFFF00"/>
                </a:solidFill>
              </a:rPr>
              <a:t>Kolejny wykład: </a:t>
            </a:r>
            <a:r>
              <a:rPr lang="pl-PL" sz="3150" i="1">
                <a:solidFill>
                  <a:srgbClr val="FFFF00"/>
                </a:solidFill>
              </a:rPr>
              <a:t>Ochrona praw prywatnych  </a:t>
            </a:r>
            <a:r>
              <a:rPr lang="pl-PL" sz="3150">
                <a:solidFill>
                  <a:srgbClr val="FFFF00"/>
                </a:solidFill>
              </a:rPr>
              <a:t>(wskazówki bibliograficzne)</a:t>
            </a:r>
            <a:endParaRPr lang="pl-PL" sz="3150" i="1" dirty="0">
              <a:solidFill>
                <a:srgbClr val="FFFF00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2AF3402-3A2D-2EF3-E8FD-91BCB66D8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5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3600EFF-1A1A-B94C-CDC5-3E43B0C7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FFFF00"/>
                </a:solidFill>
                <a:latin typeface="Arial" panose="020B0604020202020204" pitchFamily="34" charset="0"/>
              </a:rPr>
              <a:t>Źródła dawnego prawa rzymskiego (</a:t>
            </a:r>
            <a:r>
              <a:rPr lang="pl-PL" altLang="pl-PL" sz="2400" b="1" i="1">
                <a:solidFill>
                  <a:srgbClr val="FFC000"/>
                </a:solidFill>
                <a:latin typeface="Arial" panose="020B0604020202020204" pitchFamily="34" charset="0"/>
              </a:rPr>
              <a:t>ius civile</a:t>
            </a:r>
            <a:r>
              <a:rPr lang="pl-PL" altLang="pl-PL" sz="2400" b="1">
                <a:solidFill>
                  <a:srgbClr val="FFFF00"/>
                </a:solidFill>
                <a:latin typeface="Arial" panose="020B0604020202020204" pitchFamily="34" charset="0"/>
              </a:rPr>
              <a:t>) – okres królewski i wczesna republika – okres archaiczny</a:t>
            </a:r>
            <a:r>
              <a:rPr lang="pl-PL" altLang="pl-PL" sz="24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pl-PL" altLang="pl-PL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EAE033B-1C2D-12DD-D760-C4AADCBCDF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084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1923CD1-B449-B37C-4902-14AC7894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FFFF00"/>
                </a:solidFill>
              </a:rPr>
              <a:t>Źródła prawa rzymskiego – późna Republika/ okres przedklasyczny obok wspomnianych w okresie archaicznym: </a:t>
            </a:r>
            <a:r>
              <a:rPr lang="pl-PL" altLang="pl-PL" sz="2400" b="1">
                <a:solidFill>
                  <a:schemeClr val="bg1"/>
                </a:solidFill>
              </a:rPr>
              <a:t>nowy czynnik prawotwórczy - prawo urzędnicze (</a:t>
            </a:r>
            <a:r>
              <a:rPr lang="pl-PL" altLang="pl-PL" sz="2400" b="1" i="1">
                <a:solidFill>
                  <a:srgbClr val="FFC000"/>
                </a:solidFill>
              </a:rPr>
              <a:t>ius honorarium</a:t>
            </a:r>
            <a:r>
              <a:rPr lang="pl-PL" altLang="pl-PL" sz="2400" b="1">
                <a:solidFill>
                  <a:schemeClr val="bg1"/>
                </a:solidFill>
              </a:rPr>
              <a:t>) </a:t>
            </a:r>
            <a:r>
              <a:rPr lang="pl-PL" altLang="pl-PL" sz="2400">
                <a:solidFill>
                  <a:schemeClr val="bg1"/>
                </a:solidFill>
              </a:rPr>
              <a:t> </a:t>
            </a:r>
            <a:endParaRPr lang="pl-PL" altLang="pl-PL" sz="24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72A6EB-5F06-8F88-A691-4FCFD94D3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40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5D4ACB9-F274-DA83-6F4E-FC1EB5EE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i="1">
                <a:solidFill>
                  <a:srgbClr val="FFFF00"/>
                </a:solidFill>
                <a:latin typeface="Arial" panose="020B0604020202020204" pitchFamily="34" charset="0"/>
              </a:rPr>
              <a:t>Edictum – ius edicendi</a:t>
            </a:r>
            <a:endParaRPr lang="pl-PL" altLang="pl-PL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99544AF-EAAE-436F-7ADE-33BCAF522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581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E59574F-4510-F071-4370-E0A64909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sz="2800" b="1">
                <a:solidFill>
                  <a:srgbClr val="FFFF00"/>
                </a:solidFill>
                <a:latin typeface="Arial" panose="020B0604020202020204" pitchFamily="34" charset="0"/>
              </a:rPr>
              <a:t>Rola procesu formułkowego (formularnego) – zmiana prawa formalnego/ procesowego ale i  materialnego</a:t>
            </a:r>
            <a:br>
              <a:rPr lang="pl-PL" altLang="pl-PL" sz="2800">
                <a:latin typeface="Arial" panose="020B0604020202020204" pitchFamily="34" charset="0"/>
              </a:rPr>
            </a:br>
            <a:endParaRPr lang="pl-PL" sz="2800" dirty="0"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4C1561-2D30-A1CD-F652-F4E94698A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B5B00BE-5AE4-D4EB-57B9-DE6EEEC0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5C75DB-7EB3-2A7D-6753-E901F0314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59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C8AF625-A30D-F8A8-6583-F5F5E348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3800" i="1">
                <a:solidFill>
                  <a:srgbClr val="FFFF00"/>
                </a:solidFill>
                <a:latin typeface="Arial" panose="020B0604020202020204" pitchFamily="34" charset="0"/>
              </a:rPr>
              <a:t>Ius civile</a:t>
            </a:r>
            <a:r>
              <a:rPr lang="pl-PL" altLang="pl-PL" sz="3800">
                <a:solidFill>
                  <a:srgbClr val="FFFF00"/>
                </a:solidFill>
                <a:latin typeface="Arial" panose="020B0604020202020204" pitchFamily="34" charset="0"/>
              </a:rPr>
              <a:t> a </a:t>
            </a:r>
            <a:r>
              <a:rPr lang="pl-PL" altLang="pl-PL" sz="3800" i="1">
                <a:solidFill>
                  <a:srgbClr val="FFFF00"/>
                </a:solidFill>
                <a:latin typeface="Arial" panose="020B0604020202020204" pitchFamily="34" charset="0"/>
              </a:rPr>
              <a:t>ius gentium </a:t>
            </a:r>
            <a:r>
              <a:rPr lang="pl-PL" altLang="pl-PL" sz="3800">
                <a:solidFill>
                  <a:srgbClr val="FFFF00"/>
                </a:solidFill>
                <a:latin typeface="Arial" panose="020B0604020202020204" pitchFamily="34" charset="0"/>
              </a:rPr>
              <a:t>i</a:t>
            </a:r>
            <a:r>
              <a:rPr lang="pl-PL" altLang="pl-PL" sz="3800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3800">
                <a:solidFill>
                  <a:srgbClr val="FFFF00"/>
                </a:solidFill>
                <a:latin typeface="Arial" panose="020B0604020202020204" pitchFamily="34" charset="0"/>
              </a:rPr>
              <a:t>jurysprudencja</a:t>
            </a:r>
            <a:endParaRPr lang="pl-PL" altLang="pl-PL" sz="3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3D68A5-5CB3-0ABC-8A9B-5B5694EEC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233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B306A49-DB9A-5D4C-76BD-6527BFCD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altLang="pl-PL" sz="2800" b="1">
                <a:solidFill>
                  <a:srgbClr val="FFFF00"/>
                </a:solidFill>
                <a:latin typeface="Arial" panose="020B0604020202020204" pitchFamily="34" charset="0"/>
              </a:rPr>
              <a:t>Rzymskie podziały prawa: </a:t>
            </a:r>
            <a:r>
              <a:rPr lang="pl-PL" altLang="pl-PL" sz="2800" b="1" i="1">
                <a:solidFill>
                  <a:srgbClr val="FFFF00"/>
                </a:solidFill>
                <a:latin typeface="Arial" panose="020B0604020202020204" pitchFamily="34" charset="0"/>
              </a:rPr>
              <a:t>Ius civile – ius gentium</a:t>
            </a:r>
            <a:endParaRPr lang="pl-PL" altLang="pl-PL" sz="28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8C42CD-3424-A0F1-CBB7-CE676481C1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89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Panoramiczny</PresentationFormat>
  <Paragraphs>18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Motyw pakietu Office</vt:lpstr>
      <vt:lpstr>Prawo rzymskie – Historia i tradycja prawa rzymskiego</vt:lpstr>
      <vt:lpstr>Periodyzacja prawa rzymskiego – źródła powstania prawa (fontes iuris oriundi) </vt:lpstr>
      <vt:lpstr>Źródła dawnego prawa rzymskiego (ius civile) – okres królewski i wczesna republika – okres archaiczny </vt:lpstr>
      <vt:lpstr>Źródła prawa rzymskiego – późna Republika/ okres przedklasyczny obok wspomnianych w okresie archaicznym: nowy czynnik prawotwórczy - prawo urzędnicze (ius honorarium)  </vt:lpstr>
      <vt:lpstr>Edictum – ius edicendi</vt:lpstr>
      <vt:lpstr>Rola procesu formułkowego (formularnego) – zmiana prawa formalnego/ procesowego ale i  materialnego </vt:lpstr>
      <vt:lpstr>Prezentacja programu PowerPoint</vt:lpstr>
      <vt:lpstr>Ius civile a ius gentium i jurysprudencja</vt:lpstr>
      <vt:lpstr>Rzymskie podziały prawa: Ius civile – ius gentium</vt:lpstr>
      <vt:lpstr>ius gentium zbliżało się pojęciowo do racjonalnego ius naturale </vt:lpstr>
      <vt:lpstr>Jurysprudencja</vt:lpstr>
      <vt:lpstr>Rzymskie podziały prawa </vt:lpstr>
      <vt:lpstr>Źródła prawa okresu pryncypatu – okres klasyczny</vt:lpstr>
      <vt:lpstr>Iurisprudentia – cechy charakterystyczne i osiągniecia</vt:lpstr>
      <vt:lpstr>Iurisprudentia – cechy charakterystyczne i osiągniecia</vt:lpstr>
      <vt:lpstr>Źródła prawa okresu dominatu – okres poklasyczny</vt:lpstr>
      <vt:lpstr>Justynian I Wielki (527-565) i kompilacja/”kodyfikacja” justyniańska (528-534) – zupełność, niesprzeczność, systematyka(?): przesłanki porządkowania prawa</vt:lpstr>
      <vt:lpstr>Prezentacja programu PowerPoint</vt:lpstr>
      <vt:lpstr>Analiza tekstu źródłowego</vt:lpstr>
      <vt:lpstr>Prezentacja programu PowerPoint</vt:lpstr>
      <vt:lpstr>Kolejny wykład: Ochrona praw prywatnych  (wskazówki bibliograficzne)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Jacek Wiewiorowski</dc:creator>
  <cp:lastModifiedBy>Jacek Wiewiorowski</cp:lastModifiedBy>
  <cp:revision>1</cp:revision>
  <dcterms:created xsi:type="dcterms:W3CDTF">2024-10-14T16:27:43Z</dcterms:created>
  <dcterms:modified xsi:type="dcterms:W3CDTF">2024-10-14T16:27:43Z</dcterms:modified>
</cp:coreProperties>
</file>